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312" r:id="rId14"/>
    <p:sldId id="268" r:id="rId15"/>
    <p:sldId id="269" r:id="rId16"/>
    <p:sldId id="270" r:id="rId17"/>
    <p:sldId id="274" r:id="rId18"/>
    <p:sldId id="275" r:id="rId19"/>
    <p:sldId id="276" r:id="rId20"/>
    <p:sldId id="277" r:id="rId21"/>
    <p:sldId id="278" r:id="rId22"/>
    <p:sldId id="279" r:id="rId23"/>
    <p:sldId id="280" r:id="rId24"/>
    <p:sldId id="281" r:id="rId25"/>
    <p:sldId id="271" r:id="rId26"/>
    <p:sldId id="282" r:id="rId27"/>
    <p:sldId id="283" r:id="rId28"/>
    <p:sldId id="272" r:id="rId29"/>
    <p:sldId id="284" r:id="rId30"/>
    <p:sldId id="285"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13" r:id="rId52"/>
    <p:sldId id="314" r:id="rId53"/>
    <p:sldId id="315" r:id="rId54"/>
    <p:sldId id="316" r:id="rId55"/>
    <p:sldId id="311" r:id="rId56"/>
    <p:sldId id="307" r:id="rId57"/>
    <p:sldId id="309" r:id="rId58"/>
    <p:sldId id="308" r:id="rId59"/>
    <p:sldId id="310" r:id="rId6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72" charset="0"/>
        <a:ea typeface="ＭＳ Ｐゴシック" pitchFamily="-72" charset="-128"/>
        <a:cs typeface="ＭＳ Ｐゴシック" pitchFamily="-72" charset="-128"/>
      </a:defRPr>
    </a:lvl1pPr>
    <a:lvl2pPr marL="457200" algn="l" rtl="0" fontAlgn="base">
      <a:spcBef>
        <a:spcPct val="0"/>
      </a:spcBef>
      <a:spcAft>
        <a:spcPct val="0"/>
      </a:spcAft>
      <a:defRPr kern="1200">
        <a:solidFill>
          <a:schemeClr val="tx1"/>
        </a:solidFill>
        <a:latin typeface="Arial" pitchFamily="-72" charset="0"/>
        <a:ea typeface="ＭＳ Ｐゴシック" pitchFamily="-72" charset="-128"/>
        <a:cs typeface="ＭＳ Ｐゴシック" pitchFamily="-72" charset="-128"/>
      </a:defRPr>
    </a:lvl2pPr>
    <a:lvl3pPr marL="914400" algn="l" rtl="0" fontAlgn="base">
      <a:spcBef>
        <a:spcPct val="0"/>
      </a:spcBef>
      <a:spcAft>
        <a:spcPct val="0"/>
      </a:spcAft>
      <a:defRPr kern="1200">
        <a:solidFill>
          <a:schemeClr val="tx1"/>
        </a:solidFill>
        <a:latin typeface="Arial" pitchFamily="-72" charset="0"/>
        <a:ea typeface="ＭＳ Ｐゴシック" pitchFamily="-72" charset="-128"/>
        <a:cs typeface="ＭＳ Ｐゴシック" pitchFamily="-72" charset="-128"/>
      </a:defRPr>
    </a:lvl3pPr>
    <a:lvl4pPr marL="1371600" algn="l" rtl="0" fontAlgn="base">
      <a:spcBef>
        <a:spcPct val="0"/>
      </a:spcBef>
      <a:spcAft>
        <a:spcPct val="0"/>
      </a:spcAft>
      <a:defRPr kern="1200">
        <a:solidFill>
          <a:schemeClr val="tx1"/>
        </a:solidFill>
        <a:latin typeface="Arial" pitchFamily="-72" charset="0"/>
        <a:ea typeface="ＭＳ Ｐゴシック" pitchFamily="-72" charset="-128"/>
        <a:cs typeface="ＭＳ Ｐゴシック" pitchFamily="-72" charset="-128"/>
      </a:defRPr>
    </a:lvl4pPr>
    <a:lvl5pPr marL="1828800" algn="l" rtl="0" fontAlgn="base">
      <a:spcBef>
        <a:spcPct val="0"/>
      </a:spcBef>
      <a:spcAft>
        <a:spcPct val="0"/>
      </a:spcAft>
      <a:defRPr kern="1200">
        <a:solidFill>
          <a:schemeClr val="tx1"/>
        </a:solidFill>
        <a:latin typeface="Arial" pitchFamily="-72" charset="0"/>
        <a:ea typeface="ＭＳ Ｐゴシック" pitchFamily="-72" charset="-128"/>
        <a:cs typeface="ＭＳ Ｐゴシック" pitchFamily="-72" charset="-128"/>
      </a:defRPr>
    </a:lvl5pPr>
    <a:lvl6pPr marL="2286000" algn="l" defTabSz="457200" rtl="0" eaLnBrk="1" latinLnBrk="0" hangingPunct="1">
      <a:defRPr kern="1200">
        <a:solidFill>
          <a:schemeClr val="tx1"/>
        </a:solidFill>
        <a:latin typeface="Arial" pitchFamily="-72" charset="0"/>
        <a:ea typeface="ＭＳ Ｐゴシック" pitchFamily="-72" charset="-128"/>
        <a:cs typeface="ＭＳ Ｐゴシック" pitchFamily="-72" charset="-128"/>
      </a:defRPr>
    </a:lvl6pPr>
    <a:lvl7pPr marL="2743200" algn="l" defTabSz="457200" rtl="0" eaLnBrk="1" latinLnBrk="0" hangingPunct="1">
      <a:defRPr kern="1200">
        <a:solidFill>
          <a:schemeClr val="tx1"/>
        </a:solidFill>
        <a:latin typeface="Arial" pitchFamily="-72" charset="0"/>
        <a:ea typeface="ＭＳ Ｐゴシック" pitchFamily="-72" charset="-128"/>
        <a:cs typeface="ＭＳ Ｐゴシック" pitchFamily="-72" charset="-128"/>
      </a:defRPr>
    </a:lvl7pPr>
    <a:lvl8pPr marL="3200400" algn="l" defTabSz="457200" rtl="0" eaLnBrk="1" latinLnBrk="0" hangingPunct="1">
      <a:defRPr kern="1200">
        <a:solidFill>
          <a:schemeClr val="tx1"/>
        </a:solidFill>
        <a:latin typeface="Arial" pitchFamily="-72" charset="0"/>
        <a:ea typeface="ＭＳ Ｐゴシック" pitchFamily="-72" charset="-128"/>
        <a:cs typeface="ＭＳ Ｐゴシック" pitchFamily="-72" charset="-128"/>
      </a:defRPr>
    </a:lvl8pPr>
    <a:lvl9pPr marL="3657600" algn="l" defTabSz="457200" rtl="0" eaLnBrk="1" latinLnBrk="0" hangingPunct="1">
      <a:defRPr kern="1200">
        <a:solidFill>
          <a:schemeClr val="tx1"/>
        </a:solidFill>
        <a:latin typeface="Arial" pitchFamily="-72" charset="0"/>
        <a:ea typeface="ＭＳ Ｐゴシック" pitchFamily="-72" charset="-128"/>
        <a:cs typeface="ＭＳ Ｐゴシック" pitchFamily="-72"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72" y="-49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Slide Number Placeholder 5"/>
          <p:cNvSpPr>
            <a:spLocks noGrp="1"/>
          </p:cNvSpPr>
          <p:nvPr>
            <p:ph type="sldNum" sz="quarter" idx="10"/>
          </p:nvPr>
        </p:nvSpPr>
        <p:spPr>
          <a:ln/>
        </p:spPr>
        <p:txBody>
          <a:bodyPr/>
          <a:lstStyle>
            <a:lvl1pPr>
              <a:defRPr/>
            </a:lvl1pPr>
          </a:lstStyle>
          <a:p>
            <a:pPr>
              <a:defRPr/>
            </a:pPr>
            <a:fld id="{6DC8C207-791C-4109-9A81-1C0AB57E2CD2}"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fld id="{6372DE9A-2317-4AB4-8666-2A76AD8EDEB5}" type="datetimeFigureOut">
              <a:rPr lang="en-US"/>
              <a:pPr>
                <a:defRPr/>
              </a:pPr>
              <a:t>5/9/2016</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09B8C748-5EE6-4EAB-ADD0-D3A35D830FA0}"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fld id="{677D6301-F765-453E-9D24-AE5E4B0C6B3E}" type="datetimeFigureOut">
              <a:rPr lang="en-US"/>
              <a:pPr>
                <a:defRPr/>
              </a:pPr>
              <a:t>5/9/2016</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FB6448FE-9DFF-4780-B200-56E3D54C38AE}"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fld id="{05FE17FD-AF2A-4491-915A-EDBD9E077E41}" type="datetimeFigureOut">
              <a:rPr lang="en-US"/>
              <a:pPr>
                <a:defRPr/>
              </a:pPr>
              <a:t>5/9/2016</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57E326DD-AC8D-409A-B845-391181FF4F15}"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fld id="{6AAB7BD3-930F-4708-9F54-898A6A2023A1}" type="datetimeFigureOut">
              <a:rPr lang="en-US"/>
              <a:pPr>
                <a:defRPr/>
              </a:pPr>
              <a:t>5/9/2016</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Slide Number Placeholder 5"/>
          <p:cNvSpPr>
            <a:spLocks noGrp="1"/>
          </p:cNvSpPr>
          <p:nvPr>
            <p:ph type="sldNum" sz="quarter" idx="10"/>
          </p:nvPr>
        </p:nvSpPr>
        <p:spPr>
          <a:ln/>
        </p:spPr>
        <p:txBody>
          <a:bodyPr/>
          <a:lstStyle>
            <a:lvl1pPr>
              <a:defRPr/>
            </a:lvl1pPr>
          </a:lstStyle>
          <a:p>
            <a:pPr>
              <a:defRPr/>
            </a:pPr>
            <a:fld id="{4E764F39-01B8-44D7-843A-B71F9107B462}"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fld id="{7CCE9517-E7FB-4F88-A511-565A56684C27}" type="datetimeFigureOut">
              <a:rPr lang="en-US"/>
              <a:pPr>
                <a:defRPr/>
              </a:pPr>
              <a:t>5/9/2016</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10"/>
          </p:nvPr>
        </p:nvSpPr>
        <p:spPr>
          <a:ln/>
        </p:spPr>
        <p:txBody>
          <a:bodyPr/>
          <a:lstStyle>
            <a:lvl1pPr>
              <a:defRPr/>
            </a:lvl1pPr>
          </a:lstStyle>
          <a:p>
            <a:pPr>
              <a:defRPr/>
            </a:pPr>
            <a:fld id="{6A53EA6E-CDB4-4E98-A99C-2F961F50E7D2}" type="slidenum">
              <a:rPr lang="en-US"/>
              <a:pPr>
                <a:defRPr/>
              </a:pPr>
              <a:t>‹#›</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Date Placeholder 3"/>
          <p:cNvSpPr>
            <a:spLocks noGrp="1"/>
          </p:cNvSpPr>
          <p:nvPr>
            <p:ph type="dt" sz="half" idx="12"/>
          </p:nvPr>
        </p:nvSpPr>
        <p:spPr/>
        <p:txBody>
          <a:bodyPr/>
          <a:lstStyle>
            <a:lvl1pPr>
              <a:defRPr/>
            </a:lvl1pPr>
          </a:lstStyle>
          <a:p>
            <a:pPr>
              <a:defRPr/>
            </a:pPr>
            <a:fld id="{CA545DF5-0018-43E3-912C-30128BE15A19}" type="datetimeFigureOut">
              <a:rPr lang="en-US"/>
              <a:pPr>
                <a:defRPr/>
              </a:pPr>
              <a:t>5/9/2016</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0"/>
          </p:nvPr>
        </p:nvSpPr>
        <p:spPr>
          <a:ln/>
        </p:spPr>
        <p:txBody>
          <a:bodyPr/>
          <a:lstStyle>
            <a:lvl1pPr>
              <a:defRPr/>
            </a:lvl1pPr>
          </a:lstStyle>
          <a:p>
            <a:pPr>
              <a:defRPr/>
            </a:pPr>
            <a:fld id="{5A0DEFEA-C841-4854-ABBB-1DDBFF4ACFD8}" type="slidenum">
              <a:rPr lang="en-US"/>
              <a:pPr>
                <a:defRPr/>
              </a:pPr>
              <a:t>‹#›</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Date Placeholder 3"/>
          <p:cNvSpPr>
            <a:spLocks noGrp="1"/>
          </p:cNvSpPr>
          <p:nvPr>
            <p:ph type="dt" sz="half" idx="12"/>
          </p:nvPr>
        </p:nvSpPr>
        <p:spPr/>
        <p:txBody>
          <a:bodyPr/>
          <a:lstStyle>
            <a:lvl1pPr>
              <a:defRPr/>
            </a:lvl1pPr>
          </a:lstStyle>
          <a:p>
            <a:pPr>
              <a:defRPr/>
            </a:pPr>
            <a:fld id="{A0EEE3C5-96C1-4326-9A59-F4F93D2DE7EE}" type="datetimeFigureOut">
              <a:rPr lang="en-US"/>
              <a:pPr>
                <a:defRPr/>
              </a:pPr>
              <a:t>5/9/2016</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5"/>
          <p:cNvSpPr>
            <a:spLocks noGrp="1"/>
          </p:cNvSpPr>
          <p:nvPr>
            <p:ph type="sldNum" sz="quarter" idx="10"/>
          </p:nvPr>
        </p:nvSpPr>
        <p:spPr>
          <a:ln/>
        </p:spPr>
        <p:txBody>
          <a:bodyPr/>
          <a:lstStyle>
            <a:lvl1pPr>
              <a:defRPr/>
            </a:lvl1pPr>
          </a:lstStyle>
          <a:p>
            <a:pPr>
              <a:defRPr/>
            </a:pPr>
            <a:fld id="{889BD165-D953-4D41-BA1D-D812C46CD53E}" type="slidenum">
              <a:rPr lang="en-US"/>
              <a:pPr>
                <a:defRPr/>
              </a:pPr>
              <a:t>‹#›</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Date Placeholder 3"/>
          <p:cNvSpPr>
            <a:spLocks noGrp="1"/>
          </p:cNvSpPr>
          <p:nvPr>
            <p:ph type="dt" sz="half" idx="12"/>
          </p:nvPr>
        </p:nvSpPr>
        <p:spPr/>
        <p:txBody>
          <a:bodyPr/>
          <a:lstStyle>
            <a:lvl1pPr>
              <a:defRPr/>
            </a:lvl1pPr>
          </a:lstStyle>
          <a:p>
            <a:pPr>
              <a:defRPr/>
            </a:pPr>
            <a:fld id="{513A7A08-DDEB-4482-9FAB-D0D118FF57A2}" type="datetimeFigureOut">
              <a:rPr lang="en-US"/>
              <a:pPr>
                <a:defRPr/>
              </a:pPr>
              <a:t>5/9/2016</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ln/>
        </p:spPr>
        <p:txBody>
          <a:bodyPr/>
          <a:lstStyle>
            <a:lvl1pPr>
              <a:defRPr/>
            </a:lvl1pPr>
          </a:lstStyle>
          <a:p>
            <a:pPr>
              <a:defRPr/>
            </a:pPr>
            <a:fld id="{B9FD789F-1B4D-4FBC-8E69-CF9BDCE7CA64}" type="slidenum">
              <a:rPr lang="en-US"/>
              <a:pPr>
                <a:defRPr/>
              </a:pPr>
              <a:t>‹#›</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Date Placeholder 3"/>
          <p:cNvSpPr>
            <a:spLocks noGrp="1"/>
          </p:cNvSpPr>
          <p:nvPr>
            <p:ph type="dt" sz="half" idx="12"/>
          </p:nvPr>
        </p:nvSpPr>
        <p:spPr/>
        <p:txBody>
          <a:bodyPr/>
          <a:lstStyle>
            <a:lvl1pPr>
              <a:defRPr/>
            </a:lvl1pPr>
          </a:lstStyle>
          <a:p>
            <a:pPr>
              <a:defRPr/>
            </a:pPr>
            <a:fld id="{57DC9975-8A5F-488B-B542-6A9FCB4A5884}" type="datetimeFigureOut">
              <a:rPr lang="en-US"/>
              <a:pPr>
                <a:defRPr/>
              </a:pPr>
              <a:t>5/9/2016</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14"/>
          </p:nvPr>
        </p:nvSpPr>
        <p:spPr>
          <a:ln/>
        </p:spPr>
        <p:txBody>
          <a:bodyPr/>
          <a:lstStyle>
            <a:lvl1pPr>
              <a:defRPr/>
            </a:lvl1pPr>
          </a:lstStyle>
          <a:p>
            <a:pPr>
              <a:defRPr/>
            </a:pPr>
            <a:fld id="{F193E870-11DF-4C91-BB8E-BEE6EFD0D7ED}" type="slidenum">
              <a:rPr lang="en-US"/>
              <a:pPr>
                <a:defRPr/>
              </a:pPr>
              <a:t>‹#›</a:t>
            </a:fld>
            <a:endParaRPr 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Date Placeholder 3"/>
          <p:cNvSpPr>
            <a:spLocks noGrp="1"/>
          </p:cNvSpPr>
          <p:nvPr>
            <p:ph type="dt" sz="half" idx="16"/>
          </p:nvPr>
        </p:nvSpPr>
        <p:spPr/>
        <p:txBody>
          <a:bodyPr/>
          <a:lstStyle>
            <a:lvl1pPr>
              <a:defRPr/>
            </a:lvl1pPr>
          </a:lstStyle>
          <a:p>
            <a:pPr>
              <a:defRPr/>
            </a:pPr>
            <a:fld id="{E9717CED-AB03-4089-9B4F-BA08B1EDCD2D}" type="datetimeFigureOut">
              <a:rPr lang="en-US"/>
              <a:pPr>
                <a:defRPr/>
              </a:pPr>
              <a:t>5/9/2016</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a:ln/>
        </p:spPr>
        <p:txBody>
          <a:bodyPr/>
          <a:lstStyle>
            <a:lvl1pPr>
              <a:defRPr/>
            </a:lvl1pPr>
          </a:lstStyle>
          <a:p>
            <a:pPr>
              <a:defRPr/>
            </a:pPr>
            <a:fld id="{4673F76E-FA31-4822-8765-853E6A8D0159}" type="slidenum">
              <a:rPr lang="en-US"/>
              <a:pPr>
                <a:defRPr/>
              </a:pPr>
              <a:t>‹#›</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Date Placeholder 3"/>
          <p:cNvSpPr>
            <a:spLocks noGrp="1"/>
          </p:cNvSpPr>
          <p:nvPr>
            <p:ph type="dt" sz="half" idx="12"/>
          </p:nvPr>
        </p:nvSpPr>
        <p:spPr/>
        <p:txBody>
          <a:bodyPr/>
          <a:lstStyle>
            <a:lvl1pPr>
              <a:defRPr/>
            </a:lvl1pPr>
          </a:lstStyle>
          <a:p>
            <a:pPr>
              <a:defRPr/>
            </a:pPr>
            <a:fld id="{E448B46E-65BD-4A66-B1F0-E882D5AE04E8}" type="datetimeFigureOut">
              <a:rPr lang="en-US"/>
              <a:pPr>
                <a:defRPr/>
              </a:pPr>
              <a:t>5/9/2016</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457200" y="1600200"/>
            <a:ext cx="762000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Slide Number Placeholder 5"/>
          <p:cNvSpPr>
            <a:spLocks noGrp="1"/>
          </p:cNvSpPr>
          <p:nvPr>
            <p:ph type="sldNum" sz="quarter" idx="4"/>
          </p:nvPr>
        </p:nvSpPr>
        <p:spPr>
          <a:xfrm>
            <a:off x="8531225" y="5648325"/>
            <a:ext cx="549275" cy="396875"/>
          </a:xfrm>
          <a:prstGeom prst="bracketPair">
            <a:avLst>
              <a:gd name="adj" fmla="val 17949"/>
            </a:avLst>
          </a:prstGeom>
          <a:ln w="19050">
            <a:solidFill>
              <a:srgbClr val="FFFFFF"/>
            </a:solidFill>
          </a:ln>
        </p:spPr>
        <p:txBody>
          <a:bodyPr vert="horz" lIns="0" tIns="0" rIns="0" bIns="0" rtlCol="0" anchor="ctr"/>
          <a:lstStyle>
            <a:lvl1pPr algn="ctr" fontAlgn="auto">
              <a:spcBef>
                <a:spcPts val="0"/>
              </a:spcBef>
              <a:spcAft>
                <a:spcPts val="0"/>
              </a:spcAft>
              <a:defRPr sz="1800" smtClean="0">
                <a:solidFill>
                  <a:srgbClr val="FFFFFF"/>
                </a:solidFill>
                <a:latin typeface="+mn-lt"/>
                <a:ea typeface="+mn-ea"/>
                <a:cs typeface="+mn-cs"/>
              </a:defRPr>
            </a:lvl1pPr>
          </a:lstStyle>
          <a:p>
            <a:pPr>
              <a:defRPr/>
            </a:pPr>
            <a:fld id="{5BAD8387-4C32-4862-865A-4724BC5047B0}" type="slidenum">
              <a:rPr lang="en-US"/>
              <a:pPr>
                <a:defRPr/>
              </a:pPr>
              <a:t>‹#›</a:t>
            </a:fld>
            <a:endParaRPr lang="en-US"/>
          </a:p>
        </p:txBody>
      </p:sp>
      <p:sp>
        <p:nvSpPr>
          <p:cNvPr id="5" name="Footer Placeholder 4"/>
          <p:cNvSpPr>
            <a:spLocks noGrp="1"/>
          </p:cNvSpPr>
          <p:nvPr>
            <p:ph type="ftr" sz="quarter" idx="3"/>
          </p:nvPr>
        </p:nvSpPr>
        <p:spPr>
          <a:xfrm rot="16200000">
            <a:off x="7587456" y="4048919"/>
            <a:ext cx="2366963" cy="365125"/>
          </a:xfrm>
          <a:prstGeom prst="rect">
            <a:avLst/>
          </a:prstGeom>
        </p:spPr>
        <p:txBody>
          <a:bodyPr vert="horz" lIns="91440" tIns="45720" rIns="91440" bIns="45720" rtlCol="0" anchor="ctr"/>
          <a:lstStyle>
            <a:lvl1pPr algn="r" fontAlgn="auto">
              <a:spcBef>
                <a:spcPts val="0"/>
              </a:spcBef>
              <a:spcAft>
                <a:spcPts val="0"/>
              </a:spcAft>
              <a:defRPr sz="1200">
                <a:solidFill>
                  <a:schemeClr val="bg2"/>
                </a:solidFill>
                <a:latin typeface="+mn-lt"/>
                <a:ea typeface="+mn-ea"/>
                <a:cs typeface="+mn-cs"/>
              </a:defRPr>
            </a:lvl1pPr>
          </a:lstStyle>
          <a:p>
            <a:pPr>
              <a:defRPr/>
            </a:pPr>
            <a:endParaRPr lang="en-US"/>
          </a:p>
        </p:txBody>
      </p:sp>
      <p:sp>
        <p:nvSpPr>
          <p:cNvPr id="4" name="Date Placeholder 3"/>
          <p:cNvSpPr>
            <a:spLocks noGrp="1"/>
          </p:cNvSpPr>
          <p:nvPr>
            <p:ph type="dt" sz="half" idx="2"/>
          </p:nvPr>
        </p:nvSpPr>
        <p:spPr>
          <a:xfrm rot="16200000">
            <a:off x="7551738" y="1646237"/>
            <a:ext cx="24384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bg2"/>
                </a:solidFill>
                <a:latin typeface="+mn-lt"/>
                <a:ea typeface="+mn-ea"/>
                <a:cs typeface="+mn-cs"/>
              </a:defRPr>
            </a:lvl1pPr>
          </a:lstStyle>
          <a:p>
            <a:pPr>
              <a:defRPr/>
            </a:pPr>
            <a:fld id="{64B9DE49-FD57-423A-969D-473C6DAF6035}" type="datetimeFigureOut">
              <a:rPr lang="en-US"/>
              <a:pPr>
                <a:defRPr/>
              </a:pPr>
              <a:t>5/9/2016</a:t>
            </a:fld>
            <a:endParaRPr lang="en-US"/>
          </a:p>
        </p:txBody>
      </p:sp>
    </p:spTree>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algn="l" rtl="0" fontAlgn="base">
        <a:spcBef>
          <a:spcPct val="0"/>
        </a:spcBef>
        <a:spcAft>
          <a:spcPct val="0"/>
        </a:spcAft>
        <a:defRPr sz="4600" kern="1200" spc="-100">
          <a:solidFill>
            <a:schemeClr val="tx2"/>
          </a:solidFill>
          <a:latin typeface="+mj-lt"/>
          <a:ea typeface="ＭＳ Ｐゴシック" pitchFamily="-72" charset="-128"/>
          <a:cs typeface="ＭＳ Ｐゴシック" pitchFamily="-72" charset="-128"/>
        </a:defRPr>
      </a:lvl1pPr>
      <a:lvl2pPr algn="l" rtl="0" fontAlgn="base">
        <a:spcBef>
          <a:spcPct val="0"/>
        </a:spcBef>
        <a:spcAft>
          <a:spcPct val="0"/>
        </a:spcAft>
        <a:defRPr sz="4600">
          <a:solidFill>
            <a:schemeClr val="tx2"/>
          </a:solidFill>
          <a:latin typeface="Cambria" pitchFamily="-72" charset="0"/>
          <a:ea typeface="ＭＳ Ｐゴシック" pitchFamily="-72" charset="-128"/>
          <a:cs typeface="ＭＳ Ｐゴシック" pitchFamily="-72" charset="-128"/>
        </a:defRPr>
      </a:lvl2pPr>
      <a:lvl3pPr algn="l" rtl="0" fontAlgn="base">
        <a:spcBef>
          <a:spcPct val="0"/>
        </a:spcBef>
        <a:spcAft>
          <a:spcPct val="0"/>
        </a:spcAft>
        <a:defRPr sz="4600">
          <a:solidFill>
            <a:schemeClr val="tx2"/>
          </a:solidFill>
          <a:latin typeface="Cambria" pitchFamily="-72" charset="0"/>
          <a:ea typeface="ＭＳ Ｐゴシック" pitchFamily="-72" charset="-128"/>
          <a:cs typeface="ＭＳ Ｐゴシック" pitchFamily="-72" charset="-128"/>
        </a:defRPr>
      </a:lvl3pPr>
      <a:lvl4pPr algn="l" rtl="0" fontAlgn="base">
        <a:spcBef>
          <a:spcPct val="0"/>
        </a:spcBef>
        <a:spcAft>
          <a:spcPct val="0"/>
        </a:spcAft>
        <a:defRPr sz="4600">
          <a:solidFill>
            <a:schemeClr val="tx2"/>
          </a:solidFill>
          <a:latin typeface="Cambria" pitchFamily="-72" charset="0"/>
          <a:ea typeface="ＭＳ Ｐゴシック" pitchFamily="-72" charset="-128"/>
          <a:cs typeface="ＭＳ Ｐゴシック" pitchFamily="-72" charset="-128"/>
        </a:defRPr>
      </a:lvl4pPr>
      <a:lvl5pPr algn="l" rtl="0" fontAlgn="base">
        <a:spcBef>
          <a:spcPct val="0"/>
        </a:spcBef>
        <a:spcAft>
          <a:spcPct val="0"/>
        </a:spcAft>
        <a:defRPr sz="4600">
          <a:solidFill>
            <a:schemeClr val="tx2"/>
          </a:solidFill>
          <a:latin typeface="Cambria" pitchFamily="-72" charset="0"/>
          <a:ea typeface="ＭＳ Ｐゴシック" pitchFamily="-72" charset="-128"/>
          <a:cs typeface="ＭＳ Ｐゴシック" pitchFamily="-72" charset="-128"/>
        </a:defRPr>
      </a:lvl5pPr>
      <a:lvl6pPr marL="457200" algn="l" rtl="0" fontAlgn="base">
        <a:spcBef>
          <a:spcPct val="0"/>
        </a:spcBef>
        <a:spcAft>
          <a:spcPct val="0"/>
        </a:spcAft>
        <a:defRPr sz="4600">
          <a:solidFill>
            <a:schemeClr val="tx2"/>
          </a:solidFill>
          <a:latin typeface="Cambria" pitchFamily="-72" charset="0"/>
          <a:ea typeface="ＭＳ Ｐゴシック" pitchFamily="-72" charset="-128"/>
          <a:cs typeface="ＭＳ Ｐゴシック" pitchFamily="-72" charset="-128"/>
        </a:defRPr>
      </a:lvl6pPr>
      <a:lvl7pPr marL="914400" algn="l" rtl="0" fontAlgn="base">
        <a:spcBef>
          <a:spcPct val="0"/>
        </a:spcBef>
        <a:spcAft>
          <a:spcPct val="0"/>
        </a:spcAft>
        <a:defRPr sz="4600">
          <a:solidFill>
            <a:schemeClr val="tx2"/>
          </a:solidFill>
          <a:latin typeface="Cambria" pitchFamily="-72" charset="0"/>
          <a:ea typeface="ＭＳ Ｐゴシック" pitchFamily="-72" charset="-128"/>
          <a:cs typeface="ＭＳ Ｐゴシック" pitchFamily="-72" charset="-128"/>
        </a:defRPr>
      </a:lvl7pPr>
      <a:lvl8pPr marL="1371600" algn="l" rtl="0" fontAlgn="base">
        <a:spcBef>
          <a:spcPct val="0"/>
        </a:spcBef>
        <a:spcAft>
          <a:spcPct val="0"/>
        </a:spcAft>
        <a:defRPr sz="4600">
          <a:solidFill>
            <a:schemeClr val="tx2"/>
          </a:solidFill>
          <a:latin typeface="Cambria" pitchFamily="-72" charset="0"/>
          <a:ea typeface="ＭＳ Ｐゴシック" pitchFamily="-72" charset="-128"/>
          <a:cs typeface="ＭＳ Ｐゴシック" pitchFamily="-72" charset="-128"/>
        </a:defRPr>
      </a:lvl8pPr>
      <a:lvl9pPr marL="1828800" algn="l" rtl="0" fontAlgn="base">
        <a:spcBef>
          <a:spcPct val="0"/>
        </a:spcBef>
        <a:spcAft>
          <a:spcPct val="0"/>
        </a:spcAft>
        <a:defRPr sz="4600">
          <a:solidFill>
            <a:schemeClr val="tx2"/>
          </a:solidFill>
          <a:latin typeface="Cambria" pitchFamily="-72" charset="0"/>
          <a:ea typeface="ＭＳ Ｐゴシック" pitchFamily="-72" charset="-128"/>
          <a:cs typeface="ＭＳ Ｐゴシック" pitchFamily="-72" charset="-128"/>
        </a:defRPr>
      </a:lvl9pPr>
    </p:titleStyle>
    <p:bodyStyle>
      <a:lvl1pPr marL="342900" indent="-228600" algn="l" rtl="0" fontAlgn="base">
        <a:spcBef>
          <a:spcPct val="20000"/>
        </a:spcBef>
        <a:spcAft>
          <a:spcPct val="0"/>
        </a:spcAft>
        <a:buClr>
          <a:schemeClr val="accent1"/>
        </a:buClr>
        <a:buFont typeface="Arial" pitchFamily="-72" charset="0"/>
        <a:buChar char="•"/>
        <a:defRPr sz="2200" kern="1200">
          <a:solidFill>
            <a:schemeClr val="tx1"/>
          </a:solidFill>
          <a:latin typeface="+mn-lt"/>
          <a:ea typeface="ＭＳ Ｐゴシック" pitchFamily="-72" charset="-128"/>
          <a:cs typeface="ＭＳ Ｐゴシック" pitchFamily="-72" charset="-128"/>
        </a:defRPr>
      </a:lvl1pPr>
      <a:lvl2pPr marL="639763" indent="-228600" algn="l" rtl="0" fontAlgn="base">
        <a:spcBef>
          <a:spcPct val="20000"/>
        </a:spcBef>
        <a:spcAft>
          <a:spcPct val="0"/>
        </a:spcAft>
        <a:buClr>
          <a:schemeClr val="accent2"/>
        </a:buClr>
        <a:buFont typeface="Arial" pitchFamily="-72" charset="0"/>
        <a:buChar char="•"/>
        <a:defRPr sz="2000" kern="1200">
          <a:solidFill>
            <a:schemeClr val="tx1"/>
          </a:solidFill>
          <a:latin typeface="+mn-lt"/>
          <a:ea typeface="ＭＳ Ｐゴシック" pitchFamily="-72" charset="-128"/>
          <a:cs typeface="+mn-cs"/>
        </a:defRPr>
      </a:lvl2pPr>
      <a:lvl3pPr marL="1004888" indent="-228600" algn="l" rtl="0" fontAlgn="base">
        <a:spcBef>
          <a:spcPct val="20000"/>
        </a:spcBef>
        <a:spcAft>
          <a:spcPct val="0"/>
        </a:spcAft>
        <a:buClr>
          <a:srgbClr val="DEAE00"/>
        </a:buClr>
        <a:buFont typeface="Arial" pitchFamily="-72" charset="0"/>
        <a:buChar char="•"/>
        <a:defRPr kern="1200">
          <a:solidFill>
            <a:schemeClr val="tx1"/>
          </a:solidFill>
          <a:latin typeface="+mn-lt"/>
          <a:ea typeface="ＭＳ Ｐゴシック" pitchFamily="-72" charset="-128"/>
          <a:cs typeface="+mn-cs"/>
        </a:defRPr>
      </a:lvl3pPr>
      <a:lvl4pPr marL="1279525" indent="-228600" algn="l" rtl="0" fontAlgn="base">
        <a:spcBef>
          <a:spcPct val="20000"/>
        </a:spcBef>
        <a:spcAft>
          <a:spcPct val="0"/>
        </a:spcAft>
        <a:buClr>
          <a:srgbClr val="B77BB4"/>
        </a:buClr>
        <a:buFont typeface="Arial" pitchFamily="-72" charset="0"/>
        <a:buChar char="•"/>
        <a:defRPr sz="1600" kern="1200">
          <a:solidFill>
            <a:schemeClr val="tx1"/>
          </a:solidFill>
          <a:latin typeface="+mn-lt"/>
          <a:ea typeface="ＭＳ Ｐゴシック" pitchFamily="-72" charset="-128"/>
          <a:cs typeface="+mn-cs"/>
        </a:defRPr>
      </a:lvl4pPr>
      <a:lvl5pPr marL="1554163" indent="-228600" algn="l" rtl="0" fontAlgn="base">
        <a:spcBef>
          <a:spcPct val="20000"/>
        </a:spcBef>
        <a:spcAft>
          <a:spcPct val="0"/>
        </a:spcAft>
        <a:buClr>
          <a:srgbClr val="E0773C"/>
        </a:buClr>
        <a:buFont typeface="Arial" pitchFamily="-72" charset="0"/>
        <a:buChar char="•"/>
        <a:defRPr sz="1400" kern="1200">
          <a:solidFill>
            <a:schemeClr val="tx1"/>
          </a:solidFill>
          <a:latin typeface="+mn-lt"/>
          <a:ea typeface="ＭＳ Ｐゴシック" pitchFamily="-72" charset="-128"/>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fontAlgn="auto">
              <a:spcAft>
                <a:spcPts val="0"/>
              </a:spcAft>
              <a:defRPr/>
            </a:pPr>
            <a:r>
              <a:rPr lang="en-US" dirty="0" smtClean="0">
                <a:ea typeface="+mj-ea"/>
                <a:cs typeface="+mj-cs"/>
              </a:rPr>
              <a:t>Spring Semester Exam</a:t>
            </a:r>
            <a:br>
              <a:rPr lang="en-US" dirty="0" smtClean="0">
                <a:ea typeface="+mj-ea"/>
                <a:cs typeface="+mj-cs"/>
              </a:rPr>
            </a:br>
            <a:r>
              <a:rPr lang="en-US" dirty="0" smtClean="0">
                <a:ea typeface="+mj-ea"/>
                <a:cs typeface="+mj-cs"/>
              </a:rPr>
              <a:t>Content Review</a:t>
            </a:r>
            <a:endParaRPr lang="en-US" dirty="0">
              <a:ea typeface="+mj-ea"/>
              <a:cs typeface="+mj-cs"/>
            </a:endParaRPr>
          </a:p>
        </p:txBody>
      </p:sp>
      <p:sp>
        <p:nvSpPr>
          <p:cNvPr id="3" name="Subtitle 2"/>
          <p:cNvSpPr>
            <a:spLocks noGrp="1"/>
          </p:cNvSpPr>
          <p:nvPr>
            <p:ph type="subTitle" idx="1"/>
          </p:nvPr>
        </p:nvSpPr>
        <p:spPr>
          <a:xfrm>
            <a:off x="685800" y="4572000"/>
            <a:ext cx="6461125" cy="1066800"/>
          </a:xfrm>
        </p:spPr>
        <p:txBody>
          <a:bodyPr rtlCol="0"/>
          <a:lstStyle/>
          <a:p>
            <a:pPr fontAlgn="auto">
              <a:spcAft>
                <a:spcPts val="0"/>
              </a:spcAft>
              <a:buFont typeface="Arial" pitchFamily="34" charset="0"/>
              <a:buNone/>
              <a:defRPr/>
            </a:pPr>
            <a:endParaRPr lang="en-US">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fontAlgn="auto">
              <a:spcAft>
                <a:spcPts val="0"/>
              </a:spcAft>
              <a:defRPr/>
            </a:pPr>
            <a:r>
              <a:rPr lang="en-US" altLang="en-US" smtClean="0">
                <a:ea typeface="+mj-ea"/>
                <a:cs typeface="+mj-cs"/>
              </a:rPr>
              <a:t>DNA Replication VOCAB</a:t>
            </a:r>
          </a:p>
        </p:txBody>
      </p:sp>
      <p:sp>
        <p:nvSpPr>
          <p:cNvPr id="22530" name="Rectangle 3"/>
          <p:cNvSpPr>
            <a:spLocks noGrp="1" noChangeArrowheads="1"/>
          </p:cNvSpPr>
          <p:nvPr>
            <p:ph sz="half" idx="1"/>
          </p:nvPr>
        </p:nvSpPr>
        <p:spPr>
          <a:xfrm>
            <a:off x="457200" y="1536700"/>
            <a:ext cx="3657600" cy="4589463"/>
          </a:xfrm>
        </p:spPr>
        <p:txBody>
          <a:bodyPr/>
          <a:lstStyle/>
          <a:p>
            <a:pPr marL="533400" indent="-533400">
              <a:lnSpc>
                <a:spcPct val="90000"/>
              </a:lnSpc>
              <a:buFont typeface="Wingdings" pitchFamily="-72" charset="2"/>
              <a:buAutoNum type="arabicPeriod"/>
            </a:pPr>
            <a:r>
              <a:rPr lang="en-US" sz="2400" smtClean="0">
                <a:solidFill>
                  <a:srgbClr val="FF0066"/>
                </a:solidFill>
              </a:rPr>
              <a:t>Replication fork</a:t>
            </a:r>
          </a:p>
          <a:p>
            <a:pPr marL="533400" indent="-533400">
              <a:lnSpc>
                <a:spcPct val="90000"/>
              </a:lnSpc>
              <a:buFont typeface="Wingdings" pitchFamily="-72" charset="2"/>
              <a:buAutoNum type="arabicPeriod"/>
            </a:pPr>
            <a:r>
              <a:rPr lang="en-US" sz="2400" smtClean="0">
                <a:solidFill>
                  <a:srgbClr val="00CC00"/>
                </a:solidFill>
              </a:rPr>
              <a:t>Leading Strand</a:t>
            </a:r>
          </a:p>
          <a:p>
            <a:pPr marL="533400" indent="-533400">
              <a:lnSpc>
                <a:spcPct val="90000"/>
              </a:lnSpc>
              <a:buFont typeface="Wingdings" pitchFamily="-72" charset="2"/>
              <a:buAutoNum type="arabicPeriod"/>
            </a:pPr>
            <a:r>
              <a:rPr lang="en-US" sz="2400" smtClean="0"/>
              <a:t>Lagging Strand</a:t>
            </a:r>
          </a:p>
          <a:p>
            <a:pPr marL="533400" indent="-533400">
              <a:lnSpc>
                <a:spcPct val="90000"/>
              </a:lnSpc>
              <a:buFont typeface="Wingdings" pitchFamily="-72" charset="2"/>
              <a:buAutoNum type="arabicPeriod"/>
            </a:pPr>
            <a:r>
              <a:rPr lang="en-US" sz="2400" smtClean="0"/>
              <a:t>Okazaki Fragment</a:t>
            </a:r>
          </a:p>
          <a:p>
            <a:pPr marL="533400" indent="-533400">
              <a:lnSpc>
                <a:spcPct val="90000"/>
              </a:lnSpc>
              <a:buFont typeface="Wingdings" pitchFamily="-72" charset="2"/>
              <a:buAutoNum type="arabicPeriod"/>
            </a:pPr>
            <a:r>
              <a:rPr lang="en-US" sz="2400" smtClean="0"/>
              <a:t>RNA Primer</a:t>
            </a:r>
          </a:p>
          <a:p>
            <a:pPr marL="533400" indent="-533400">
              <a:lnSpc>
                <a:spcPct val="90000"/>
              </a:lnSpc>
              <a:buFont typeface="Wingdings" pitchFamily="-72" charset="2"/>
              <a:buAutoNum type="arabicPeriod"/>
            </a:pPr>
            <a:endParaRPr lang="en-US" sz="2400" smtClean="0"/>
          </a:p>
        </p:txBody>
      </p:sp>
      <p:sp>
        <p:nvSpPr>
          <p:cNvPr id="22531" name="Rectangle 4"/>
          <p:cNvSpPr>
            <a:spLocks noGrp="1" noChangeArrowheads="1"/>
          </p:cNvSpPr>
          <p:nvPr>
            <p:ph sz="half" idx="2"/>
          </p:nvPr>
        </p:nvSpPr>
        <p:spPr>
          <a:xfrm>
            <a:off x="4419600" y="1536700"/>
            <a:ext cx="3657600" cy="4589463"/>
          </a:xfrm>
        </p:spPr>
        <p:txBody>
          <a:bodyPr/>
          <a:lstStyle/>
          <a:p>
            <a:pPr marL="533400" indent="-533400">
              <a:lnSpc>
                <a:spcPct val="90000"/>
              </a:lnSpc>
              <a:buFont typeface="Wingdings" pitchFamily="-72" charset="2"/>
              <a:buAutoNum type="alphaUcPeriod"/>
            </a:pPr>
            <a:r>
              <a:rPr lang="en-US" sz="2400" smtClean="0"/>
              <a:t>Shorter pieces of DNA that are built in the 5’</a:t>
            </a:r>
            <a:r>
              <a:rPr lang="en-US" sz="2400" smtClean="0">
                <a:sym typeface="Wingdings" pitchFamily="-72" charset="2"/>
              </a:rPr>
              <a:t>3’ on the antiparallel strand</a:t>
            </a:r>
          </a:p>
          <a:p>
            <a:pPr marL="533400" indent="-533400">
              <a:lnSpc>
                <a:spcPct val="90000"/>
              </a:lnSpc>
              <a:buFont typeface="Wingdings" pitchFamily="-72" charset="2"/>
              <a:buAutoNum type="alphaUcPeriod"/>
            </a:pPr>
            <a:r>
              <a:rPr lang="en-US" sz="2400" smtClean="0"/>
              <a:t>Name for A</a:t>
            </a:r>
          </a:p>
          <a:p>
            <a:pPr marL="533400" indent="-533400">
              <a:lnSpc>
                <a:spcPct val="90000"/>
              </a:lnSpc>
              <a:buFont typeface="Wingdings" pitchFamily="-72" charset="2"/>
              <a:buAutoNum type="alphaUcPeriod"/>
            </a:pPr>
            <a:r>
              <a:rPr lang="en-US" sz="2400" smtClean="0"/>
              <a:t>Beginning of both the leading and lagging strands</a:t>
            </a:r>
          </a:p>
          <a:p>
            <a:pPr marL="533400" indent="-533400">
              <a:lnSpc>
                <a:spcPct val="90000"/>
              </a:lnSpc>
              <a:buFont typeface="Wingdings" pitchFamily="-72" charset="2"/>
              <a:buAutoNum type="alphaUcPeriod"/>
            </a:pPr>
            <a:r>
              <a:rPr lang="en-US" sz="2400" smtClean="0">
                <a:solidFill>
                  <a:srgbClr val="FF0066"/>
                </a:solidFill>
              </a:rPr>
              <a:t>Where the DNA is split</a:t>
            </a:r>
          </a:p>
          <a:p>
            <a:pPr marL="533400" indent="-533400">
              <a:lnSpc>
                <a:spcPct val="90000"/>
              </a:lnSpc>
              <a:buFont typeface="Wingdings" pitchFamily="-72" charset="2"/>
              <a:buAutoNum type="alphaUcPeriod"/>
            </a:pPr>
            <a:r>
              <a:rPr lang="en-US" sz="2400" smtClean="0">
                <a:solidFill>
                  <a:srgbClr val="00CC00"/>
                </a:solidFill>
              </a:rPr>
              <a:t>Continuous strand of DNA build in the 5’ </a:t>
            </a:r>
            <a:r>
              <a:rPr lang="en-US" sz="2400" smtClean="0">
                <a:solidFill>
                  <a:srgbClr val="00CC00"/>
                </a:solidFill>
                <a:sym typeface="Wingdings" pitchFamily="-72" charset="2"/>
              </a:rPr>
              <a:t> 3’ </a:t>
            </a:r>
            <a:endParaRPr lang="en-US" sz="2400" smtClean="0">
              <a:solidFill>
                <a:srgbClr val="00CC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fontAlgn="auto">
              <a:spcAft>
                <a:spcPts val="0"/>
              </a:spcAft>
              <a:defRPr/>
            </a:pPr>
            <a:r>
              <a:rPr lang="en-US" altLang="en-US" smtClean="0">
                <a:ea typeface="+mj-ea"/>
                <a:cs typeface="+mj-cs"/>
              </a:rPr>
              <a:t>DNA Replication VOCAB</a:t>
            </a:r>
          </a:p>
        </p:txBody>
      </p:sp>
      <p:sp>
        <p:nvSpPr>
          <p:cNvPr id="23554" name="Rectangle 3"/>
          <p:cNvSpPr>
            <a:spLocks noGrp="1" noChangeArrowheads="1"/>
          </p:cNvSpPr>
          <p:nvPr>
            <p:ph sz="half" idx="1"/>
          </p:nvPr>
        </p:nvSpPr>
        <p:spPr>
          <a:xfrm>
            <a:off x="457200" y="1536700"/>
            <a:ext cx="3657600" cy="4589463"/>
          </a:xfrm>
        </p:spPr>
        <p:txBody>
          <a:bodyPr/>
          <a:lstStyle/>
          <a:p>
            <a:pPr marL="533400" indent="-533400">
              <a:lnSpc>
                <a:spcPct val="90000"/>
              </a:lnSpc>
              <a:buFont typeface="Wingdings" pitchFamily="-72" charset="2"/>
              <a:buAutoNum type="arabicPeriod"/>
            </a:pPr>
            <a:r>
              <a:rPr lang="en-US" sz="2400" smtClean="0">
                <a:solidFill>
                  <a:srgbClr val="FF0066"/>
                </a:solidFill>
              </a:rPr>
              <a:t>Replication fork</a:t>
            </a:r>
          </a:p>
          <a:p>
            <a:pPr marL="533400" indent="-533400">
              <a:lnSpc>
                <a:spcPct val="90000"/>
              </a:lnSpc>
              <a:buFont typeface="Wingdings" pitchFamily="-72" charset="2"/>
              <a:buAutoNum type="arabicPeriod"/>
            </a:pPr>
            <a:r>
              <a:rPr lang="en-US" sz="2400" smtClean="0">
                <a:solidFill>
                  <a:srgbClr val="00CC00"/>
                </a:solidFill>
              </a:rPr>
              <a:t>Leading Strand</a:t>
            </a:r>
          </a:p>
          <a:p>
            <a:pPr marL="533400" indent="-533400">
              <a:lnSpc>
                <a:spcPct val="90000"/>
              </a:lnSpc>
              <a:buFont typeface="Wingdings" pitchFamily="-72" charset="2"/>
              <a:buAutoNum type="arabicPeriod"/>
            </a:pPr>
            <a:r>
              <a:rPr lang="en-US" sz="2400" smtClean="0">
                <a:solidFill>
                  <a:srgbClr val="0000FF"/>
                </a:solidFill>
              </a:rPr>
              <a:t>Lagging Strand</a:t>
            </a:r>
          </a:p>
          <a:p>
            <a:pPr marL="533400" indent="-533400">
              <a:lnSpc>
                <a:spcPct val="90000"/>
              </a:lnSpc>
              <a:buFont typeface="Wingdings" pitchFamily="-72" charset="2"/>
              <a:buAutoNum type="arabicPeriod"/>
            </a:pPr>
            <a:r>
              <a:rPr lang="en-US" sz="2400" smtClean="0"/>
              <a:t>Okazaki Fragment</a:t>
            </a:r>
          </a:p>
          <a:p>
            <a:pPr marL="533400" indent="-533400">
              <a:lnSpc>
                <a:spcPct val="90000"/>
              </a:lnSpc>
              <a:buFont typeface="Wingdings" pitchFamily="-72" charset="2"/>
              <a:buAutoNum type="arabicPeriod"/>
            </a:pPr>
            <a:r>
              <a:rPr lang="en-US" sz="2400" smtClean="0"/>
              <a:t>RNA Primer</a:t>
            </a:r>
          </a:p>
          <a:p>
            <a:pPr marL="533400" indent="-533400">
              <a:lnSpc>
                <a:spcPct val="90000"/>
              </a:lnSpc>
              <a:buFont typeface="Wingdings" pitchFamily="-72" charset="2"/>
              <a:buAutoNum type="arabicPeriod"/>
            </a:pPr>
            <a:endParaRPr lang="en-US" sz="2400" smtClean="0"/>
          </a:p>
        </p:txBody>
      </p:sp>
      <p:sp>
        <p:nvSpPr>
          <p:cNvPr id="23555" name="Rectangle 4"/>
          <p:cNvSpPr>
            <a:spLocks noGrp="1" noChangeArrowheads="1"/>
          </p:cNvSpPr>
          <p:nvPr>
            <p:ph sz="half" idx="2"/>
          </p:nvPr>
        </p:nvSpPr>
        <p:spPr>
          <a:xfrm>
            <a:off x="4419600" y="1536700"/>
            <a:ext cx="3657600" cy="4589463"/>
          </a:xfrm>
        </p:spPr>
        <p:txBody>
          <a:bodyPr/>
          <a:lstStyle/>
          <a:p>
            <a:pPr marL="533400" indent="-533400">
              <a:lnSpc>
                <a:spcPct val="90000"/>
              </a:lnSpc>
              <a:buFont typeface="Wingdings" pitchFamily="-72" charset="2"/>
              <a:buAutoNum type="alphaUcPeriod"/>
            </a:pPr>
            <a:r>
              <a:rPr lang="en-US" sz="2400" smtClean="0">
                <a:solidFill>
                  <a:srgbClr val="0000FF"/>
                </a:solidFill>
              </a:rPr>
              <a:t>Shorter pieces of DNA that are built in the 5’</a:t>
            </a:r>
            <a:r>
              <a:rPr lang="en-US" sz="2400" smtClean="0">
                <a:solidFill>
                  <a:srgbClr val="0000FF"/>
                </a:solidFill>
                <a:sym typeface="Wingdings" pitchFamily="-72" charset="2"/>
              </a:rPr>
              <a:t>3’ on the antiparallel strand</a:t>
            </a:r>
          </a:p>
          <a:p>
            <a:pPr marL="533400" indent="-533400">
              <a:lnSpc>
                <a:spcPct val="90000"/>
              </a:lnSpc>
              <a:buFont typeface="Wingdings" pitchFamily="-72" charset="2"/>
              <a:buAutoNum type="alphaUcPeriod"/>
            </a:pPr>
            <a:r>
              <a:rPr lang="en-US" sz="2400" smtClean="0"/>
              <a:t>Name for A</a:t>
            </a:r>
          </a:p>
          <a:p>
            <a:pPr marL="533400" indent="-533400">
              <a:lnSpc>
                <a:spcPct val="90000"/>
              </a:lnSpc>
              <a:buFont typeface="Wingdings" pitchFamily="-72" charset="2"/>
              <a:buAutoNum type="alphaUcPeriod"/>
            </a:pPr>
            <a:r>
              <a:rPr lang="en-US" sz="2400" smtClean="0"/>
              <a:t>Beginning of both the leading and lagging strands</a:t>
            </a:r>
          </a:p>
          <a:p>
            <a:pPr marL="533400" indent="-533400">
              <a:lnSpc>
                <a:spcPct val="90000"/>
              </a:lnSpc>
              <a:buFont typeface="Wingdings" pitchFamily="-72" charset="2"/>
              <a:buAutoNum type="alphaUcPeriod"/>
            </a:pPr>
            <a:r>
              <a:rPr lang="en-US" sz="2400" smtClean="0">
                <a:solidFill>
                  <a:srgbClr val="FF0066"/>
                </a:solidFill>
              </a:rPr>
              <a:t>Where the DNA is split</a:t>
            </a:r>
          </a:p>
          <a:p>
            <a:pPr marL="533400" indent="-533400">
              <a:lnSpc>
                <a:spcPct val="90000"/>
              </a:lnSpc>
              <a:buFont typeface="Wingdings" pitchFamily="-72" charset="2"/>
              <a:buAutoNum type="alphaUcPeriod"/>
            </a:pPr>
            <a:r>
              <a:rPr lang="en-US" sz="2400" smtClean="0">
                <a:solidFill>
                  <a:srgbClr val="00CC00"/>
                </a:solidFill>
              </a:rPr>
              <a:t>Continuous strand of DNA build in the 5’ </a:t>
            </a:r>
            <a:r>
              <a:rPr lang="en-US" sz="2400" smtClean="0">
                <a:solidFill>
                  <a:srgbClr val="00CC00"/>
                </a:solidFill>
                <a:sym typeface="Wingdings" pitchFamily="-72" charset="2"/>
              </a:rPr>
              <a:t> 3’ </a:t>
            </a:r>
            <a:endParaRPr lang="en-US" sz="2400" smtClean="0">
              <a:solidFill>
                <a:srgbClr val="00CC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fontAlgn="auto">
              <a:spcAft>
                <a:spcPts val="0"/>
              </a:spcAft>
              <a:defRPr/>
            </a:pPr>
            <a:r>
              <a:rPr lang="en-US" altLang="en-US" smtClean="0">
                <a:ea typeface="+mj-ea"/>
                <a:cs typeface="+mj-cs"/>
              </a:rPr>
              <a:t>DNA Replication VOCAB</a:t>
            </a:r>
          </a:p>
        </p:txBody>
      </p:sp>
      <p:sp>
        <p:nvSpPr>
          <p:cNvPr id="24578" name="Rectangle 3"/>
          <p:cNvSpPr>
            <a:spLocks noGrp="1" noChangeArrowheads="1"/>
          </p:cNvSpPr>
          <p:nvPr>
            <p:ph sz="half" idx="1"/>
          </p:nvPr>
        </p:nvSpPr>
        <p:spPr>
          <a:xfrm>
            <a:off x="457200" y="1536700"/>
            <a:ext cx="3657600" cy="4589463"/>
          </a:xfrm>
        </p:spPr>
        <p:txBody>
          <a:bodyPr/>
          <a:lstStyle/>
          <a:p>
            <a:pPr marL="533400" indent="-533400">
              <a:lnSpc>
                <a:spcPct val="90000"/>
              </a:lnSpc>
              <a:buFont typeface="Wingdings" pitchFamily="-72" charset="2"/>
              <a:buAutoNum type="arabicPeriod"/>
            </a:pPr>
            <a:r>
              <a:rPr lang="en-US" sz="2400" smtClean="0">
                <a:solidFill>
                  <a:srgbClr val="FF0066"/>
                </a:solidFill>
              </a:rPr>
              <a:t>Replication fork</a:t>
            </a:r>
          </a:p>
          <a:p>
            <a:pPr marL="533400" indent="-533400">
              <a:lnSpc>
                <a:spcPct val="90000"/>
              </a:lnSpc>
              <a:buFont typeface="Wingdings" pitchFamily="-72" charset="2"/>
              <a:buAutoNum type="arabicPeriod"/>
            </a:pPr>
            <a:r>
              <a:rPr lang="en-US" sz="2400" smtClean="0">
                <a:solidFill>
                  <a:srgbClr val="00CC00"/>
                </a:solidFill>
              </a:rPr>
              <a:t>Leading Strand</a:t>
            </a:r>
          </a:p>
          <a:p>
            <a:pPr marL="533400" indent="-533400">
              <a:lnSpc>
                <a:spcPct val="90000"/>
              </a:lnSpc>
              <a:buFont typeface="Wingdings" pitchFamily="-72" charset="2"/>
              <a:buAutoNum type="arabicPeriod"/>
            </a:pPr>
            <a:r>
              <a:rPr lang="en-US" sz="2400" smtClean="0">
                <a:solidFill>
                  <a:srgbClr val="0000FF"/>
                </a:solidFill>
              </a:rPr>
              <a:t>Lagging Strand</a:t>
            </a:r>
          </a:p>
          <a:p>
            <a:pPr marL="533400" indent="-533400">
              <a:lnSpc>
                <a:spcPct val="90000"/>
              </a:lnSpc>
              <a:buFont typeface="Wingdings" pitchFamily="-72" charset="2"/>
              <a:buAutoNum type="arabicPeriod"/>
            </a:pPr>
            <a:r>
              <a:rPr lang="en-US" sz="2400" smtClean="0">
                <a:solidFill>
                  <a:srgbClr val="FF3300"/>
                </a:solidFill>
              </a:rPr>
              <a:t>Okazaki Fragment</a:t>
            </a:r>
          </a:p>
          <a:p>
            <a:pPr marL="533400" indent="-533400">
              <a:lnSpc>
                <a:spcPct val="90000"/>
              </a:lnSpc>
              <a:buFont typeface="Wingdings" pitchFamily="-72" charset="2"/>
              <a:buAutoNum type="arabicPeriod"/>
            </a:pPr>
            <a:r>
              <a:rPr lang="en-US" sz="2400" smtClean="0"/>
              <a:t>RNA Primer</a:t>
            </a:r>
          </a:p>
          <a:p>
            <a:pPr marL="533400" indent="-533400">
              <a:lnSpc>
                <a:spcPct val="90000"/>
              </a:lnSpc>
              <a:buFont typeface="Wingdings" pitchFamily="-72" charset="2"/>
              <a:buAutoNum type="arabicPeriod"/>
            </a:pPr>
            <a:endParaRPr lang="en-US" sz="2400" smtClean="0"/>
          </a:p>
        </p:txBody>
      </p:sp>
      <p:sp>
        <p:nvSpPr>
          <p:cNvPr id="24579" name="Rectangle 4"/>
          <p:cNvSpPr>
            <a:spLocks noGrp="1" noChangeArrowheads="1"/>
          </p:cNvSpPr>
          <p:nvPr>
            <p:ph sz="half" idx="2"/>
          </p:nvPr>
        </p:nvSpPr>
        <p:spPr>
          <a:xfrm>
            <a:off x="4419600" y="1536700"/>
            <a:ext cx="3657600" cy="4589463"/>
          </a:xfrm>
        </p:spPr>
        <p:txBody>
          <a:bodyPr/>
          <a:lstStyle/>
          <a:p>
            <a:pPr marL="533400" indent="-533400">
              <a:lnSpc>
                <a:spcPct val="90000"/>
              </a:lnSpc>
              <a:buFont typeface="Wingdings" pitchFamily="-72" charset="2"/>
              <a:buAutoNum type="alphaUcPeriod"/>
            </a:pPr>
            <a:r>
              <a:rPr lang="en-US" sz="2400" smtClean="0">
                <a:solidFill>
                  <a:srgbClr val="0000FF"/>
                </a:solidFill>
              </a:rPr>
              <a:t>Shorter pieces of DNA that are built in the 5’</a:t>
            </a:r>
            <a:r>
              <a:rPr lang="en-US" sz="2400" smtClean="0">
                <a:solidFill>
                  <a:srgbClr val="0000FF"/>
                </a:solidFill>
                <a:sym typeface="Wingdings" pitchFamily="-72" charset="2"/>
              </a:rPr>
              <a:t>3’ on the antiparallel strand</a:t>
            </a:r>
          </a:p>
          <a:p>
            <a:pPr marL="533400" indent="-533400">
              <a:lnSpc>
                <a:spcPct val="90000"/>
              </a:lnSpc>
              <a:buFont typeface="Wingdings" pitchFamily="-72" charset="2"/>
              <a:buAutoNum type="alphaUcPeriod"/>
            </a:pPr>
            <a:r>
              <a:rPr lang="en-US" sz="2400" smtClean="0">
                <a:solidFill>
                  <a:srgbClr val="FF3300"/>
                </a:solidFill>
              </a:rPr>
              <a:t>Name for A</a:t>
            </a:r>
          </a:p>
          <a:p>
            <a:pPr marL="533400" indent="-533400">
              <a:lnSpc>
                <a:spcPct val="90000"/>
              </a:lnSpc>
              <a:buFont typeface="Wingdings" pitchFamily="-72" charset="2"/>
              <a:buAutoNum type="alphaUcPeriod"/>
            </a:pPr>
            <a:r>
              <a:rPr lang="en-US" sz="2400" smtClean="0"/>
              <a:t>Beginning of both the leading and lagging strands</a:t>
            </a:r>
          </a:p>
          <a:p>
            <a:pPr marL="533400" indent="-533400">
              <a:lnSpc>
                <a:spcPct val="90000"/>
              </a:lnSpc>
              <a:buFont typeface="Wingdings" pitchFamily="-72" charset="2"/>
              <a:buAutoNum type="alphaUcPeriod"/>
            </a:pPr>
            <a:r>
              <a:rPr lang="en-US" sz="2400" smtClean="0">
                <a:solidFill>
                  <a:srgbClr val="FF0066"/>
                </a:solidFill>
              </a:rPr>
              <a:t>Where the DNA is split</a:t>
            </a:r>
          </a:p>
          <a:p>
            <a:pPr marL="533400" indent="-533400">
              <a:lnSpc>
                <a:spcPct val="90000"/>
              </a:lnSpc>
              <a:buFont typeface="Wingdings" pitchFamily="-72" charset="2"/>
              <a:buAutoNum type="alphaUcPeriod"/>
            </a:pPr>
            <a:r>
              <a:rPr lang="en-US" sz="2400" smtClean="0">
                <a:solidFill>
                  <a:srgbClr val="00CC00"/>
                </a:solidFill>
              </a:rPr>
              <a:t>Continuous strand of DNA build in the 5’ </a:t>
            </a:r>
            <a:r>
              <a:rPr lang="en-US" sz="2400" smtClean="0">
                <a:solidFill>
                  <a:srgbClr val="00CC00"/>
                </a:solidFill>
                <a:sym typeface="Wingdings" pitchFamily="-72" charset="2"/>
              </a:rPr>
              <a:t> 3’ </a:t>
            </a:r>
            <a:endParaRPr lang="en-US" sz="2400" smtClean="0">
              <a:solidFill>
                <a:srgbClr val="00CC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fontAlgn="auto">
              <a:spcAft>
                <a:spcPts val="0"/>
              </a:spcAft>
              <a:defRPr/>
            </a:pPr>
            <a:r>
              <a:rPr lang="en-US" altLang="en-US" smtClean="0">
                <a:ea typeface="+mj-ea"/>
                <a:cs typeface="+mj-cs"/>
              </a:rPr>
              <a:t>DNA Replication VOCAB</a:t>
            </a:r>
          </a:p>
        </p:txBody>
      </p:sp>
      <p:sp>
        <p:nvSpPr>
          <p:cNvPr id="25602" name="Rectangle 3"/>
          <p:cNvSpPr>
            <a:spLocks noGrp="1" noChangeArrowheads="1"/>
          </p:cNvSpPr>
          <p:nvPr>
            <p:ph sz="half" idx="1"/>
          </p:nvPr>
        </p:nvSpPr>
        <p:spPr>
          <a:xfrm>
            <a:off x="457200" y="1536700"/>
            <a:ext cx="3657600" cy="4589463"/>
          </a:xfrm>
        </p:spPr>
        <p:txBody>
          <a:bodyPr/>
          <a:lstStyle/>
          <a:p>
            <a:pPr marL="533400" indent="-533400">
              <a:lnSpc>
                <a:spcPct val="90000"/>
              </a:lnSpc>
              <a:buFont typeface="Wingdings" pitchFamily="-72" charset="2"/>
              <a:buAutoNum type="arabicPeriod"/>
            </a:pPr>
            <a:r>
              <a:rPr lang="en-US" sz="2400" smtClean="0">
                <a:solidFill>
                  <a:srgbClr val="FF0066"/>
                </a:solidFill>
              </a:rPr>
              <a:t>Replication fork</a:t>
            </a:r>
          </a:p>
          <a:p>
            <a:pPr marL="533400" indent="-533400">
              <a:lnSpc>
                <a:spcPct val="90000"/>
              </a:lnSpc>
              <a:buFont typeface="Wingdings" pitchFamily="-72" charset="2"/>
              <a:buAutoNum type="arabicPeriod"/>
            </a:pPr>
            <a:r>
              <a:rPr lang="en-US" sz="2400" smtClean="0">
                <a:solidFill>
                  <a:srgbClr val="00CC00"/>
                </a:solidFill>
              </a:rPr>
              <a:t>Leading Strand</a:t>
            </a:r>
          </a:p>
          <a:p>
            <a:pPr marL="533400" indent="-533400">
              <a:lnSpc>
                <a:spcPct val="90000"/>
              </a:lnSpc>
              <a:buFont typeface="Wingdings" pitchFamily="-72" charset="2"/>
              <a:buAutoNum type="arabicPeriod"/>
            </a:pPr>
            <a:r>
              <a:rPr lang="en-US" sz="2400" smtClean="0">
                <a:solidFill>
                  <a:srgbClr val="0000FF"/>
                </a:solidFill>
              </a:rPr>
              <a:t>Lagging Strand</a:t>
            </a:r>
          </a:p>
          <a:p>
            <a:pPr marL="533400" indent="-533400">
              <a:lnSpc>
                <a:spcPct val="90000"/>
              </a:lnSpc>
              <a:buFont typeface="Wingdings" pitchFamily="-72" charset="2"/>
              <a:buAutoNum type="arabicPeriod"/>
            </a:pPr>
            <a:r>
              <a:rPr lang="en-US" sz="2400" smtClean="0">
                <a:solidFill>
                  <a:srgbClr val="FF3300"/>
                </a:solidFill>
              </a:rPr>
              <a:t>Okazaki Fragment</a:t>
            </a:r>
          </a:p>
          <a:p>
            <a:pPr marL="533400" indent="-533400">
              <a:lnSpc>
                <a:spcPct val="90000"/>
              </a:lnSpc>
              <a:buFont typeface="Wingdings" pitchFamily="-72" charset="2"/>
              <a:buAutoNum type="arabicPeriod"/>
            </a:pPr>
            <a:r>
              <a:rPr lang="en-US" sz="2400" smtClean="0">
                <a:solidFill>
                  <a:srgbClr val="7030A0"/>
                </a:solidFill>
              </a:rPr>
              <a:t>RNA Primer</a:t>
            </a:r>
          </a:p>
          <a:p>
            <a:pPr marL="533400" indent="-533400">
              <a:lnSpc>
                <a:spcPct val="90000"/>
              </a:lnSpc>
              <a:buFont typeface="Wingdings" pitchFamily="-72" charset="2"/>
              <a:buAutoNum type="arabicPeriod"/>
            </a:pPr>
            <a:endParaRPr lang="en-US" sz="2400" smtClean="0"/>
          </a:p>
        </p:txBody>
      </p:sp>
      <p:sp>
        <p:nvSpPr>
          <p:cNvPr id="25603" name="Rectangle 4"/>
          <p:cNvSpPr>
            <a:spLocks noGrp="1" noChangeArrowheads="1"/>
          </p:cNvSpPr>
          <p:nvPr>
            <p:ph sz="half" idx="2"/>
          </p:nvPr>
        </p:nvSpPr>
        <p:spPr>
          <a:xfrm>
            <a:off x="4419600" y="1536700"/>
            <a:ext cx="3657600" cy="4589463"/>
          </a:xfrm>
        </p:spPr>
        <p:txBody>
          <a:bodyPr/>
          <a:lstStyle/>
          <a:p>
            <a:pPr marL="533400" indent="-533400">
              <a:lnSpc>
                <a:spcPct val="90000"/>
              </a:lnSpc>
              <a:buFont typeface="Wingdings" pitchFamily="-72" charset="2"/>
              <a:buAutoNum type="alphaUcPeriod"/>
            </a:pPr>
            <a:r>
              <a:rPr lang="en-US" sz="2400" smtClean="0">
                <a:solidFill>
                  <a:srgbClr val="0000FF"/>
                </a:solidFill>
              </a:rPr>
              <a:t>Shorter pieces of DNA that are built in the 5’</a:t>
            </a:r>
            <a:r>
              <a:rPr lang="en-US" sz="2400" smtClean="0">
                <a:solidFill>
                  <a:srgbClr val="0000FF"/>
                </a:solidFill>
                <a:sym typeface="Wingdings" pitchFamily="-72" charset="2"/>
              </a:rPr>
              <a:t>3’ on the antiparallel strand</a:t>
            </a:r>
          </a:p>
          <a:p>
            <a:pPr marL="533400" indent="-533400">
              <a:lnSpc>
                <a:spcPct val="90000"/>
              </a:lnSpc>
              <a:buFont typeface="Wingdings" pitchFamily="-72" charset="2"/>
              <a:buAutoNum type="alphaUcPeriod"/>
            </a:pPr>
            <a:r>
              <a:rPr lang="en-US" sz="2400" smtClean="0">
                <a:solidFill>
                  <a:srgbClr val="FF3300"/>
                </a:solidFill>
              </a:rPr>
              <a:t>Name for A</a:t>
            </a:r>
          </a:p>
          <a:p>
            <a:pPr marL="533400" indent="-533400">
              <a:lnSpc>
                <a:spcPct val="90000"/>
              </a:lnSpc>
              <a:buFont typeface="Wingdings" pitchFamily="-72" charset="2"/>
              <a:buAutoNum type="alphaUcPeriod"/>
            </a:pPr>
            <a:r>
              <a:rPr lang="en-US" sz="2400" smtClean="0">
                <a:solidFill>
                  <a:srgbClr val="7030A0"/>
                </a:solidFill>
              </a:rPr>
              <a:t>Beginning of both the leading and lagging strands</a:t>
            </a:r>
          </a:p>
          <a:p>
            <a:pPr marL="533400" indent="-533400">
              <a:lnSpc>
                <a:spcPct val="90000"/>
              </a:lnSpc>
              <a:buFont typeface="Wingdings" pitchFamily="-72" charset="2"/>
              <a:buAutoNum type="alphaUcPeriod"/>
            </a:pPr>
            <a:r>
              <a:rPr lang="en-US" sz="2400" smtClean="0">
                <a:solidFill>
                  <a:srgbClr val="FF0066"/>
                </a:solidFill>
              </a:rPr>
              <a:t>Where the DNA is split</a:t>
            </a:r>
          </a:p>
          <a:p>
            <a:pPr marL="533400" indent="-533400">
              <a:lnSpc>
                <a:spcPct val="90000"/>
              </a:lnSpc>
              <a:buFont typeface="Wingdings" pitchFamily="-72" charset="2"/>
              <a:buAutoNum type="alphaUcPeriod"/>
            </a:pPr>
            <a:r>
              <a:rPr lang="en-US" sz="2400" smtClean="0">
                <a:solidFill>
                  <a:srgbClr val="00CC00"/>
                </a:solidFill>
              </a:rPr>
              <a:t>Continuous strand of DNA build in the 5’ </a:t>
            </a:r>
            <a:r>
              <a:rPr lang="en-US" sz="2400" smtClean="0">
                <a:solidFill>
                  <a:srgbClr val="00CC00"/>
                </a:solidFill>
                <a:sym typeface="Wingdings" pitchFamily="-72" charset="2"/>
              </a:rPr>
              <a:t> 3’ </a:t>
            </a:r>
            <a:endParaRPr lang="en-US" sz="2400" smtClean="0">
              <a:solidFill>
                <a:srgbClr val="00CC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fontAlgn="auto">
              <a:spcAft>
                <a:spcPts val="0"/>
              </a:spcAft>
              <a:defRPr/>
            </a:pPr>
            <a:r>
              <a:rPr lang="en-US" dirty="0" smtClean="0">
                <a:ea typeface="+mj-ea"/>
                <a:cs typeface="+mj-cs"/>
              </a:rPr>
              <a:t>DNA Replication</a:t>
            </a:r>
            <a:endParaRPr lang="en-US" dirty="0">
              <a:ea typeface="+mj-ea"/>
              <a:cs typeface="+mj-cs"/>
            </a:endParaRPr>
          </a:p>
        </p:txBody>
      </p:sp>
      <p:pic>
        <p:nvPicPr>
          <p:cNvPr id="26626" name="Picture 4" descr="iGen3 03-01"/>
          <p:cNvPicPr>
            <a:picLocks noChangeAspect="1" noChangeArrowheads="1"/>
          </p:cNvPicPr>
          <p:nvPr/>
        </p:nvPicPr>
        <p:blipFill>
          <a:blip r:embed="rId2"/>
          <a:srcRect/>
          <a:stretch>
            <a:fillRect/>
          </a:stretch>
        </p:blipFill>
        <p:spPr bwMode="auto">
          <a:xfrm>
            <a:off x="685800" y="2555875"/>
            <a:ext cx="7620000" cy="3944938"/>
          </a:xfrm>
          <a:prstGeom prst="rect">
            <a:avLst/>
          </a:prstGeom>
          <a:noFill/>
          <a:ln w="9525">
            <a:noFill/>
            <a:miter lim="800000"/>
            <a:headEnd/>
            <a:tailEnd/>
          </a:ln>
        </p:spPr>
      </p:pic>
      <p:sp>
        <p:nvSpPr>
          <p:cNvPr id="26627" name="TextBox 7"/>
          <p:cNvSpPr txBox="1">
            <a:spLocks noChangeArrowheads="1"/>
          </p:cNvSpPr>
          <p:nvPr/>
        </p:nvSpPr>
        <p:spPr bwMode="auto">
          <a:xfrm>
            <a:off x="762000" y="1219200"/>
            <a:ext cx="7543800" cy="641350"/>
          </a:xfrm>
          <a:prstGeom prst="rect">
            <a:avLst/>
          </a:prstGeom>
          <a:noFill/>
          <a:ln w="9525">
            <a:noFill/>
            <a:miter lim="800000"/>
            <a:headEnd/>
            <a:tailEnd/>
          </a:ln>
        </p:spPr>
        <p:txBody>
          <a:bodyPr>
            <a:prstTxWarp prst="textNoShape">
              <a:avLst/>
            </a:prstTxWarp>
            <a:spAutoFit/>
          </a:bodyPr>
          <a:lstStyle/>
          <a:p>
            <a:r>
              <a:rPr lang="en-US">
                <a:latin typeface="Calibri" pitchFamily="-72" charset="0"/>
              </a:rPr>
              <a:t>Which of the following models of replication is the accurate portrayal of the method of replication? What is it called? </a:t>
            </a:r>
          </a:p>
        </p:txBody>
      </p:sp>
      <p:sp>
        <p:nvSpPr>
          <p:cNvPr id="9" name="Rectangle 8"/>
          <p:cNvSpPr/>
          <p:nvPr/>
        </p:nvSpPr>
        <p:spPr>
          <a:xfrm>
            <a:off x="838200" y="2555875"/>
            <a:ext cx="1600200" cy="18732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ectangle 11"/>
          <p:cNvSpPr/>
          <p:nvPr/>
        </p:nvSpPr>
        <p:spPr>
          <a:xfrm>
            <a:off x="3505200" y="2555875"/>
            <a:ext cx="1600200" cy="18732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Rectangle 12"/>
          <p:cNvSpPr/>
          <p:nvPr/>
        </p:nvSpPr>
        <p:spPr>
          <a:xfrm>
            <a:off x="6096000" y="2649538"/>
            <a:ext cx="1600200" cy="18732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fontAlgn="auto">
              <a:spcAft>
                <a:spcPts val="0"/>
              </a:spcAft>
              <a:defRPr/>
            </a:pPr>
            <a:r>
              <a:rPr lang="en-US" dirty="0" smtClean="0">
                <a:ea typeface="+mj-ea"/>
                <a:cs typeface="+mj-cs"/>
              </a:rPr>
              <a:t>DNA Replication</a:t>
            </a:r>
            <a:endParaRPr lang="en-US" dirty="0">
              <a:ea typeface="+mj-ea"/>
              <a:cs typeface="+mj-cs"/>
            </a:endParaRPr>
          </a:p>
        </p:txBody>
      </p:sp>
      <p:pic>
        <p:nvPicPr>
          <p:cNvPr id="27650" name="Picture 4" descr="iGen3 03-01"/>
          <p:cNvPicPr>
            <a:picLocks noChangeAspect="1" noChangeArrowheads="1"/>
          </p:cNvPicPr>
          <p:nvPr/>
        </p:nvPicPr>
        <p:blipFill>
          <a:blip r:embed="rId2"/>
          <a:srcRect/>
          <a:stretch>
            <a:fillRect/>
          </a:stretch>
        </p:blipFill>
        <p:spPr bwMode="auto">
          <a:xfrm>
            <a:off x="685800" y="2555875"/>
            <a:ext cx="7620000" cy="3944938"/>
          </a:xfrm>
          <a:prstGeom prst="rect">
            <a:avLst/>
          </a:prstGeom>
          <a:noFill/>
          <a:ln w="9525">
            <a:noFill/>
            <a:miter lim="800000"/>
            <a:headEnd/>
            <a:tailEnd/>
          </a:ln>
        </p:spPr>
      </p:pic>
      <p:sp>
        <p:nvSpPr>
          <p:cNvPr id="27651" name="TextBox 7"/>
          <p:cNvSpPr txBox="1">
            <a:spLocks noChangeArrowheads="1"/>
          </p:cNvSpPr>
          <p:nvPr/>
        </p:nvSpPr>
        <p:spPr bwMode="auto">
          <a:xfrm>
            <a:off x="762000" y="1219200"/>
            <a:ext cx="7543800" cy="646113"/>
          </a:xfrm>
          <a:prstGeom prst="rect">
            <a:avLst/>
          </a:prstGeom>
          <a:noFill/>
          <a:ln w="9525">
            <a:noFill/>
            <a:miter lim="800000"/>
            <a:headEnd/>
            <a:tailEnd/>
          </a:ln>
        </p:spPr>
        <p:txBody>
          <a:bodyPr>
            <a:prstTxWarp prst="textNoShape">
              <a:avLst/>
            </a:prstTxWarp>
            <a:spAutoFit/>
          </a:bodyPr>
          <a:lstStyle/>
          <a:p>
            <a:r>
              <a:rPr lang="en-US">
                <a:latin typeface="Calibri" pitchFamily="-72" charset="0"/>
              </a:rPr>
              <a:t>Which of the following models of replication is the accurate portrayal of the method of replication? What is it called? </a:t>
            </a:r>
          </a:p>
        </p:txBody>
      </p:sp>
      <p:sp>
        <p:nvSpPr>
          <p:cNvPr id="2" name="Explosion 1 1"/>
          <p:cNvSpPr/>
          <p:nvPr/>
        </p:nvSpPr>
        <p:spPr>
          <a:xfrm>
            <a:off x="304800" y="2286000"/>
            <a:ext cx="2819400" cy="762000"/>
          </a:xfrm>
          <a:prstGeom prst="irregularSeal1">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ea typeface="+mj-ea"/>
                <a:cs typeface="+mj-cs"/>
              </a:rPr>
              <a:t>Protein Synthesis</a:t>
            </a:r>
            <a:endParaRPr lang="en-US" dirty="0">
              <a:ea typeface="+mj-ea"/>
              <a:cs typeface="+mj-cs"/>
            </a:endParaRPr>
          </a:p>
        </p:txBody>
      </p:sp>
      <p:sp>
        <p:nvSpPr>
          <p:cNvPr id="4" name="Content Placeholder 3"/>
          <p:cNvSpPr>
            <a:spLocks noGrp="1"/>
          </p:cNvSpPr>
          <p:nvPr>
            <p:ph sz="half" idx="1"/>
          </p:nvPr>
        </p:nvSpPr>
        <p:spPr>
          <a:xfrm>
            <a:off x="457200" y="1536700"/>
            <a:ext cx="3657600" cy="4589463"/>
          </a:xfrm>
        </p:spPr>
        <p:txBody>
          <a:bodyPr rtlCol="0">
            <a:normAutofit fontScale="77500" lnSpcReduction="20000"/>
          </a:bodyPr>
          <a:lstStyle/>
          <a:p>
            <a:pPr fontAlgn="auto">
              <a:spcAft>
                <a:spcPts val="0"/>
              </a:spcAft>
              <a:buFont typeface="Arial" pitchFamily="34" charset="0"/>
              <a:buChar char="•"/>
              <a:defRPr/>
            </a:pPr>
            <a:r>
              <a:rPr lang="en-US" dirty="0" smtClean="0">
                <a:ea typeface="+mn-ea"/>
                <a:cs typeface="+mn-cs"/>
              </a:rPr>
              <a:t>5’ Cap and Poly A tail added </a:t>
            </a:r>
          </a:p>
          <a:p>
            <a:pPr fontAlgn="auto">
              <a:spcAft>
                <a:spcPts val="0"/>
              </a:spcAft>
              <a:buFont typeface="Arial" pitchFamily="34" charset="0"/>
              <a:buChar char="•"/>
              <a:defRPr/>
            </a:pPr>
            <a:r>
              <a:rPr lang="en-US" dirty="0" smtClean="0">
                <a:ea typeface="+mn-ea"/>
                <a:cs typeface="+mn-cs"/>
              </a:rPr>
              <a:t>DNA copied to RNA</a:t>
            </a:r>
          </a:p>
          <a:p>
            <a:pPr fontAlgn="auto">
              <a:spcAft>
                <a:spcPts val="0"/>
              </a:spcAft>
              <a:buFont typeface="Arial" pitchFamily="34" charset="0"/>
              <a:buChar char="•"/>
              <a:defRPr/>
            </a:pPr>
            <a:r>
              <a:rPr lang="en-US" dirty="0" err="1" smtClean="0">
                <a:ea typeface="+mn-ea"/>
                <a:cs typeface="+mn-cs"/>
              </a:rPr>
              <a:t>UAA</a:t>
            </a:r>
            <a:r>
              <a:rPr lang="en-US" dirty="0" smtClean="0">
                <a:ea typeface="+mn-ea"/>
                <a:cs typeface="+mn-cs"/>
              </a:rPr>
              <a:t>, </a:t>
            </a:r>
            <a:r>
              <a:rPr lang="en-US" dirty="0" err="1" smtClean="0">
                <a:ea typeface="+mn-ea"/>
                <a:cs typeface="+mn-cs"/>
              </a:rPr>
              <a:t>UAG</a:t>
            </a:r>
            <a:r>
              <a:rPr lang="en-US" dirty="0" smtClean="0">
                <a:ea typeface="+mn-ea"/>
                <a:cs typeface="+mn-cs"/>
              </a:rPr>
              <a:t>, or </a:t>
            </a:r>
            <a:r>
              <a:rPr lang="en-US" dirty="0" err="1" smtClean="0">
                <a:ea typeface="+mn-ea"/>
                <a:cs typeface="+mn-cs"/>
              </a:rPr>
              <a:t>UGA</a:t>
            </a:r>
            <a:r>
              <a:rPr lang="en-US" dirty="0" smtClean="0">
                <a:ea typeface="+mn-ea"/>
                <a:cs typeface="+mn-cs"/>
              </a:rPr>
              <a:t> stop the process </a:t>
            </a:r>
          </a:p>
          <a:p>
            <a:pPr fontAlgn="auto">
              <a:spcAft>
                <a:spcPts val="0"/>
              </a:spcAft>
              <a:buFont typeface="Arial" pitchFamily="34" charset="0"/>
              <a:buChar char="•"/>
              <a:defRPr/>
            </a:pPr>
            <a:r>
              <a:rPr lang="en-US" dirty="0" smtClean="0">
                <a:ea typeface="+mn-ea"/>
                <a:cs typeface="+mn-cs"/>
              </a:rPr>
              <a:t>Thymine replaced with Uracil</a:t>
            </a:r>
          </a:p>
          <a:p>
            <a:pPr fontAlgn="auto">
              <a:spcAft>
                <a:spcPts val="0"/>
              </a:spcAft>
              <a:buFont typeface="Arial" pitchFamily="34" charset="0"/>
              <a:buChar char="•"/>
              <a:defRPr/>
            </a:pPr>
            <a:r>
              <a:rPr lang="en-US" dirty="0" err="1" smtClean="0">
                <a:ea typeface="+mn-ea"/>
                <a:cs typeface="+mn-cs"/>
              </a:rPr>
              <a:t>tRNA</a:t>
            </a:r>
            <a:r>
              <a:rPr lang="en-US" dirty="0" smtClean="0">
                <a:ea typeface="+mn-ea"/>
                <a:cs typeface="+mn-cs"/>
              </a:rPr>
              <a:t> matches to mRNA</a:t>
            </a:r>
          </a:p>
          <a:p>
            <a:pPr fontAlgn="auto">
              <a:spcAft>
                <a:spcPts val="0"/>
              </a:spcAft>
              <a:buFont typeface="Arial" pitchFamily="34" charset="0"/>
              <a:buChar char="•"/>
              <a:defRPr/>
            </a:pPr>
            <a:r>
              <a:rPr lang="en-US" dirty="0" smtClean="0">
                <a:ea typeface="+mn-ea"/>
                <a:cs typeface="+mn-cs"/>
              </a:rPr>
              <a:t>Introns removed, Exons spliced</a:t>
            </a:r>
          </a:p>
          <a:p>
            <a:pPr fontAlgn="auto">
              <a:spcAft>
                <a:spcPts val="0"/>
              </a:spcAft>
              <a:buFont typeface="Arial" pitchFamily="34" charset="0"/>
              <a:buChar char="•"/>
              <a:defRPr/>
            </a:pPr>
            <a:r>
              <a:rPr lang="en-US" dirty="0" smtClean="0">
                <a:ea typeface="+mn-ea"/>
                <a:cs typeface="+mn-cs"/>
              </a:rPr>
              <a:t>Amino acid chains are built</a:t>
            </a:r>
          </a:p>
          <a:p>
            <a:pPr fontAlgn="auto">
              <a:spcAft>
                <a:spcPts val="0"/>
              </a:spcAft>
              <a:buFont typeface="Arial" pitchFamily="34" charset="0"/>
              <a:buChar char="•"/>
              <a:defRPr/>
            </a:pPr>
            <a:r>
              <a:rPr lang="en-US" dirty="0" smtClean="0">
                <a:ea typeface="+mn-ea"/>
                <a:cs typeface="+mn-cs"/>
              </a:rPr>
              <a:t>Start Codon AUG is </a:t>
            </a:r>
            <a:r>
              <a:rPr lang="en-US" dirty="0" err="1" smtClean="0">
                <a:ea typeface="+mn-ea"/>
                <a:cs typeface="+mn-cs"/>
              </a:rPr>
              <a:t>recongized</a:t>
            </a:r>
            <a:r>
              <a:rPr lang="en-US" dirty="0" smtClean="0">
                <a:ea typeface="+mn-ea"/>
                <a:cs typeface="+mn-cs"/>
              </a:rPr>
              <a:t> </a:t>
            </a:r>
            <a:endParaRPr lang="en-US" dirty="0">
              <a:ea typeface="+mn-ea"/>
              <a:cs typeface="+mn-cs"/>
            </a:endParaRPr>
          </a:p>
        </p:txBody>
      </p:sp>
      <p:sp>
        <p:nvSpPr>
          <p:cNvPr id="5" name="Content Placeholder 4"/>
          <p:cNvSpPr>
            <a:spLocks noGrp="1"/>
          </p:cNvSpPr>
          <p:nvPr>
            <p:ph sz="half" idx="2"/>
          </p:nvPr>
        </p:nvSpPr>
        <p:spPr>
          <a:xfrm>
            <a:off x="4419600" y="1536700"/>
            <a:ext cx="3657600" cy="4589463"/>
          </a:xfrm>
        </p:spPr>
        <p:txBody>
          <a:bodyPr rtlCol="0">
            <a:normAutofit fontScale="77500" lnSpcReduction="20000"/>
          </a:bodyPr>
          <a:lstStyle/>
          <a:p>
            <a:pPr fontAlgn="auto">
              <a:spcAft>
                <a:spcPts val="0"/>
              </a:spcAft>
              <a:buFont typeface="Arial" pitchFamily="34" charset="0"/>
              <a:buChar char="•"/>
              <a:defRPr/>
            </a:pPr>
            <a:r>
              <a:rPr lang="en-US" dirty="0" smtClean="0">
                <a:solidFill>
                  <a:srgbClr val="FF0000"/>
                </a:solidFill>
                <a:ea typeface="+mn-ea"/>
                <a:cs typeface="+mn-cs"/>
              </a:rPr>
              <a:t>Transcription</a:t>
            </a:r>
          </a:p>
          <a:p>
            <a:pPr fontAlgn="auto">
              <a:spcAft>
                <a:spcPts val="0"/>
              </a:spcAft>
              <a:buFont typeface="Arial" pitchFamily="34" charset="0"/>
              <a:buChar char="•"/>
              <a:defRPr/>
            </a:pPr>
            <a:r>
              <a:rPr lang="en-US" dirty="0" smtClean="0">
                <a:solidFill>
                  <a:srgbClr val="0070C0"/>
                </a:solidFill>
                <a:ea typeface="+mn-ea"/>
                <a:cs typeface="+mn-cs"/>
              </a:rPr>
              <a:t>RNA Modification</a:t>
            </a:r>
            <a:endParaRPr lang="en-US" dirty="0">
              <a:solidFill>
                <a:srgbClr val="0070C0"/>
              </a:solidFill>
              <a:ea typeface="+mn-ea"/>
              <a:cs typeface="+mn-cs"/>
            </a:endParaRPr>
          </a:p>
          <a:p>
            <a:pPr fontAlgn="auto">
              <a:spcAft>
                <a:spcPts val="0"/>
              </a:spcAft>
              <a:buFont typeface="Arial" pitchFamily="34" charset="0"/>
              <a:buChar char="•"/>
              <a:defRPr/>
            </a:pPr>
            <a:r>
              <a:rPr lang="en-US" dirty="0" smtClean="0">
                <a:solidFill>
                  <a:srgbClr val="7030A0"/>
                </a:solidFill>
                <a:ea typeface="+mn-ea"/>
                <a:cs typeface="+mn-cs"/>
              </a:rPr>
              <a:t>Translation</a:t>
            </a:r>
            <a:endParaRPr lang="en-US" dirty="0">
              <a:solidFill>
                <a:srgbClr val="7030A0"/>
              </a:solidFill>
              <a:ea typeface="+mn-ea"/>
              <a:cs typeface="+mn-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ea typeface="+mj-ea"/>
                <a:cs typeface="+mj-cs"/>
              </a:rPr>
              <a:t>Protein Synthesis</a:t>
            </a:r>
            <a:endParaRPr lang="en-US" dirty="0">
              <a:ea typeface="+mj-ea"/>
              <a:cs typeface="+mj-cs"/>
            </a:endParaRPr>
          </a:p>
        </p:txBody>
      </p:sp>
      <p:sp>
        <p:nvSpPr>
          <p:cNvPr id="4" name="Content Placeholder 3"/>
          <p:cNvSpPr>
            <a:spLocks noGrp="1"/>
          </p:cNvSpPr>
          <p:nvPr>
            <p:ph sz="half" idx="1"/>
          </p:nvPr>
        </p:nvSpPr>
        <p:spPr>
          <a:xfrm>
            <a:off x="457200" y="1536700"/>
            <a:ext cx="3657600" cy="4589463"/>
          </a:xfrm>
        </p:spPr>
        <p:txBody>
          <a:bodyPr rtlCol="0">
            <a:normAutofit fontScale="77500" lnSpcReduction="20000"/>
          </a:bodyPr>
          <a:lstStyle/>
          <a:p>
            <a:pPr fontAlgn="auto">
              <a:spcAft>
                <a:spcPts val="0"/>
              </a:spcAft>
              <a:buFont typeface="Arial" pitchFamily="34" charset="0"/>
              <a:buChar char="•"/>
              <a:defRPr/>
            </a:pPr>
            <a:r>
              <a:rPr lang="en-US" dirty="0" smtClean="0">
                <a:solidFill>
                  <a:srgbClr val="0070C0"/>
                </a:solidFill>
                <a:ea typeface="+mn-ea"/>
                <a:cs typeface="+mn-cs"/>
              </a:rPr>
              <a:t>5’ Cap and Poly A tail added </a:t>
            </a:r>
          </a:p>
          <a:p>
            <a:pPr fontAlgn="auto">
              <a:spcAft>
                <a:spcPts val="0"/>
              </a:spcAft>
              <a:buFont typeface="Arial" pitchFamily="34" charset="0"/>
              <a:buChar char="•"/>
              <a:defRPr/>
            </a:pPr>
            <a:r>
              <a:rPr lang="en-US" dirty="0" smtClean="0">
                <a:ea typeface="+mn-ea"/>
                <a:cs typeface="+mn-cs"/>
              </a:rPr>
              <a:t>DNA copied to RNA</a:t>
            </a:r>
          </a:p>
          <a:p>
            <a:pPr fontAlgn="auto">
              <a:spcAft>
                <a:spcPts val="0"/>
              </a:spcAft>
              <a:buFont typeface="Arial" pitchFamily="34" charset="0"/>
              <a:buChar char="•"/>
              <a:defRPr/>
            </a:pPr>
            <a:r>
              <a:rPr lang="en-US" dirty="0" err="1" smtClean="0">
                <a:ea typeface="+mn-ea"/>
                <a:cs typeface="+mn-cs"/>
              </a:rPr>
              <a:t>UAA</a:t>
            </a:r>
            <a:r>
              <a:rPr lang="en-US" dirty="0" smtClean="0">
                <a:ea typeface="+mn-ea"/>
                <a:cs typeface="+mn-cs"/>
              </a:rPr>
              <a:t>, </a:t>
            </a:r>
            <a:r>
              <a:rPr lang="en-US" dirty="0" err="1" smtClean="0">
                <a:ea typeface="+mn-ea"/>
                <a:cs typeface="+mn-cs"/>
              </a:rPr>
              <a:t>UAG</a:t>
            </a:r>
            <a:r>
              <a:rPr lang="en-US" dirty="0" smtClean="0">
                <a:ea typeface="+mn-ea"/>
                <a:cs typeface="+mn-cs"/>
              </a:rPr>
              <a:t>, or </a:t>
            </a:r>
            <a:r>
              <a:rPr lang="en-US" dirty="0" err="1" smtClean="0">
                <a:ea typeface="+mn-ea"/>
                <a:cs typeface="+mn-cs"/>
              </a:rPr>
              <a:t>UGA</a:t>
            </a:r>
            <a:r>
              <a:rPr lang="en-US" dirty="0" smtClean="0">
                <a:ea typeface="+mn-ea"/>
                <a:cs typeface="+mn-cs"/>
              </a:rPr>
              <a:t> stop the process </a:t>
            </a:r>
          </a:p>
          <a:p>
            <a:pPr fontAlgn="auto">
              <a:spcAft>
                <a:spcPts val="0"/>
              </a:spcAft>
              <a:buFont typeface="Arial" pitchFamily="34" charset="0"/>
              <a:buChar char="•"/>
              <a:defRPr/>
            </a:pPr>
            <a:r>
              <a:rPr lang="en-US" dirty="0" smtClean="0">
                <a:ea typeface="+mn-ea"/>
                <a:cs typeface="+mn-cs"/>
              </a:rPr>
              <a:t>Thymine replaced with Uracil</a:t>
            </a:r>
          </a:p>
          <a:p>
            <a:pPr fontAlgn="auto">
              <a:spcAft>
                <a:spcPts val="0"/>
              </a:spcAft>
              <a:buFont typeface="Arial" pitchFamily="34" charset="0"/>
              <a:buChar char="•"/>
              <a:defRPr/>
            </a:pPr>
            <a:r>
              <a:rPr lang="en-US" dirty="0" err="1" smtClean="0">
                <a:ea typeface="+mn-ea"/>
                <a:cs typeface="+mn-cs"/>
              </a:rPr>
              <a:t>tRNA</a:t>
            </a:r>
            <a:r>
              <a:rPr lang="en-US" dirty="0" smtClean="0">
                <a:ea typeface="+mn-ea"/>
                <a:cs typeface="+mn-cs"/>
              </a:rPr>
              <a:t> matches to mRNA</a:t>
            </a:r>
          </a:p>
          <a:p>
            <a:pPr fontAlgn="auto">
              <a:spcAft>
                <a:spcPts val="0"/>
              </a:spcAft>
              <a:buFont typeface="Arial" pitchFamily="34" charset="0"/>
              <a:buChar char="•"/>
              <a:defRPr/>
            </a:pPr>
            <a:r>
              <a:rPr lang="en-US" dirty="0" smtClean="0">
                <a:ea typeface="+mn-ea"/>
                <a:cs typeface="+mn-cs"/>
              </a:rPr>
              <a:t>Introns removed, Exons spliced</a:t>
            </a:r>
          </a:p>
          <a:p>
            <a:pPr fontAlgn="auto">
              <a:spcAft>
                <a:spcPts val="0"/>
              </a:spcAft>
              <a:buFont typeface="Arial" pitchFamily="34" charset="0"/>
              <a:buChar char="•"/>
              <a:defRPr/>
            </a:pPr>
            <a:r>
              <a:rPr lang="en-US" dirty="0" smtClean="0">
                <a:ea typeface="+mn-ea"/>
                <a:cs typeface="+mn-cs"/>
              </a:rPr>
              <a:t>Amino acid chains are built</a:t>
            </a:r>
          </a:p>
          <a:p>
            <a:pPr fontAlgn="auto">
              <a:spcAft>
                <a:spcPts val="0"/>
              </a:spcAft>
              <a:buFont typeface="Arial" pitchFamily="34" charset="0"/>
              <a:buChar char="•"/>
              <a:defRPr/>
            </a:pPr>
            <a:r>
              <a:rPr lang="en-US" dirty="0" smtClean="0">
                <a:ea typeface="+mn-ea"/>
                <a:cs typeface="+mn-cs"/>
              </a:rPr>
              <a:t>Start Codon AUG is </a:t>
            </a:r>
            <a:r>
              <a:rPr lang="en-US" dirty="0" err="1" smtClean="0">
                <a:ea typeface="+mn-ea"/>
                <a:cs typeface="+mn-cs"/>
              </a:rPr>
              <a:t>recongized</a:t>
            </a:r>
            <a:r>
              <a:rPr lang="en-US" dirty="0" smtClean="0">
                <a:ea typeface="+mn-ea"/>
                <a:cs typeface="+mn-cs"/>
              </a:rPr>
              <a:t> </a:t>
            </a:r>
            <a:endParaRPr lang="en-US" dirty="0">
              <a:ea typeface="+mn-ea"/>
              <a:cs typeface="+mn-cs"/>
            </a:endParaRPr>
          </a:p>
        </p:txBody>
      </p:sp>
      <p:sp>
        <p:nvSpPr>
          <p:cNvPr id="5" name="Content Placeholder 4"/>
          <p:cNvSpPr>
            <a:spLocks noGrp="1"/>
          </p:cNvSpPr>
          <p:nvPr>
            <p:ph sz="half" idx="2"/>
          </p:nvPr>
        </p:nvSpPr>
        <p:spPr>
          <a:xfrm>
            <a:off x="4419600" y="1536700"/>
            <a:ext cx="3657600" cy="4589463"/>
          </a:xfrm>
        </p:spPr>
        <p:txBody>
          <a:bodyPr rtlCol="0">
            <a:normAutofit fontScale="77500" lnSpcReduction="20000"/>
          </a:bodyPr>
          <a:lstStyle/>
          <a:p>
            <a:pPr fontAlgn="auto">
              <a:spcAft>
                <a:spcPts val="0"/>
              </a:spcAft>
              <a:buFont typeface="Arial" pitchFamily="34" charset="0"/>
              <a:buChar char="•"/>
              <a:defRPr/>
            </a:pPr>
            <a:r>
              <a:rPr lang="en-US" dirty="0" smtClean="0">
                <a:solidFill>
                  <a:srgbClr val="FF0000"/>
                </a:solidFill>
                <a:ea typeface="+mn-ea"/>
                <a:cs typeface="+mn-cs"/>
              </a:rPr>
              <a:t>Transcription</a:t>
            </a:r>
          </a:p>
          <a:p>
            <a:pPr fontAlgn="auto">
              <a:spcAft>
                <a:spcPts val="0"/>
              </a:spcAft>
              <a:buFont typeface="Arial" pitchFamily="34" charset="0"/>
              <a:buChar char="•"/>
              <a:defRPr/>
            </a:pPr>
            <a:r>
              <a:rPr lang="en-US" dirty="0" smtClean="0">
                <a:solidFill>
                  <a:srgbClr val="0070C0"/>
                </a:solidFill>
                <a:ea typeface="+mn-ea"/>
                <a:cs typeface="+mn-cs"/>
              </a:rPr>
              <a:t>RNA Modification</a:t>
            </a:r>
            <a:endParaRPr lang="en-US" dirty="0">
              <a:solidFill>
                <a:srgbClr val="0070C0"/>
              </a:solidFill>
              <a:ea typeface="+mn-ea"/>
              <a:cs typeface="+mn-cs"/>
            </a:endParaRPr>
          </a:p>
          <a:p>
            <a:pPr fontAlgn="auto">
              <a:spcAft>
                <a:spcPts val="0"/>
              </a:spcAft>
              <a:buFont typeface="Arial" pitchFamily="34" charset="0"/>
              <a:buChar char="•"/>
              <a:defRPr/>
            </a:pPr>
            <a:r>
              <a:rPr lang="en-US" dirty="0" smtClean="0">
                <a:solidFill>
                  <a:srgbClr val="7030A0"/>
                </a:solidFill>
                <a:ea typeface="+mn-ea"/>
                <a:cs typeface="+mn-cs"/>
              </a:rPr>
              <a:t>Translation</a:t>
            </a:r>
            <a:endParaRPr lang="en-US" dirty="0">
              <a:solidFill>
                <a:srgbClr val="7030A0"/>
              </a:solidFill>
              <a:ea typeface="+mn-ea"/>
              <a:cs typeface="+mn-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ea typeface="+mj-ea"/>
                <a:cs typeface="+mj-cs"/>
              </a:rPr>
              <a:t>Protein Synthesis</a:t>
            </a:r>
            <a:endParaRPr lang="en-US" dirty="0">
              <a:ea typeface="+mj-ea"/>
              <a:cs typeface="+mj-cs"/>
            </a:endParaRPr>
          </a:p>
        </p:txBody>
      </p:sp>
      <p:sp>
        <p:nvSpPr>
          <p:cNvPr id="4" name="Content Placeholder 3"/>
          <p:cNvSpPr>
            <a:spLocks noGrp="1"/>
          </p:cNvSpPr>
          <p:nvPr>
            <p:ph sz="half" idx="1"/>
          </p:nvPr>
        </p:nvSpPr>
        <p:spPr>
          <a:xfrm>
            <a:off x="457200" y="1536700"/>
            <a:ext cx="3657600" cy="4589463"/>
          </a:xfrm>
        </p:spPr>
        <p:txBody>
          <a:bodyPr rtlCol="0">
            <a:normAutofit fontScale="77500" lnSpcReduction="20000"/>
          </a:bodyPr>
          <a:lstStyle/>
          <a:p>
            <a:pPr fontAlgn="auto">
              <a:spcAft>
                <a:spcPts val="0"/>
              </a:spcAft>
              <a:buFont typeface="Arial" pitchFamily="34" charset="0"/>
              <a:buChar char="•"/>
              <a:defRPr/>
            </a:pPr>
            <a:r>
              <a:rPr lang="en-US" dirty="0" smtClean="0">
                <a:solidFill>
                  <a:srgbClr val="0070C0"/>
                </a:solidFill>
                <a:ea typeface="+mn-ea"/>
                <a:cs typeface="+mn-cs"/>
              </a:rPr>
              <a:t>5’ Cap and Poly A tail added </a:t>
            </a:r>
          </a:p>
          <a:p>
            <a:pPr fontAlgn="auto">
              <a:spcAft>
                <a:spcPts val="0"/>
              </a:spcAft>
              <a:buFont typeface="Arial" pitchFamily="34" charset="0"/>
              <a:buChar char="•"/>
              <a:defRPr/>
            </a:pPr>
            <a:r>
              <a:rPr lang="en-US" dirty="0" smtClean="0">
                <a:solidFill>
                  <a:srgbClr val="FF0000"/>
                </a:solidFill>
                <a:ea typeface="+mn-ea"/>
                <a:cs typeface="+mn-cs"/>
              </a:rPr>
              <a:t>DNA copied to RNA</a:t>
            </a:r>
          </a:p>
          <a:p>
            <a:pPr fontAlgn="auto">
              <a:spcAft>
                <a:spcPts val="0"/>
              </a:spcAft>
              <a:buFont typeface="Arial" pitchFamily="34" charset="0"/>
              <a:buChar char="•"/>
              <a:defRPr/>
            </a:pPr>
            <a:r>
              <a:rPr lang="en-US" dirty="0" err="1" smtClean="0">
                <a:ea typeface="+mn-ea"/>
                <a:cs typeface="+mn-cs"/>
              </a:rPr>
              <a:t>UAA</a:t>
            </a:r>
            <a:r>
              <a:rPr lang="en-US" dirty="0" smtClean="0">
                <a:ea typeface="+mn-ea"/>
                <a:cs typeface="+mn-cs"/>
              </a:rPr>
              <a:t>, </a:t>
            </a:r>
            <a:r>
              <a:rPr lang="en-US" dirty="0" err="1" smtClean="0">
                <a:ea typeface="+mn-ea"/>
                <a:cs typeface="+mn-cs"/>
              </a:rPr>
              <a:t>UAG</a:t>
            </a:r>
            <a:r>
              <a:rPr lang="en-US" dirty="0" smtClean="0">
                <a:ea typeface="+mn-ea"/>
                <a:cs typeface="+mn-cs"/>
              </a:rPr>
              <a:t>, or </a:t>
            </a:r>
            <a:r>
              <a:rPr lang="en-US" dirty="0" err="1" smtClean="0">
                <a:ea typeface="+mn-ea"/>
                <a:cs typeface="+mn-cs"/>
              </a:rPr>
              <a:t>UGA</a:t>
            </a:r>
            <a:r>
              <a:rPr lang="en-US" dirty="0" smtClean="0">
                <a:ea typeface="+mn-ea"/>
                <a:cs typeface="+mn-cs"/>
              </a:rPr>
              <a:t> stop the process </a:t>
            </a:r>
          </a:p>
          <a:p>
            <a:pPr fontAlgn="auto">
              <a:spcAft>
                <a:spcPts val="0"/>
              </a:spcAft>
              <a:buFont typeface="Arial" pitchFamily="34" charset="0"/>
              <a:buChar char="•"/>
              <a:defRPr/>
            </a:pPr>
            <a:r>
              <a:rPr lang="en-US" dirty="0" smtClean="0">
                <a:ea typeface="+mn-ea"/>
                <a:cs typeface="+mn-cs"/>
              </a:rPr>
              <a:t>Thymine replaced with Uracil</a:t>
            </a:r>
          </a:p>
          <a:p>
            <a:pPr fontAlgn="auto">
              <a:spcAft>
                <a:spcPts val="0"/>
              </a:spcAft>
              <a:buFont typeface="Arial" pitchFamily="34" charset="0"/>
              <a:buChar char="•"/>
              <a:defRPr/>
            </a:pPr>
            <a:r>
              <a:rPr lang="en-US" dirty="0" err="1" smtClean="0">
                <a:ea typeface="+mn-ea"/>
                <a:cs typeface="+mn-cs"/>
              </a:rPr>
              <a:t>tRNA</a:t>
            </a:r>
            <a:r>
              <a:rPr lang="en-US" dirty="0" smtClean="0">
                <a:ea typeface="+mn-ea"/>
                <a:cs typeface="+mn-cs"/>
              </a:rPr>
              <a:t> matches to mRNA</a:t>
            </a:r>
          </a:p>
          <a:p>
            <a:pPr fontAlgn="auto">
              <a:spcAft>
                <a:spcPts val="0"/>
              </a:spcAft>
              <a:buFont typeface="Arial" pitchFamily="34" charset="0"/>
              <a:buChar char="•"/>
              <a:defRPr/>
            </a:pPr>
            <a:r>
              <a:rPr lang="en-US" dirty="0" smtClean="0">
                <a:ea typeface="+mn-ea"/>
                <a:cs typeface="+mn-cs"/>
              </a:rPr>
              <a:t>Introns removed, Exons spliced</a:t>
            </a:r>
          </a:p>
          <a:p>
            <a:pPr fontAlgn="auto">
              <a:spcAft>
                <a:spcPts val="0"/>
              </a:spcAft>
              <a:buFont typeface="Arial" pitchFamily="34" charset="0"/>
              <a:buChar char="•"/>
              <a:defRPr/>
            </a:pPr>
            <a:r>
              <a:rPr lang="en-US" dirty="0" smtClean="0">
                <a:ea typeface="+mn-ea"/>
                <a:cs typeface="+mn-cs"/>
              </a:rPr>
              <a:t>Amino acid chains are built</a:t>
            </a:r>
          </a:p>
          <a:p>
            <a:pPr fontAlgn="auto">
              <a:spcAft>
                <a:spcPts val="0"/>
              </a:spcAft>
              <a:buFont typeface="Arial" pitchFamily="34" charset="0"/>
              <a:buChar char="•"/>
              <a:defRPr/>
            </a:pPr>
            <a:r>
              <a:rPr lang="en-US" dirty="0" smtClean="0">
                <a:ea typeface="+mn-ea"/>
                <a:cs typeface="+mn-cs"/>
              </a:rPr>
              <a:t>Start Codon AUG is </a:t>
            </a:r>
            <a:r>
              <a:rPr lang="en-US" dirty="0" err="1" smtClean="0">
                <a:ea typeface="+mn-ea"/>
                <a:cs typeface="+mn-cs"/>
              </a:rPr>
              <a:t>recongized</a:t>
            </a:r>
            <a:r>
              <a:rPr lang="en-US" dirty="0" smtClean="0">
                <a:ea typeface="+mn-ea"/>
                <a:cs typeface="+mn-cs"/>
              </a:rPr>
              <a:t> </a:t>
            </a:r>
            <a:endParaRPr lang="en-US" dirty="0">
              <a:ea typeface="+mn-ea"/>
              <a:cs typeface="+mn-cs"/>
            </a:endParaRPr>
          </a:p>
        </p:txBody>
      </p:sp>
      <p:sp>
        <p:nvSpPr>
          <p:cNvPr id="5" name="Content Placeholder 4"/>
          <p:cNvSpPr>
            <a:spLocks noGrp="1"/>
          </p:cNvSpPr>
          <p:nvPr>
            <p:ph sz="half" idx="2"/>
          </p:nvPr>
        </p:nvSpPr>
        <p:spPr>
          <a:xfrm>
            <a:off x="4419600" y="1536700"/>
            <a:ext cx="3657600" cy="4589463"/>
          </a:xfrm>
        </p:spPr>
        <p:txBody>
          <a:bodyPr rtlCol="0">
            <a:normAutofit fontScale="77500" lnSpcReduction="20000"/>
          </a:bodyPr>
          <a:lstStyle/>
          <a:p>
            <a:pPr fontAlgn="auto">
              <a:spcAft>
                <a:spcPts val="0"/>
              </a:spcAft>
              <a:buFont typeface="Arial" pitchFamily="34" charset="0"/>
              <a:buChar char="•"/>
              <a:defRPr/>
            </a:pPr>
            <a:r>
              <a:rPr lang="en-US" dirty="0" smtClean="0">
                <a:solidFill>
                  <a:srgbClr val="FF0000"/>
                </a:solidFill>
                <a:ea typeface="+mn-ea"/>
                <a:cs typeface="+mn-cs"/>
              </a:rPr>
              <a:t>Transcription</a:t>
            </a:r>
          </a:p>
          <a:p>
            <a:pPr fontAlgn="auto">
              <a:spcAft>
                <a:spcPts val="0"/>
              </a:spcAft>
              <a:buFont typeface="Arial" pitchFamily="34" charset="0"/>
              <a:buChar char="•"/>
              <a:defRPr/>
            </a:pPr>
            <a:r>
              <a:rPr lang="en-US" dirty="0" smtClean="0">
                <a:solidFill>
                  <a:srgbClr val="0070C0"/>
                </a:solidFill>
                <a:ea typeface="+mn-ea"/>
                <a:cs typeface="+mn-cs"/>
              </a:rPr>
              <a:t>RNA Modification</a:t>
            </a:r>
            <a:endParaRPr lang="en-US" dirty="0">
              <a:solidFill>
                <a:srgbClr val="0070C0"/>
              </a:solidFill>
              <a:ea typeface="+mn-ea"/>
              <a:cs typeface="+mn-cs"/>
            </a:endParaRPr>
          </a:p>
          <a:p>
            <a:pPr fontAlgn="auto">
              <a:spcAft>
                <a:spcPts val="0"/>
              </a:spcAft>
              <a:buFont typeface="Arial" pitchFamily="34" charset="0"/>
              <a:buChar char="•"/>
              <a:defRPr/>
            </a:pPr>
            <a:r>
              <a:rPr lang="en-US" dirty="0" smtClean="0">
                <a:solidFill>
                  <a:srgbClr val="7030A0"/>
                </a:solidFill>
                <a:ea typeface="+mn-ea"/>
                <a:cs typeface="+mn-cs"/>
              </a:rPr>
              <a:t>Translation</a:t>
            </a:r>
            <a:endParaRPr lang="en-US" dirty="0">
              <a:solidFill>
                <a:srgbClr val="7030A0"/>
              </a:solidFill>
              <a:ea typeface="+mn-ea"/>
              <a:cs typeface="+mn-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ea typeface="+mj-ea"/>
                <a:cs typeface="+mj-cs"/>
              </a:rPr>
              <a:t>Protein Synthesis</a:t>
            </a:r>
            <a:endParaRPr lang="en-US" dirty="0">
              <a:ea typeface="+mj-ea"/>
              <a:cs typeface="+mj-cs"/>
            </a:endParaRPr>
          </a:p>
        </p:txBody>
      </p:sp>
      <p:sp>
        <p:nvSpPr>
          <p:cNvPr id="4" name="Content Placeholder 3"/>
          <p:cNvSpPr>
            <a:spLocks noGrp="1"/>
          </p:cNvSpPr>
          <p:nvPr>
            <p:ph sz="half" idx="1"/>
          </p:nvPr>
        </p:nvSpPr>
        <p:spPr>
          <a:xfrm>
            <a:off x="457200" y="1536700"/>
            <a:ext cx="3657600" cy="4589463"/>
          </a:xfrm>
        </p:spPr>
        <p:txBody>
          <a:bodyPr rtlCol="0">
            <a:normAutofit fontScale="77500" lnSpcReduction="20000"/>
          </a:bodyPr>
          <a:lstStyle/>
          <a:p>
            <a:pPr fontAlgn="auto">
              <a:spcAft>
                <a:spcPts val="0"/>
              </a:spcAft>
              <a:buFont typeface="Arial" pitchFamily="34" charset="0"/>
              <a:buChar char="•"/>
              <a:defRPr/>
            </a:pPr>
            <a:r>
              <a:rPr lang="en-US" dirty="0" smtClean="0">
                <a:solidFill>
                  <a:srgbClr val="0070C0"/>
                </a:solidFill>
                <a:ea typeface="+mn-ea"/>
                <a:cs typeface="+mn-cs"/>
              </a:rPr>
              <a:t>5’ Cap and Poly A tail added </a:t>
            </a:r>
          </a:p>
          <a:p>
            <a:pPr fontAlgn="auto">
              <a:spcAft>
                <a:spcPts val="0"/>
              </a:spcAft>
              <a:buFont typeface="Arial" pitchFamily="34" charset="0"/>
              <a:buChar char="•"/>
              <a:defRPr/>
            </a:pPr>
            <a:r>
              <a:rPr lang="en-US" dirty="0" smtClean="0">
                <a:solidFill>
                  <a:srgbClr val="FF0000"/>
                </a:solidFill>
                <a:ea typeface="+mn-ea"/>
                <a:cs typeface="+mn-cs"/>
              </a:rPr>
              <a:t>DNA copied to RNA</a:t>
            </a:r>
          </a:p>
          <a:p>
            <a:pPr fontAlgn="auto">
              <a:spcAft>
                <a:spcPts val="0"/>
              </a:spcAft>
              <a:buFont typeface="Arial" pitchFamily="34" charset="0"/>
              <a:buChar char="•"/>
              <a:defRPr/>
            </a:pPr>
            <a:r>
              <a:rPr lang="en-US" dirty="0" err="1" smtClean="0">
                <a:solidFill>
                  <a:srgbClr val="7030A0"/>
                </a:solidFill>
                <a:ea typeface="+mn-ea"/>
                <a:cs typeface="+mn-cs"/>
              </a:rPr>
              <a:t>UAA</a:t>
            </a:r>
            <a:r>
              <a:rPr lang="en-US" dirty="0" smtClean="0">
                <a:solidFill>
                  <a:srgbClr val="7030A0"/>
                </a:solidFill>
                <a:ea typeface="+mn-ea"/>
                <a:cs typeface="+mn-cs"/>
              </a:rPr>
              <a:t>, </a:t>
            </a:r>
            <a:r>
              <a:rPr lang="en-US" dirty="0" err="1" smtClean="0">
                <a:solidFill>
                  <a:srgbClr val="7030A0"/>
                </a:solidFill>
                <a:ea typeface="+mn-ea"/>
                <a:cs typeface="+mn-cs"/>
              </a:rPr>
              <a:t>UAG</a:t>
            </a:r>
            <a:r>
              <a:rPr lang="en-US" dirty="0" smtClean="0">
                <a:solidFill>
                  <a:srgbClr val="7030A0"/>
                </a:solidFill>
                <a:ea typeface="+mn-ea"/>
                <a:cs typeface="+mn-cs"/>
              </a:rPr>
              <a:t>, or </a:t>
            </a:r>
            <a:r>
              <a:rPr lang="en-US" dirty="0" err="1" smtClean="0">
                <a:solidFill>
                  <a:srgbClr val="7030A0"/>
                </a:solidFill>
                <a:ea typeface="+mn-ea"/>
                <a:cs typeface="+mn-cs"/>
              </a:rPr>
              <a:t>UGA</a:t>
            </a:r>
            <a:r>
              <a:rPr lang="en-US" dirty="0" smtClean="0">
                <a:solidFill>
                  <a:srgbClr val="7030A0"/>
                </a:solidFill>
                <a:ea typeface="+mn-ea"/>
                <a:cs typeface="+mn-cs"/>
              </a:rPr>
              <a:t> stop the process </a:t>
            </a:r>
          </a:p>
          <a:p>
            <a:pPr fontAlgn="auto">
              <a:spcAft>
                <a:spcPts val="0"/>
              </a:spcAft>
              <a:buFont typeface="Arial" pitchFamily="34" charset="0"/>
              <a:buChar char="•"/>
              <a:defRPr/>
            </a:pPr>
            <a:r>
              <a:rPr lang="en-US" dirty="0" smtClean="0">
                <a:ea typeface="+mn-ea"/>
                <a:cs typeface="+mn-cs"/>
              </a:rPr>
              <a:t>Thymine replaced with Uracil</a:t>
            </a:r>
          </a:p>
          <a:p>
            <a:pPr fontAlgn="auto">
              <a:spcAft>
                <a:spcPts val="0"/>
              </a:spcAft>
              <a:buFont typeface="Arial" pitchFamily="34" charset="0"/>
              <a:buChar char="•"/>
              <a:defRPr/>
            </a:pPr>
            <a:r>
              <a:rPr lang="en-US" dirty="0" err="1" smtClean="0">
                <a:ea typeface="+mn-ea"/>
                <a:cs typeface="+mn-cs"/>
              </a:rPr>
              <a:t>tRNA</a:t>
            </a:r>
            <a:r>
              <a:rPr lang="en-US" dirty="0" smtClean="0">
                <a:ea typeface="+mn-ea"/>
                <a:cs typeface="+mn-cs"/>
              </a:rPr>
              <a:t> matches to mRNA</a:t>
            </a:r>
          </a:p>
          <a:p>
            <a:pPr fontAlgn="auto">
              <a:spcAft>
                <a:spcPts val="0"/>
              </a:spcAft>
              <a:buFont typeface="Arial" pitchFamily="34" charset="0"/>
              <a:buChar char="•"/>
              <a:defRPr/>
            </a:pPr>
            <a:r>
              <a:rPr lang="en-US" dirty="0" smtClean="0">
                <a:ea typeface="+mn-ea"/>
                <a:cs typeface="+mn-cs"/>
              </a:rPr>
              <a:t>Introns removed, Exons spliced</a:t>
            </a:r>
          </a:p>
          <a:p>
            <a:pPr fontAlgn="auto">
              <a:spcAft>
                <a:spcPts val="0"/>
              </a:spcAft>
              <a:buFont typeface="Arial" pitchFamily="34" charset="0"/>
              <a:buChar char="•"/>
              <a:defRPr/>
            </a:pPr>
            <a:r>
              <a:rPr lang="en-US" dirty="0" smtClean="0">
                <a:ea typeface="+mn-ea"/>
                <a:cs typeface="+mn-cs"/>
              </a:rPr>
              <a:t>Amino acid chains are built</a:t>
            </a:r>
          </a:p>
          <a:p>
            <a:pPr fontAlgn="auto">
              <a:spcAft>
                <a:spcPts val="0"/>
              </a:spcAft>
              <a:buFont typeface="Arial" pitchFamily="34" charset="0"/>
              <a:buChar char="•"/>
              <a:defRPr/>
            </a:pPr>
            <a:r>
              <a:rPr lang="en-US" dirty="0" smtClean="0">
                <a:ea typeface="+mn-ea"/>
                <a:cs typeface="+mn-cs"/>
              </a:rPr>
              <a:t>Start Codon AUG is </a:t>
            </a:r>
            <a:r>
              <a:rPr lang="en-US" dirty="0" err="1" smtClean="0">
                <a:ea typeface="+mn-ea"/>
                <a:cs typeface="+mn-cs"/>
              </a:rPr>
              <a:t>recongized</a:t>
            </a:r>
            <a:r>
              <a:rPr lang="en-US" dirty="0" smtClean="0">
                <a:ea typeface="+mn-ea"/>
                <a:cs typeface="+mn-cs"/>
              </a:rPr>
              <a:t> </a:t>
            </a:r>
            <a:endParaRPr lang="en-US" dirty="0">
              <a:ea typeface="+mn-ea"/>
              <a:cs typeface="+mn-cs"/>
            </a:endParaRPr>
          </a:p>
        </p:txBody>
      </p:sp>
      <p:sp>
        <p:nvSpPr>
          <p:cNvPr id="5" name="Content Placeholder 4"/>
          <p:cNvSpPr>
            <a:spLocks noGrp="1"/>
          </p:cNvSpPr>
          <p:nvPr>
            <p:ph sz="half" idx="2"/>
          </p:nvPr>
        </p:nvSpPr>
        <p:spPr>
          <a:xfrm>
            <a:off x="4419600" y="1536700"/>
            <a:ext cx="3657600" cy="4589463"/>
          </a:xfrm>
        </p:spPr>
        <p:txBody>
          <a:bodyPr rtlCol="0">
            <a:normAutofit fontScale="77500" lnSpcReduction="20000"/>
          </a:bodyPr>
          <a:lstStyle/>
          <a:p>
            <a:pPr fontAlgn="auto">
              <a:spcAft>
                <a:spcPts val="0"/>
              </a:spcAft>
              <a:buFont typeface="Arial" pitchFamily="34" charset="0"/>
              <a:buChar char="•"/>
              <a:defRPr/>
            </a:pPr>
            <a:r>
              <a:rPr lang="en-US" dirty="0" smtClean="0">
                <a:solidFill>
                  <a:srgbClr val="FF0000"/>
                </a:solidFill>
                <a:ea typeface="+mn-ea"/>
                <a:cs typeface="+mn-cs"/>
              </a:rPr>
              <a:t>Transcription</a:t>
            </a:r>
          </a:p>
          <a:p>
            <a:pPr fontAlgn="auto">
              <a:spcAft>
                <a:spcPts val="0"/>
              </a:spcAft>
              <a:buFont typeface="Arial" pitchFamily="34" charset="0"/>
              <a:buChar char="•"/>
              <a:defRPr/>
            </a:pPr>
            <a:r>
              <a:rPr lang="en-US" dirty="0" smtClean="0">
                <a:solidFill>
                  <a:srgbClr val="0070C0"/>
                </a:solidFill>
                <a:ea typeface="+mn-ea"/>
                <a:cs typeface="+mn-cs"/>
              </a:rPr>
              <a:t>RNA Modification</a:t>
            </a:r>
            <a:endParaRPr lang="en-US" dirty="0">
              <a:solidFill>
                <a:srgbClr val="0070C0"/>
              </a:solidFill>
              <a:ea typeface="+mn-ea"/>
              <a:cs typeface="+mn-cs"/>
            </a:endParaRPr>
          </a:p>
          <a:p>
            <a:pPr fontAlgn="auto">
              <a:spcAft>
                <a:spcPts val="0"/>
              </a:spcAft>
              <a:buFont typeface="Arial" pitchFamily="34" charset="0"/>
              <a:buChar char="•"/>
              <a:defRPr/>
            </a:pPr>
            <a:r>
              <a:rPr lang="en-US" dirty="0" smtClean="0">
                <a:solidFill>
                  <a:srgbClr val="7030A0"/>
                </a:solidFill>
                <a:ea typeface="+mn-ea"/>
                <a:cs typeface="+mn-cs"/>
              </a:rPr>
              <a:t>Translation</a:t>
            </a:r>
            <a:endParaRPr lang="en-US" dirty="0">
              <a:solidFill>
                <a:srgbClr val="7030A0"/>
              </a:solidFill>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fontAlgn="auto">
              <a:spcAft>
                <a:spcPts val="0"/>
              </a:spcAft>
              <a:defRPr/>
            </a:pPr>
            <a:r>
              <a:rPr lang="en-US" altLang="en-US" dirty="0" smtClean="0">
                <a:ea typeface="+mj-ea"/>
                <a:cs typeface="+mj-cs"/>
              </a:rPr>
              <a:t>DNA Replication Quiz</a:t>
            </a:r>
          </a:p>
        </p:txBody>
      </p:sp>
      <p:sp>
        <p:nvSpPr>
          <p:cNvPr id="14338" name="Rectangle 4"/>
          <p:cNvSpPr>
            <a:spLocks noGrp="1" noChangeArrowheads="1"/>
          </p:cNvSpPr>
          <p:nvPr>
            <p:ph sz="half" idx="1"/>
          </p:nvPr>
        </p:nvSpPr>
        <p:spPr>
          <a:xfrm>
            <a:off x="457200" y="1536700"/>
            <a:ext cx="3657600" cy="4589463"/>
          </a:xfrm>
        </p:spPr>
        <p:txBody>
          <a:bodyPr/>
          <a:lstStyle/>
          <a:p>
            <a:pPr marL="533400" indent="-533400">
              <a:buFont typeface="Wingdings" pitchFamily="-72" charset="2"/>
              <a:buAutoNum type="arabicPeriod"/>
            </a:pPr>
            <a:r>
              <a:rPr lang="en-US" smtClean="0"/>
              <a:t>Single Strand Binding Proteins</a:t>
            </a:r>
          </a:p>
          <a:p>
            <a:pPr marL="533400" indent="-533400">
              <a:buFont typeface="Wingdings" pitchFamily="-72" charset="2"/>
              <a:buAutoNum type="arabicPeriod"/>
            </a:pPr>
            <a:r>
              <a:rPr lang="en-US" smtClean="0"/>
              <a:t>DNA Polymerase</a:t>
            </a:r>
          </a:p>
          <a:p>
            <a:pPr marL="533400" indent="-533400">
              <a:buFont typeface="Wingdings" pitchFamily="-72" charset="2"/>
              <a:buAutoNum type="arabicPeriod"/>
            </a:pPr>
            <a:r>
              <a:rPr lang="en-US" smtClean="0"/>
              <a:t>Helicase</a:t>
            </a:r>
          </a:p>
          <a:p>
            <a:pPr marL="533400" indent="-533400">
              <a:buFont typeface="Wingdings" pitchFamily="-72" charset="2"/>
              <a:buAutoNum type="arabicPeriod"/>
            </a:pPr>
            <a:r>
              <a:rPr lang="en-US" smtClean="0"/>
              <a:t>RNA Primase</a:t>
            </a:r>
          </a:p>
          <a:p>
            <a:pPr marL="533400" indent="-533400">
              <a:buFont typeface="Wingdings" pitchFamily="-72" charset="2"/>
              <a:buAutoNum type="arabicPeriod"/>
            </a:pPr>
            <a:r>
              <a:rPr lang="en-US" smtClean="0"/>
              <a:t>DNA Ligase</a:t>
            </a:r>
          </a:p>
          <a:p>
            <a:pPr marL="533400" indent="-533400">
              <a:buFont typeface="Wingdings" pitchFamily="-72" charset="2"/>
              <a:buNone/>
            </a:pPr>
            <a:endParaRPr lang="en-US" smtClean="0"/>
          </a:p>
        </p:txBody>
      </p:sp>
      <p:sp>
        <p:nvSpPr>
          <p:cNvPr id="14339" name="Rectangle 5"/>
          <p:cNvSpPr>
            <a:spLocks noGrp="1" noChangeArrowheads="1"/>
          </p:cNvSpPr>
          <p:nvPr>
            <p:ph sz="half" idx="2"/>
          </p:nvPr>
        </p:nvSpPr>
        <p:spPr>
          <a:xfrm>
            <a:off x="4419600" y="1536700"/>
            <a:ext cx="3657600" cy="4589463"/>
          </a:xfrm>
        </p:spPr>
        <p:txBody>
          <a:bodyPr/>
          <a:lstStyle/>
          <a:p>
            <a:pPr>
              <a:buFont typeface="Wingdings" pitchFamily="-72" charset="2"/>
              <a:buNone/>
            </a:pPr>
            <a:r>
              <a:rPr lang="en-US" smtClean="0"/>
              <a:t>A. Unzips DNA</a:t>
            </a:r>
          </a:p>
          <a:p>
            <a:pPr>
              <a:buFont typeface="Wingdings" pitchFamily="-72" charset="2"/>
              <a:buNone/>
            </a:pPr>
            <a:r>
              <a:rPr lang="en-US" smtClean="0"/>
              <a:t>B. Links new nucleotides together</a:t>
            </a:r>
          </a:p>
          <a:p>
            <a:pPr>
              <a:buFont typeface="Wingdings" pitchFamily="-72" charset="2"/>
              <a:buNone/>
            </a:pPr>
            <a:r>
              <a:rPr lang="en-US" smtClean="0"/>
              <a:t>C. Holds DNA Apart </a:t>
            </a:r>
          </a:p>
          <a:p>
            <a:pPr>
              <a:buFont typeface="Wingdings" pitchFamily="-72" charset="2"/>
              <a:buNone/>
            </a:pPr>
            <a:r>
              <a:rPr lang="en-US" smtClean="0"/>
              <a:t>D. Initiates building of new DNA strand</a:t>
            </a:r>
          </a:p>
          <a:p>
            <a:pPr>
              <a:buFont typeface="Wingdings" pitchFamily="-72" charset="2"/>
              <a:buNone/>
            </a:pPr>
            <a:r>
              <a:rPr lang="en-US" smtClean="0"/>
              <a:t>E. Joins DNA Fragments Together</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ea typeface="+mj-ea"/>
                <a:cs typeface="+mj-cs"/>
              </a:rPr>
              <a:t>Protein Synthesis</a:t>
            </a:r>
            <a:endParaRPr lang="en-US" dirty="0">
              <a:ea typeface="+mj-ea"/>
              <a:cs typeface="+mj-cs"/>
            </a:endParaRPr>
          </a:p>
        </p:txBody>
      </p:sp>
      <p:sp>
        <p:nvSpPr>
          <p:cNvPr id="4" name="Content Placeholder 3"/>
          <p:cNvSpPr>
            <a:spLocks noGrp="1"/>
          </p:cNvSpPr>
          <p:nvPr>
            <p:ph sz="half" idx="1"/>
          </p:nvPr>
        </p:nvSpPr>
        <p:spPr>
          <a:xfrm>
            <a:off x="457200" y="1536700"/>
            <a:ext cx="3657600" cy="4589463"/>
          </a:xfrm>
        </p:spPr>
        <p:txBody>
          <a:bodyPr rtlCol="0">
            <a:normAutofit fontScale="77500" lnSpcReduction="20000"/>
          </a:bodyPr>
          <a:lstStyle/>
          <a:p>
            <a:pPr fontAlgn="auto">
              <a:spcAft>
                <a:spcPts val="0"/>
              </a:spcAft>
              <a:buFont typeface="Arial" pitchFamily="34" charset="0"/>
              <a:buChar char="•"/>
              <a:defRPr/>
            </a:pPr>
            <a:r>
              <a:rPr lang="en-US" dirty="0" smtClean="0">
                <a:solidFill>
                  <a:srgbClr val="0070C0"/>
                </a:solidFill>
                <a:ea typeface="+mn-ea"/>
                <a:cs typeface="+mn-cs"/>
              </a:rPr>
              <a:t>5’ Cap and Poly A tail added </a:t>
            </a:r>
          </a:p>
          <a:p>
            <a:pPr fontAlgn="auto">
              <a:spcAft>
                <a:spcPts val="0"/>
              </a:spcAft>
              <a:buFont typeface="Arial" pitchFamily="34" charset="0"/>
              <a:buChar char="•"/>
              <a:defRPr/>
            </a:pPr>
            <a:r>
              <a:rPr lang="en-US" dirty="0" smtClean="0">
                <a:solidFill>
                  <a:srgbClr val="FF0000"/>
                </a:solidFill>
                <a:ea typeface="+mn-ea"/>
                <a:cs typeface="+mn-cs"/>
              </a:rPr>
              <a:t>DNA copied to RNA</a:t>
            </a:r>
          </a:p>
          <a:p>
            <a:pPr fontAlgn="auto">
              <a:spcAft>
                <a:spcPts val="0"/>
              </a:spcAft>
              <a:buFont typeface="Arial" pitchFamily="34" charset="0"/>
              <a:buChar char="•"/>
              <a:defRPr/>
            </a:pPr>
            <a:r>
              <a:rPr lang="en-US" dirty="0" err="1" smtClean="0">
                <a:solidFill>
                  <a:srgbClr val="7030A0"/>
                </a:solidFill>
                <a:ea typeface="+mn-ea"/>
                <a:cs typeface="+mn-cs"/>
              </a:rPr>
              <a:t>UAA</a:t>
            </a:r>
            <a:r>
              <a:rPr lang="en-US" dirty="0" smtClean="0">
                <a:solidFill>
                  <a:srgbClr val="7030A0"/>
                </a:solidFill>
                <a:ea typeface="+mn-ea"/>
                <a:cs typeface="+mn-cs"/>
              </a:rPr>
              <a:t>, </a:t>
            </a:r>
            <a:r>
              <a:rPr lang="en-US" dirty="0" err="1" smtClean="0">
                <a:solidFill>
                  <a:srgbClr val="7030A0"/>
                </a:solidFill>
                <a:ea typeface="+mn-ea"/>
                <a:cs typeface="+mn-cs"/>
              </a:rPr>
              <a:t>UAG</a:t>
            </a:r>
            <a:r>
              <a:rPr lang="en-US" dirty="0" smtClean="0">
                <a:solidFill>
                  <a:srgbClr val="7030A0"/>
                </a:solidFill>
                <a:ea typeface="+mn-ea"/>
                <a:cs typeface="+mn-cs"/>
              </a:rPr>
              <a:t>, or </a:t>
            </a:r>
            <a:r>
              <a:rPr lang="en-US" dirty="0" err="1" smtClean="0">
                <a:solidFill>
                  <a:srgbClr val="7030A0"/>
                </a:solidFill>
                <a:ea typeface="+mn-ea"/>
                <a:cs typeface="+mn-cs"/>
              </a:rPr>
              <a:t>UGA</a:t>
            </a:r>
            <a:r>
              <a:rPr lang="en-US" dirty="0" smtClean="0">
                <a:solidFill>
                  <a:srgbClr val="7030A0"/>
                </a:solidFill>
                <a:ea typeface="+mn-ea"/>
                <a:cs typeface="+mn-cs"/>
              </a:rPr>
              <a:t> stop the process </a:t>
            </a:r>
          </a:p>
          <a:p>
            <a:pPr fontAlgn="auto">
              <a:spcAft>
                <a:spcPts val="0"/>
              </a:spcAft>
              <a:buFont typeface="Arial" pitchFamily="34" charset="0"/>
              <a:buChar char="•"/>
              <a:defRPr/>
            </a:pPr>
            <a:r>
              <a:rPr lang="en-US" dirty="0" smtClean="0">
                <a:solidFill>
                  <a:srgbClr val="FF0000"/>
                </a:solidFill>
                <a:ea typeface="+mn-ea"/>
                <a:cs typeface="+mn-cs"/>
              </a:rPr>
              <a:t>Thymine replaced with Uracil</a:t>
            </a:r>
          </a:p>
          <a:p>
            <a:pPr fontAlgn="auto">
              <a:spcAft>
                <a:spcPts val="0"/>
              </a:spcAft>
              <a:buFont typeface="Arial" pitchFamily="34" charset="0"/>
              <a:buChar char="•"/>
              <a:defRPr/>
            </a:pPr>
            <a:r>
              <a:rPr lang="en-US" dirty="0" err="1" smtClean="0">
                <a:ea typeface="+mn-ea"/>
                <a:cs typeface="+mn-cs"/>
              </a:rPr>
              <a:t>tRNA</a:t>
            </a:r>
            <a:r>
              <a:rPr lang="en-US" dirty="0" smtClean="0">
                <a:ea typeface="+mn-ea"/>
                <a:cs typeface="+mn-cs"/>
              </a:rPr>
              <a:t> matches to mRNA</a:t>
            </a:r>
          </a:p>
          <a:p>
            <a:pPr fontAlgn="auto">
              <a:spcAft>
                <a:spcPts val="0"/>
              </a:spcAft>
              <a:buFont typeface="Arial" pitchFamily="34" charset="0"/>
              <a:buChar char="•"/>
              <a:defRPr/>
            </a:pPr>
            <a:r>
              <a:rPr lang="en-US" dirty="0" smtClean="0">
                <a:ea typeface="+mn-ea"/>
                <a:cs typeface="+mn-cs"/>
              </a:rPr>
              <a:t>Introns removed, Exons spliced</a:t>
            </a:r>
          </a:p>
          <a:p>
            <a:pPr fontAlgn="auto">
              <a:spcAft>
                <a:spcPts val="0"/>
              </a:spcAft>
              <a:buFont typeface="Arial" pitchFamily="34" charset="0"/>
              <a:buChar char="•"/>
              <a:defRPr/>
            </a:pPr>
            <a:r>
              <a:rPr lang="en-US" dirty="0" smtClean="0">
                <a:ea typeface="+mn-ea"/>
                <a:cs typeface="+mn-cs"/>
              </a:rPr>
              <a:t>Amino acid chains are built</a:t>
            </a:r>
          </a:p>
          <a:p>
            <a:pPr fontAlgn="auto">
              <a:spcAft>
                <a:spcPts val="0"/>
              </a:spcAft>
              <a:buFont typeface="Arial" pitchFamily="34" charset="0"/>
              <a:buChar char="•"/>
              <a:defRPr/>
            </a:pPr>
            <a:r>
              <a:rPr lang="en-US" dirty="0" smtClean="0">
                <a:ea typeface="+mn-ea"/>
                <a:cs typeface="+mn-cs"/>
              </a:rPr>
              <a:t>Start Codon AUG is </a:t>
            </a:r>
            <a:r>
              <a:rPr lang="en-US" dirty="0" err="1" smtClean="0">
                <a:ea typeface="+mn-ea"/>
                <a:cs typeface="+mn-cs"/>
              </a:rPr>
              <a:t>recongized</a:t>
            </a:r>
            <a:r>
              <a:rPr lang="en-US" dirty="0" smtClean="0">
                <a:ea typeface="+mn-ea"/>
                <a:cs typeface="+mn-cs"/>
              </a:rPr>
              <a:t> </a:t>
            </a:r>
            <a:endParaRPr lang="en-US" dirty="0">
              <a:ea typeface="+mn-ea"/>
              <a:cs typeface="+mn-cs"/>
            </a:endParaRPr>
          </a:p>
        </p:txBody>
      </p:sp>
      <p:sp>
        <p:nvSpPr>
          <p:cNvPr id="5" name="Content Placeholder 4"/>
          <p:cNvSpPr>
            <a:spLocks noGrp="1"/>
          </p:cNvSpPr>
          <p:nvPr>
            <p:ph sz="half" idx="2"/>
          </p:nvPr>
        </p:nvSpPr>
        <p:spPr>
          <a:xfrm>
            <a:off x="4419600" y="1536700"/>
            <a:ext cx="3657600" cy="4589463"/>
          </a:xfrm>
        </p:spPr>
        <p:txBody>
          <a:bodyPr rtlCol="0">
            <a:normAutofit fontScale="77500" lnSpcReduction="20000"/>
          </a:bodyPr>
          <a:lstStyle/>
          <a:p>
            <a:pPr fontAlgn="auto">
              <a:spcAft>
                <a:spcPts val="0"/>
              </a:spcAft>
              <a:buFont typeface="Arial" pitchFamily="34" charset="0"/>
              <a:buChar char="•"/>
              <a:defRPr/>
            </a:pPr>
            <a:r>
              <a:rPr lang="en-US" dirty="0" smtClean="0">
                <a:solidFill>
                  <a:srgbClr val="FF0000"/>
                </a:solidFill>
                <a:ea typeface="+mn-ea"/>
                <a:cs typeface="+mn-cs"/>
              </a:rPr>
              <a:t>Transcription</a:t>
            </a:r>
          </a:p>
          <a:p>
            <a:pPr fontAlgn="auto">
              <a:spcAft>
                <a:spcPts val="0"/>
              </a:spcAft>
              <a:buFont typeface="Arial" pitchFamily="34" charset="0"/>
              <a:buChar char="•"/>
              <a:defRPr/>
            </a:pPr>
            <a:r>
              <a:rPr lang="en-US" dirty="0" smtClean="0">
                <a:solidFill>
                  <a:srgbClr val="0070C0"/>
                </a:solidFill>
                <a:ea typeface="+mn-ea"/>
                <a:cs typeface="+mn-cs"/>
              </a:rPr>
              <a:t>RNA Modification</a:t>
            </a:r>
            <a:endParaRPr lang="en-US" dirty="0">
              <a:solidFill>
                <a:srgbClr val="0070C0"/>
              </a:solidFill>
              <a:ea typeface="+mn-ea"/>
              <a:cs typeface="+mn-cs"/>
            </a:endParaRPr>
          </a:p>
          <a:p>
            <a:pPr fontAlgn="auto">
              <a:spcAft>
                <a:spcPts val="0"/>
              </a:spcAft>
              <a:buFont typeface="Arial" pitchFamily="34" charset="0"/>
              <a:buChar char="•"/>
              <a:defRPr/>
            </a:pPr>
            <a:r>
              <a:rPr lang="en-US" dirty="0" smtClean="0">
                <a:solidFill>
                  <a:srgbClr val="7030A0"/>
                </a:solidFill>
                <a:ea typeface="+mn-ea"/>
                <a:cs typeface="+mn-cs"/>
              </a:rPr>
              <a:t>Translation</a:t>
            </a:r>
            <a:endParaRPr lang="en-US" dirty="0">
              <a:solidFill>
                <a:srgbClr val="7030A0"/>
              </a:solidFill>
              <a:ea typeface="+mn-ea"/>
              <a:cs typeface="+mn-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ea typeface="+mj-ea"/>
                <a:cs typeface="+mj-cs"/>
              </a:rPr>
              <a:t>Protein Synthesis</a:t>
            </a:r>
            <a:endParaRPr lang="en-US" dirty="0">
              <a:ea typeface="+mj-ea"/>
              <a:cs typeface="+mj-cs"/>
            </a:endParaRPr>
          </a:p>
        </p:txBody>
      </p:sp>
      <p:sp>
        <p:nvSpPr>
          <p:cNvPr id="4" name="Content Placeholder 3"/>
          <p:cNvSpPr>
            <a:spLocks noGrp="1"/>
          </p:cNvSpPr>
          <p:nvPr>
            <p:ph sz="half" idx="1"/>
          </p:nvPr>
        </p:nvSpPr>
        <p:spPr>
          <a:xfrm>
            <a:off x="457200" y="1536700"/>
            <a:ext cx="3657600" cy="4589463"/>
          </a:xfrm>
        </p:spPr>
        <p:txBody>
          <a:bodyPr rtlCol="0">
            <a:normAutofit fontScale="77500" lnSpcReduction="20000"/>
          </a:bodyPr>
          <a:lstStyle/>
          <a:p>
            <a:pPr fontAlgn="auto">
              <a:spcAft>
                <a:spcPts val="0"/>
              </a:spcAft>
              <a:buFont typeface="Arial" pitchFamily="34" charset="0"/>
              <a:buChar char="•"/>
              <a:defRPr/>
            </a:pPr>
            <a:r>
              <a:rPr lang="en-US" dirty="0" smtClean="0">
                <a:solidFill>
                  <a:srgbClr val="0070C0"/>
                </a:solidFill>
                <a:ea typeface="+mn-ea"/>
                <a:cs typeface="+mn-cs"/>
              </a:rPr>
              <a:t>5’ Cap and Poly A tail added </a:t>
            </a:r>
          </a:p>
          <a:p>
            <a:pPr fontAlgn="auto">
              <a:spcAft>
                <a:spcPts val="0"/>
              </a:spcAft>
              <a:buFont typeface="Arial" pitchFamily="34" charset="0"/>
              <a:buChar char="•"/>
              <a:defRPr/>
            </a:pPr>
            <a:r>
              <a:rPr lang="en-US" dirty="0" smtClean="0">
                <a:solidFill>
                  <a:srgbClr val="FF0000"/>
                </a:solidFill>
                <a:ea typeface="+mn-ea"/>
                <a:cs typeface="+mn-cs"/>
              </a:rPr>
              <a:t>DNA copied to RNA</a:t>
            </a:r>
          </a:p>
          <a:p>
            <a:pPr fontAlgn="auto">
              <a:spcAft>
                <a:spcPts val="0"/>
              </a:spcAft>
              <a:buFont typeface="Arial" pitchFamily="34" charset="0"/>
              <a:buChar char="•"/>
              <a:defRPr/>
            </a:pPr>
            <a:r>
              <a:rPr lang="en-US" dirty="0" err="1" smtClean="0">
                <a:solidFill>
                  <a:srgbClr val="7030A0"/>
                </a:solidFill>
                <a:ea typeface="+mn-ea"/>
                <a:cs typeface="+mn-cs"/>
              </a:rPr>
              <a:t>UAA</a:t>
            </a:r>
            <a:r>
              <a:rPr lang="en-US" dirty="0" smtClean="0">
                <a:solidFill>
                  <a:srgbClr val="7030A0"/>
                </a:solidFill>
                <a:ea typeface="+mn-ea"/>
                <a:cs typeface="+mn-cs"/>
              </a:rPr>
              <a:t>, </a:t>
            </a:r>
            <a:r>
              <a:rPr lang="en-US" dirty="0" err="1" smtClean="0">
                <a:solidFill>
                  <a:srgbClr val="7030A0"/>
                </a:solidFill>
                <a:ea typeface="+mn-ea"/>
                <a:cs typeface="+mn-cs"/>
              </a:rPr>
              <a:t>UAG</a:t>
            </a:r>
            <a:r>
              <a:rPr lang="en-US" dirty="0" smtClean="0">
                <a:solidFill>
                  <a:srgbClr val="7030A0"/>
                </a:solidFill>
                <a:ea typeface="+mn-ea"/>
                <a:cs typeface="+mn-cs"/>
              </a:rPr>
              <a:t>, or </a:t>
            </a:r>
            <a:r>
              <a:rPr lang="en-US" dirty="0" err="1" smtClean="0">
                <a:solidFill>
                  <a:srgbClr val="7030A0"/>
                </a:solidFill>
                <a:ea typeface="+mn-ea"/>
                <a:cs typeface="+mn-cs"/>
              </a:rPr>
              <a:t>UGA</a:t>
            </a:r>
            <a:r>
              <a:rPr lang="en-US" dirty="0" smtClean="0">
                <a:solidFill>
                  <a:srgbClr val="7030A0"/>
                </a:solidFill>
                <a:ea typeface="+mn-ea"/>
                <a:cs typeface="+mn-cs"/>
              </a:rPr>
              <a:t> stop the process </a:t>
            </a:r>
          </a:p>
          <a:p>
            <a:pPr fontAlgn="auto">
              <a:spcAft>
                <a:spcPts val="0"/>
              </a:spcAft>
              <a:buFont typeface="Arial" pitchFamily="34" charset="0"/>
              <a:buChar char="•"/>
              <a:defRPr/>
            </a:pPr>
            <a:r>
              <a:rPr lang="en-US" dirty="0" smtClean="0">
                <a:solidFill>
                  <a:srgbClr val="FF0000"/>
                </a:solidFill>
                <a:ea typeface="+mn-ea"/>
                <a:cs typeface="+mn-cs"/>
              </a:rPr>
              <a:t>Thymine replaced with Uracil</a:t>
            </a:r>
          </a:p>
          <a:p>
            <a:pPr fontAlgn="auto">
              <a:spcAft>
                <a:spcPts val="0"/>
              </a:spcAft>
              <a:buFont typeface="Arial" pitchFamily="34" charset="0"/>
              <a:buChar char="•"/>
              <a:defRPr/>
            </a:pPr>
            <a:r>
              <a:rPr lang="en-US" dirty="0" err="1" smtClean="0">
                <a:solidFill>
                  <a:srgbClr val="7030A0"/>
                </a:solidFill>
                <a:ea typeface="+mn-ea"/>
                <a:cs typeface="+mn-cs"/>
              </a:rPr>
              <a:t>tRNA</a:t>
            </a:r>
            <a:r>
              <a:rPr lang="en-US" dirty="0" smtClean="0">
                <a:solidFill>
                  <a:srgbClr val="7030A0"/>
                </a:solidFill>
                <a:ea typeface="+mn-ea"/>
                <a:cs typeface="+mn-cs"/>
              </a:rPr>
              <a:t> matches to mRNA</a:t>
            </a:r>
          </a:p>
          <a:p>
            <a:pPr fontAlgn="auto">
              <a:spcAft>
                <a:spcPts val="0"/>
              </a:spcAft>
              <a:buFont typeface="Arial" pitchFamily="34" charset="0"/>
              <a:buChar char="•"/>
              <a:defRPr/>
            </a:pPr>
            <a:r>
              <a:rPr lang="en-US" dirty="0" smtClean="0">
                <a:ea typeface="+mn-ea"/>
                <a:cs typeface="+mn-cs"/>
              </a:rPr>
              <a:t>Introns removed, Exons spliced</a:t>
            </a:r>
          </a:p>
          <a:p>
            <a:pPr fontAlgn="auto">
              <a:spcAft>
                <a:spcPts val="0"/>
              </a:spcAft>
              <a:buFont typeface="Arial" pitchFamily="34" charset="0"/>
              <a:buChar char="•"/>
              <a:defRPr/>
            </a:pPr>
            <a:r>
              <a:rPr lang="en-US" dirty="0" smtClean="0">
                <a:ea typeface="+mn-ea"/>
                <a:cs typeface="+mn-cs"/>
              </a:rPr>
              <a:t>Amino acid chains are built</a:t>
            </a:r>
          </a:p>
          <a:p>
            <a:pPr fontAlgn="auto">
              <a:spcAft>
                <a:spcPts val="0"/>
              </a:spcAft>
              <a:buFont typeface="Arial" pitchFamily="34" charset="0"/>
              <a:buChar char="•"/>
              <a:defRPr/>
            </a:pPr>
            <a:r>
              <a:rPr lang="en-US" dirty="0" smtClean="0">
                <a:ea typeface="+mn-ea"/>
                <a:cs typeface="+mn-cs"/>
              </a:rPr>
              <a:t>Start Codon AUG is </a:t>
            </a:r>
            <a:r>
              <a:rPr lang="en-US" dirty="0" err="1" smtClean="0">
                <a:ea typeface="+mn-ea"/>
                <a:cs typeface="+mn-cs"/>
              </a:rPr>
              <a:t>recongized</a:t>
            </a:r>
            <a:r>
              <a:rPr lang="en-US" dirty="0" smtClean="0">
                <a:ea typeface="+mn-ea"/>
                <a:cs typeface="+mn-cs"/>
              </a:rPr>
              <a:t> </a:t>
            </a:r>
            <a:endParaRPr lang="en-US" dirty="0">
              <a:ea typeface="+mn-ea"/>
              <a:cs typeface="+mn-cs"/>
            </a:endParaRPr>
          </a:p>
        </p:txBody>
      </p:sp>
      <p:sp>
        <p:nvSpPr>
          <p:cNvPr id="5" name="Content Placeholder 4"/>
          <p:cNvSpPr>
            <a:spLocks noGrp="1"/>
          </p:cNvSpPr>
          <p:nvPr>
            <p:ph sz="half" idx="2"/>
          </p:nvPr>
        </p:nvSpPr>
        <p:spPr>
          <a:xfrm>
            <a:off x="4419600" y="1536700"/>
            <a:ext cx="3657600" cy="4589463"/>
          </a:xfrm>
        </p:spPr>
        <p:txBody>
          <a:bodyPr rtlCol="0">
            <a:normAutofit fontScale="77500" lnSpcReduction="20000"/>
          </a:bodyPr>
          <a:lstStyle/>
          <a:p>
            <a:pPr fontAlgn="auto">
              <a:spcAft>
                <a:spcPts val="0"/>
              </a:spcAft>
              <a:buFont typeface="Arial" pitchFamily="34" charset="0"/>
              <a:buChar char="•"/>
              <a:defRPr/>
            </a:pPr>
            <a:r>
              <a:rPr lang="en-US" dirty="0" smtClean="0">
                <a:solidFill>
                  <a:srgbClr val="FF0000"/>
                </a:solidFill>
                <a:ea typeface="+mn-ea"/>
                <a:cs typeface="+mn-cs"/>
              </a:rPr>
              <a:t>Transcription</a:t>
            </a:r>
          </a:p>
          <a:p>
            <a:pPr fontAlgn="auto">
              <a:spcAft>
                <a:spcPts val="0"/>
              </a:spcAft>
              <a:buFont typeface="Arial" pitchFamily="34" charset="0"/>
              <a:buChar char="•"/>
              <a:defRPr/>
            </a:pPr>
            <a:r>
              <a:rPr lang="en-US" dirty="0" smtClean="0">
                <a:solidFill>
                  <a:srgbClr val="0070C0"/>
                </a:solidFill>
                <a:ea typeface="+mn-ea"/>
                <a:cs typeface="+mn-cs"/>
              </a:rPr>
              <a:t>RNA Modification</a:t>
            </a:r>
            <a:endParaRPr lang="en-US" dirty="0">
              <a:solidFill>
                <a:srgbClr val="0070C0"/>
              </a:solidFill>
              <a:ea typeface="+mn-ea"/>
              <a:cs typeface="+mn-cs"/>
            </a:endParaRPr>
          </a:p>
          <a:p>
            <a:pPr fontAlgn="auto">
              <a:spcAft>
                <a:spcPts val="0"/>
              </a:spcAft>
              <a:buFont typeface="Arial" pitchFamily="34" charset="0"/>
              <a:buChar char="•"/>
              <a:defRPr/>
            </a:pPr>
            <a:r>
              <a:rPr lang="en-US" dirty="0" smtClean="0">
                <a:solidFill>
                  <a:srgbClr val="7030A0"/>
                </a:solidFill>
                <a:ea typeface="+mn-ea"/>
                <a:cs typeface="+mn-cs"/>
              </a:rPr>
              <a:t>Translation</a:t>
            </a:r>
            <a:endParaRPr lang="en-US" dirty="0">
              <a:solidFill>
                <a:srgbClr val="7030A0"/>
              </a:solidFill>
              <a:ea typeface="+mn-ea"/>
              <a:cs typeface="+mn-cs"/>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ea typeface="+mj-ea"/>
                <a:cs typeface="+mj-cs"/>
              </a:rPr>
              <a:t>Protein Synthesis</a:t>
            </a:r>
            <a:endParaRPr lang="en-US" dirty="0">
              <a:ea typeface="+mj-ea"/>
              <a:cs typeface="+mj-cs"/>
            </a:endParaRPr>
          </a:p>
        </p:txBody>
      </p:sp>
      <p:sp>
        <p:nvSpPr>
          <p:cNvPr id="4" name="Content Placeholder 3"/>
          <p:cNvSpPr>
            <a:spLocks noGrp="1"/>
          </p:cNvSpPr>
          <p:nvPr>
            <p:ph sz="half" idx="1"/>
          </p:nvPr>
        </p:nvSpPr>
        <p:spPr>
          <a:xfrm>
            <a:off x="457200" y="1536700"/>
            <a:ext cx="3657600" cy="4589463"/>
          </a:xfrm>
        </p:spPr>
        <p:txBody>
          <a:bodyPr rtlCol="0">
            <a:normAutofit fontScale="77500" lnSpcReduction="20000"/>
          </a:bodyPr>
          <a:lstStyle/>
          <a:p>
            <a:pPr fontAlgn="auto">
              <a:spcAft>
                <a:spcPts val="0"/>
              </a:spcAft>
              <a:buFont typeface="Arial" pitchFamily="34" charset="0"/>
              <a:buChar char="•"/>
              <a:defRPr/>
            </a:pPr>
            <a:r>
              <a:rPr lang="en-US" dirty="0" smtClean="0">
                <a:solidFill>
                  <a:srgbClr val="0070C0"/>
                </a:solidFill>
                <a:ea typeface="+mn-ea"/>
                <a:cs typeface="+mn-cs"/>
              </a:rPr>
              <a:t>5’ Cap and Poly A tail added </a:t>
            </a:r>
          </a:p>
          <a:p>
            <a:pPr fontAlgn="auto">
              <a:spcAft>
                <a:spcPts val="0"/>
              </a:spcAft>
              <a:buFont typeface="Arial" pitchFamily="34" charset="0"/>
              <a:buChar char="•"/>
              <a:defRPr/>
            </a:pPr>
            <a:r>
              <a:rPr lang="en-US" dirty="0" smtClean="0">
                <a:solidFill>
                  <a:srgbClr val="FF0000"/>
                </a:solidFill>
                <a:ea typeface="+mn-ea"/>
                <a:cs typeface="+mn-cs"/>
              </a:rPr>
              <a:t>DNA copied to RNA</a:t>
            </a:r>
          </a:p>
          <a:p>
            <a:pPr fontAlgn="auto">
              <a:spcAft>
                <a:spcPts val="0"/>
              </a:spcAft>
              <a:buFont typeface="Arial" pitchFamily="34" charset="0"/>
              <a:buChar char="•"/>
              <a:defRPr/>
            </a:pPr>
            <a:r>
              <a:rPr lang="en-US" dirty="0" err="1" smtClean="0">
                <a:solidFill>
                  <a:srgbClr val="7030A0"/>
                </a:solidFill>
                <a:ea typeface="+mn-ea"/>
                <a:cs typeface="+mn-cs"/>
              </a:rPr>
              <a:t>UAA</a:t>
            </a:r>
            <a:r>
              <a:rPr lang="en-US" dirty="0" smtClean="0">
                <a:solidFill>
                  <a:srgbClr val="7030A0"/>
                </a:solidFill>
                <a:ea typeface="+mn-ea"/>
                <a:cs typeface="+mn-cs"/>
              </a:rPr>
              <a:t>, </a:t>
            </a:r>
            <a:r>
              <a:rPr lang="en-US" dirty="0" err="1" smtClean="0">
                <a:solidFill>
                  <a:srgbClr val="7030A0"/>
                </a:solidFill>
                <a:ea typeface="+mn-ea"/>
                <a:cs typeface="+mn-cs"/>
              </a:rPr>
              <a:t>UAG</a:t>
            </a:r>
            <a:r>
              <a:rPr lang="en-US" dirty="0" smtClean="0">
                <a:solidFill>
                  <a:srgbClr val="7030A0"/>
                </a:solidFill>
                <a:ea typeface="+mn-ea"/>
                <a:cs typeface="+mn-cs"/>
              </a:rPr>
              <a:t>, or </a:t>
            </a:r>
            <a:r>
              <a:rPr lang="en-US" dirty="0" err="1" smtClean="0">
                <a:solidFill>
                  <a:srgbClr val="7030A0"/>
                </a:solidFill>
                <a:ea typeface="+mn-ea"/>
                <a:cs typeface="+mn-cs"/>
              </a:rPr>
              <a:t>UGA</a:t>
            </a:r>
            <a:r>
              <a:rPr lang="en-US" dirty="0" smtClean="0">
                <a:solidFill>
                  <a:srgbClr val="7030A0"/>
                </a:solidFill>
                <a:ea typeface="+mn-ea"/>
                <a:cs typeface="+mn-cs"/>
              </a:rPr>
              <a:t> stop the process </a:t>
            </a:r>
          </a:p>
          <a:p>
            <a:pPr fontAlgn="auto">
              <a:spcAft>
                <a:spcPts val="0"/>
              </a:spcAft>
              <a:buFont typeface="Arial" pitchFamily="34" charset="0"/>
              <a:buChar char="•"/>
              <a:defRPr/>
            </a:pPr>
            <a:r>
              <a:rPr lang="en-US" dirty="0" smtClean="0">
                <a:solidFill>
                  <a:srgbClr val="FF0000"/>
                </a:solidFill>
                <a:ea typeface="+mn-ea"/>
                <a:cs typeface="+mn-cs"/>
              </a:rPr>
              <a:t>Thymine replaced with Uracil</a:t>
            </a:r>
          </a:p>
          <a:p>
            <a:pPr fontAlgn="auto">
              <a:spcAft>
                <a:spcPts val="0"/>
              </a:spcAft>
              <a:buFont typeface="Arial" pitchFamily="34" charset="0"/>
              <a:buChar char="•"/>
              <a:defRPr/>
            </a:pPr>
            <a:r>
              <a:rPr lang="en-US" dirty="0" err="1" smtClean="0">
                <a:solidFill>
                  <a:srgbClr val="7030A0"/>
                </a:solidFill>
                <a:ea typeface="+mn-ea"/>
                <a:cs typeface="+mn-cs"/>
              </a:rPr>
              <a:t>tRNA</a:t>
            </a:r>
            <a:r>
              <a:rPr lang="en-US" dirty="0" smtClean="0">
                <a:solidFill>
                  <a:srgbClr val="7030A0"/>
                </a:solidFill>
                <a:ea typeface="+mn-ea"/>
                <a:cs typeface="+mn-cs"/>
              </a:rPr>
              <a:t> matches to mRNA</a:t>
            </a:r>
          </a:p>
          <a:p>
            <a:pPr fontAlgn="auto">
              <a:spcAft>
                <a:spcPts val="0"/>
              </a:spcAft>
              <a:buFont typeface="Arial" pitchFamily="34" charset="0"/>
              <a:buChar char="•"/>
              <a:defRPr/>
            </a:pPr>
            <a:r>
              <a:rPr lang="en-US" dirty="0" smtClean="0">
                <a:solidFill>
                  <a:srgbClr val="0070C0"/>
                </a:solidFill>
                <a:ea typeface="+mn-ea"/>
                <a:cs typeface="+mn-cs"/>
              </a:rPr>
              <a:t>Introns removed, Exons spliced</a:t>
            </a:r>
          </a:p>
          <a:p>
            <a:pPr fontAlgn="auto">
              <a:spcAft>
                <a:spcPts val="0"/>
              </a:spcAft>
              <a:buFont typeface="Arial" pitchFamily="34" charset="0"/>
              <a:buChar char="•"/>
              <a:defRPr/>
            </a:pPr>
            <a:r>
              <a:rPr lang="en-US" dirty="0" smtClean="0">
                <a:ea typeface="+mn-ea"/>
                <a:cs typeface="+mn-cs"/>
              </a:rPr>
              <a:t>Amino acid chains are built</a:t>
            </a:r>
          </a:p>
          <a:p>
            <a:pPr fontAlgn="auto">
              <a:spcAft>
                <a:spcPts val="0"/>
              </a:spcAft>
              <a:buFont typeface="Arial" pitchFamily="34" charset="0"/>
              <a:buChar char="•"/>
              <a:defRPr/>
            </a:pPr>
            <a:r>
              <a:rPr lang="en-US" dirty="0" smtClean="0">
                <a:ea typeface="+mn-ea"/>
                <a:cs typeface="+mn-cs"/>
              </a:rPr>
              <a:t>Start Codon AUG is </a:t>
            </a:r>
            <a:r>
              <a:rPr lang="en-US" dirty="0" err="1" smtClean="0">
                <a:ea typeface="+mn-ea"/>
                <a:cs typeface="+mn-cs"/>
              </a:rPr>
              <a:t>recongized</a:t>
            </a:r>
            <a:r>
              <a:rPr lang="en-US" dirty="0" smtClean="0">
                <a:ea typeface="+mn-ea"/>
                <a:cs typeface="+mn-cs"/>
              </a:rPr>
              <a:t> </a:t>
            </a:r>
            <a:endParaRPr lang="en-US" dirty="0">
              <a:ea typeface="+mn-ea"/>
              <a:cs typeface="+mn-cs"/>
            </a:endParaRPr>
          </a:p>
        </p:txBody>
      </p:sp>
      <p:sp>
        <p:nvSpPr>
          <p:cNvPr id="5" name="Content Placeholder 4"/>
          <p:cNvSpPr>
            <a:spLocks noGrp="1"/>
          </p:cNvSpPr>
          <p:nvPr>
            <p:ph sz="half" idx="2"/>
          </p:nvPr>
        </p:nvSpPr>
        <p:spPr>
          <a:xfrm>
            <a:off x="4419600" y="1536700"/>
            <a:ext cx="3657600" cy="4589463"/>
          </a:xfrm>
        </p:spPr>
        <p:txBody>
          <a:bodyPr rtlCol="0">
            <a:normAutofit fontScale="77500" lnSpcReduction="20000"/>
          </a:bodyPr>
          <a:lstStyle/>
          <a:p>
            <a:pPr fontAlgn="auto">
              <a:spcAft>
                <a:spcPts val="0"/>
              </a:spcAft>
              <a:buFont typeface="Arial" pitchFamily="34" charset="0"/>
              <a:buChar char="•"/>
              <a:defRPr/>
            </a:pPr>
            <a:r>
              <a:rPr lang="en-US" dirty="0" smtClean="0">
                <a:solidFill>
                  <a:srgbClr val="FF0000"/>
                </a:solidFill>
                <a:ea typeface="+mn-ea"/>
                <a:cs typeface="+mn-cs"/>
              </a:rPr>
              <a:t>Transcription</a:t>
            </a:r>
          </a:p>
          <a:p>
            <a:pPr fontAlgn="auto">
              <a:spcAft>
                <a:spcPts val="0"/>
              </a:spcAft>
              <a:buFont typeface="Arial" pitchFamily="34" charset="0"/>
              <a:buChar char="•"/>
              <a:defRPr/>
            </a:pPr>
            <a:r>
              <a:rPr lang="en-US" dirty="0" smtClean="0">
                <a:solidFill>
                  <a:srgbClr val="0070C0"/>
                </a:solidFill>
                <a:ea typeface="+mn-ea"/>
                <a:cs typeface="+mn-cs"/>
              </a:rPr>
              <a:t>RNA Modification</a:t>
            </a:r>
            <a:endParaRPr lang="en-US" dirty="0">
              <a:solidFill>
                <a:srgbClr val="0070C0"/>
              </a:solidFill>
              <a:ea typeface="+mn-ea"/>
              <a:cs typeface="+mn-cs"/>
            </a:endParaRPr>
          </a:p>
          <a:p>
            <a:pPr fontAlgn="auto">
              <a:spcAft>
                <a:spcPts val="0"/>
              </a:spcAft>
              <a:buFont typeface="Arial" pitchFamily="34" charset="0"/>
              <a:buChar char="•"/>
              <a:defRPr/>
            </a:pPr>
            <a:r>
              <a:rPr lang="en-US" dirty="0" smtClean="0">
                <a:solidFill>
                  <a:srgbClr val="7030A0"/>
                </a:solidFill>
                <a:ea typeface="+mn-ea"/>
                <a:cs typeface="+mn-cs"/>
              </a:rPr>
              <a:t>Translation</a:t>
            </a:r>
            <a:endParaRPr lang="en-US" dirty="0">
              <a:solidFill>
                <a:srgbClr val="7030A0"/>
              </a:solidFill>
              <a:ea typeface="+mn-ea"/>
              <a:cs typeface="+mn-cs"/>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ea typeface="+mj-ea"/>
                <a:cs typeface="+mj-cs"/>
              </a:rPr>
              <a:t>Protein Synthesis</a:t>
            </a:r>
            <a:endParaRPr lang="en-US" dirty="0">
              <a:ea typeface="+mj-ea"/>
              <a:cs typeface="+mj-cs"/>
            </a:endParaRPr>
          </a:p>
        </p:txBody>
      </p:sp>
      <p:sp>
        <p:nvSpPr>
          <p:cNvPr id="4" name="Content Placeholder 3"/>
          <p:cNvSpPr>
            <a:spLocks noGrp="1"/>
          </p:cNvSpPr>
          <p:nvPr>
            <p:ph sz="half" idx="1"/>
          </p:nvPr>
        </p:nvSpPr>
        <p:spPr>
          <a:xfrm>
            <a:off x="457200" y="1536700"/>
            <a:ext cx="3657600" cy="4589463"/>
          </a:xfrm>
        </p:spPr>
        <p:txBody>
          <a:bodyPr rtlCol="0">
            <a:normAutofit fontScale="77500" lnSpcReduction="20000"/>
          </a:bodyPr>
          <a:lstStyle/>
          <a:p>
            <a:pPr fontAlgn="auto">
              <a:spcAft>
                <a:spcPts val="0"/>
              </a:spcAft>
              <a:buFont typeface="Arial" pitchFamily="34" charset="0"/>
              <a:buChar char="•"/>
              <a:defRPr/>
            </a:pPr>
            <a:r>
              <a:rPr lang="en-US" dirty="0" smtClean="0">
                <a:solidFill>
                  <a:srgbClr val="0070C0"/>
                </a:solidFill>
                <a:ea typeface="+mn-ea"/>
                <a:cs typeface="+mn-cs"/>
              </a:rPr>
              <a:t>5’ Cap and Poly A tail added </a:t>
            </a:r>
          </a:p>
          <a:p>
            <a:pPr fontAlgn="auto">
              <a:spcAft>
                <a:spcPts val="0"/>
              </a:spcAft>
              <a:buFont typeface="Arial" pitchFamily="34" charset="0"/>
              <a:buChar char="•"/>
              <a:defRPr/>
            </a:pPr>
            <a:r>
              <a:rPr lang="en-US" dirty="0" smtClean="0">
                <a:solidFill>
                  <a:srgbClr val="FF0000"/>
                </a:solidFill>
                <a:ea typeface="+mn-ea"/>
                <a:cs typeface="+mn-cs"/>
              </a:rPr>
              <a:t>DNA copied to RNA</a:t>
            </a:r>
          </a:p>
          <a:p>
            <a:pPr fontAlgn="auto">
              <a:spcAft>
                <a:spcPts val="0"/>
              </a:spcAft>
              <a:buFont typeface="Arial" pitchFamily="34" charset="0"/>
              <a:buChar char="•"/>
              <a:defRPr/>
            </a:pPr>
            <a:r>
              <a:rPr lang="en-US" dirty="0" err="1" smtClean="0">
                <a:solidFill>
                  <a:srgbClr val="7030A0"/>
                </a:solidFill>
                <a:ea typeface="+mn-ea"/>
                <a:cs typeface="+mn-cs"/>
              </a:rPr>
              <a:t>UAA</a:t>
            </a:r>
            <a:r>
              <a:rPr lang="en-US" dirty="0" smtClean="0">
                <a:solidFill>
                  <a:srgbClr val="7030A0"/>
                </a:solidFill>
                <a:ea typeface="+mn-ea"/>
                <a:cs typeface="+mn-cs"/>
              </a:rPr>
              <a:t>, </a:t>
            </a:r>
            <a:r>
              <a:rPr lang="en-US" dirty="0" err="1" smtClean="0">
                <a:solidFill>
                  <a:srgbClr val="7030A0"/>
                </a:solidFill>
                <a:ea typeface="+mn-ea"/>
                <a:cs typeface="+mn-cs"/>
              </a:rPr>
              <a:t>UAG</a:t>
            </a:r>
            <a:r>
              <a:rPr lang="en-US" dirty="0" smtClean="0">
                <a:solidFill>
                  <a:srgbClr val="7030A0"/>
                </a:solidFill>
                <a:ea typeface="+mn-ea"/>
                <a:cs typeface="+mn-cs"/>
              </a:rPr>
              <a:t>, or </a:t>
            </a:r>
            <a:r>
              <a:rPr lang="en-US" dirty="0" err="1" smtClean="0">
                <a:solidFill>
                  <a:srgbClr val="7030A0"/>
                </a:solidFill>
                <a:ea typeface="+mn-ea"/>
                <a:cs typeface="+mn-cs"/>
              </a:rPr>
              <a:t>UGA</a:t>
            </a:r>
            <a:r>
              <a:rPr lang="en-US" dirty="0" smtClean="0">
                <a:solidFill>
                  <a:srgbClr val="7030A0"/>
                </a:solidFill>
                <a:ea typeface="+mn-ea"/>
                <a:cs typeface="+mn-cs"/>
              </a:rPr>
              <a:t> stop the process </a:t>
            </a:r>
          </a:p>
          <a:p>
            <a:pPr fontAlgn="auto">
              <a:spcAft>
                <a:spcPts val="0"/>
              </a:spcAft>
              <a:buFont typeface="Arial" pitchFamily="34" charset="0"/>
              <a:buChar char="•"/>
              <a:defRPr/>
            </a:pPr>
            <a:r>
              <a:rPr lang="en-US" dirty="0" smtClean="0">
                <a:solidFill>
                  <a:srgbClr val="FF0000"/>
                </a:solidFill>
                <a:ea typeface="+mn-ea"/>
                <a:cs typeface="+mn-cs"/>
              </a:rPr>
              <a:t>Thymine replaced with Uracil</a:t>
            </a:r>
          </a:p>
          <a:p>
            <a:pPr fontAlgn="auto">
              <a:spcAft>
                <a:spcPts val="0"/>
              </a:spcAft>
              <a:buFont typeface="Arial" pitchFamily="34" charset="0"/>
              <a:buChar char="•"/>
              <a:defRPr/>
            </a:pPr>
            <a:r>
              <a:rPr lang="en-US" dirty="0" err="1" smtClean="0">
                <a:solidFill>
                  <a:srgbClr val="7030A0"/>
                </a:solidFill>
                <a:ea typeface="+mn-ea"/>
                <a:cs typeface="+mn-cs"/>
              </a:rPr>
              <a:t>tRNA</a:t>
            </a:r>
            <a:r>
              <a:rPr lang="en-US" dirty="0" smtClean="0">
                <a:solidFill>
                  <a:srgbClr val="7030A0"/>
                </a:solidFill>
                <a:ea typeface="+mn-ea"/>
                <a:cs typeface="+mn-cs"/>
              </a:rPr>
              <a:t> matches to mRNA</a:t>
            </a:r>
          </a:p>
          <a:p>
            <a:pPr fontAlgn="auto">
              <a:spcAft>
                <a:spcPts val="0"/>
              </a:spcAft>
              <a:buFont typeface="Arial" pitchFamily="34" charset="0"/>
              <a:buChar char="•"/>
              <a:defRPr/>
            </a:pPr>
            <a:r>
              <a:rPr lang="en-US" dirty="0" smtClean="0">
                <a:solidFill>
                  <a:srgbClr val="0070C0"/>
                </a:solidFill>
                <a:ea typeface="+mn-ea"/>
                <a:cs typeface="+mn-cs"/>
              </a:rPr>
              <a:t>Introns removed, Exons spliced</a:t>
            </a:r>
          </a:p>
          <a:p>
            <a:pPr fontAlgn="auto">
              <a:spcAft>
                <a:spcPts val="0"/>
              </a:spcAft>
              <a:buFont typeface="Arial" pitchFamily="34" charset="0"/>
              <a:buChar char="•"/>
              <a:defRPr/>
            </a:pPr>
            <a:r>
              <a:rPr lang="en-US" dirty="0" smtClean="0">
                <a:solidFill>
                  <a:srgbClr val="7030A0"/>
                </a:solidFill>
                <a:ea typeface="+mn-ea"/>
                <a:cs typeface="+mn-cs"/>
              </a:rPr>
              <a:t>Amino acid chains are built</a:t>
            </a:r>
          </a:p>
          <a:p>
            <a:pPr fontAlgn="auto">
              <a:spcAft>
                <a:spcPts val="0"/>
              </a:spcAft>
              <a:buFont typeface="Arial" pitchFamily="34" charset="0"/>
              <a:buChar char="•"/>
              <a:defRPr/>
            </a:pPr>
            <a:r>
              <a:rPr lang="en-US" dirty="0" smtClean="0">
                <a:ea typeface="+mn-ea"/>
                <a:cs typeface="+mn-cs"/>
              </a:rPr>
              <a:t>Start Codon AUG is </a:t>
            </a:r>
            <a:r>
              <a:rPr lang="en-US" dirty="0" err="1" smtClean="0">
                <a:ea typeface="+mn-ea"/>
                <a:cs typeface="+mn-cs"/>
              </a:rPr>
              <a:t>recongized</a:t>
            </a:r>
            <a:r>
              <a:rPr lang="en-US" dirty="0" smtClean="0">
                <a:ea typeface="+mn-ea"/>
                <a:cs typeface="+mn-cs"/>
              </a:rPr>
              <a:t> </a:t>
            </a:r>
            <a:endParaRPr lang="en-US" dirty="0">
              <a:ea typeface="+mn-ea"/>
              <a:cs typeface="+mn-cs"/>
            </a:endParaRPr>
          </a:p>
        </p:txBody>
      </p:sp>
      <p:sp>
        <p:nvSpPr>
          <p:cNvPr id="5" name="Content Placeholder 4"/>
          <p:cNvSpPr>
            <a:spLocks noGrp="1"/>
          </p:cNvSpPr>
          <p:nvPr>
            <p:ph sz="half" idx="2"/>
          </p:nvPr>
        </p:nvSpPr>
        <p:spPr>
          <a:xfrm>
            <a:off x="4419600" y="1536700"/>
            <a:ext cx="3657600" cy="4589463"/>
          </a:xfrm>
        </p:spPr>
        <p:txBody>
          <a:bodyPr rtlCol="0">
            <a:normAutofit fontScale="77500" lnSpcReduction="20000"/>
          </a:bodyPr>
          <a:lstStyle/>
          <a:p>
            <a:pPr fontAlgn="auto">
              <a:spcAft>
                <a:spcPts val="0"/>
              </a:spcAft>
              <a:buFont typeface="Arial" pitchFamily="34" charset="0"/>
              <a:buChar char="•"/>
              <a:defRPr/>
            </a:pPr>
            <a:r>
              <a:rPr lang="en-US" dirty="0" smtClean="0">
                <a:solidFill>
                  <a:srgbClr val="FF0000"/>
                </a:solidFill>
                <a:ea typeface="+mn-ea"/>
                <a:cs typeface="+mn-cs"/>
              </a:rPr>
              <a:t>Transcription</a:t>
            </a:r>
          </a:p>
          <a:p>
            <a:pPr fontAlgn="auto">
              <a:spcAft>
                <a:spcPts val="0"/>
              </a:spcAft>
              <a:buFont typeface="Arial" pitchFamily="34" charset="0"/>
              <a:buChar char="•"/>
              <a:defRPr/>
            </a:pPr>
            <a:r>
              <a:rPr lang="en-US" dirty="0" smtClean="0">
                <a:solidFill>
                  <a:srgbClr val="0070C0"/>
                </a:solidFill>
                <a:ea typeface="+mn-ea"/>
                <a:cs typeface="+mn-cs"/>
              </a:rPr>
              <a:t>RNA Modification</a:t>
            </a:r>
            <a:endParaRPr lang="en-US" dirty="0">
              <a:solidFill>
                <a:srgbClr val="0070C0"/>
              </a:solidFill>
              <a:ea typeface="+mn-ea"/>
              <a:cs typeface="+mn-cs"/>
            </a:endParaRPr>
          </a:p>
          <a:p>
            <a:pPr fontAlgn="auto">
              <a:spcAft>
                <a:spcPts val="0"/>
              </a:spcAft>
              <a:buFont typeface="Arial" pitchFamily="34" charset="0"/>
              <a:buChar char="•"/>
              <a:defRPr/>
            </a:pPr>
            <a:r>
              <a:rPr lang="en-US" dirty="0" smtClean="0">
                <a:solidFill>
                  <a:srgbClr val="7030A0"/>
                </a:solidFill>
                <a:ea typeface="+mn-ea"/>
                <a:cs typeface="+mn-cs"/>
              </a:rPr>
              <a:t>Translation</a:t>
            </a:r>
            <a:endParaRPr lang="en-US" dirty="0">
              <a:solidFill>
                <a:srgbClr val="7030A0"/>
              </a:solidFill>
              <a:ea typeface="+mn-ea"/>
              <a:cs typeface="+mn-cs"/>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ea typeface="+mj-ea"/>
                <a:cs typeface="+mj-cs"/>
              </a:rPr>
              <a:t>Protein Synthesis</a:t>
            </a:r>
            <a:endParaRPr lang="en-US" dirty="0">
              <a:ea typeface="+mj-ea"/>
              <a:cs typeface="+mj-cs"/>
            </a:endParaRPr>
          </a:p>
        </p:txBody>
      </p:sp>
      <p:sp>
        <p:nvSpPr>
          <p:cNvPr id="4" name="Content Placeholder 3"/>
          <p:cNvSpPr>
            <a:spLocks noGrp="1"/>
          </p:cNvSpPr>
          <p:nvPr>
            <p:ph sz="half" idx="1"/>
          </p:nvPr>
        </p:nvSpPr>
        <p:spPr>
          <a:xfrm>
            <a:off x="457200" y="1536700"/>
            <a:ext cx="3657600" cy="4589463"/>
          </a:xfrm>
        </p:spPr>
        <p:txBody>
          <a:bodyPr rtlCol="0">
            <a:normAutofit fontScale="77500" lnSpcReduction="20000"/>
          </a:bodyPr>
          <a:lstStyle/>
          <a:p>
            <a:pPr fontAlgn="auto">
              <a:spcAft>
                <a:spcPts val="0"/>
              </a:spcAft>
              <a:buFont typeface="Arial" pitchFamily="34" charset="0"/>
              <a:buChar char="•"/>
              <a:defRPr/>
            </a:pPr>
            <a:r>
              <a:rPr lang="en-US" dirty="0" smtClean="0">
                <a:solidFill>
                  <a:srgbClr val="0070C0"/>
                </a:solidFill>
                <a:ea typeface="+mn-ea"/>
                <a:cs typeface="+mn-cs"/>
              </a:rPr>
              <a:t>5’ Cap and Poly A tail added </a:t>
            </a:r>
          </a:p>
          <a:p>
            <a:pPr fontAlgn="auto">
              <a:spcAft>
                <a:spcPts val="0"/>
              </a:spcAft>
              <a:buFont typeface="Arial" pitchFamily="34" charset="0"/>
              <a:buChar char="•"/>
              <a:defRPr/>
            </a:pPr>
            <a:r>
              <a:rPr lang="en-US" dirty="0" smtClean="0">
                <a:solidFill>
                  <a:srgbClr val="FF0000"/>
                </a:solidFill>
                <a:ea typeface="+mn-ea"/>
                <a:cs typeface="+mn-cs"/>
              </a:rPr>
              <a:t>DNA copied to RNA</a:t>
            </a:r>
          </a:p>
          <a:p>
            <a:pPr fontAlgn="auto">
              <a:spcAft>
                <a:spcPts val="0"/>
              </a:spcAft>
              <a:buFont typeface="Arial" pitchFamily="34" charset="0"/>
              <a:buChar char="•"/>
              <a:defRPr/>
            </a:pPr>
            <a:r>
              <a:rPr lang="en-US" dirty="0" err="1" smtClean="0">
                <a:solidFill>
                  <a:srgbClr val="7030A0"/>
                </a:solidFill>
                <a:ea typeface="+mn-ea"/>
                <a:cs typeface="+mn-cs"/>
              </a:rPr>
              <a:t>UAA</a:t>
            </a:r>
            <a:r>
              <a:rPr lang="en-US" dirty="0" smtClean="0">
                <a:solidFill>
                  <a:srgbClr val="7030A0"/>
                </a:solidFill>
                <a:ea typeface="+mn-ea"/>
                <a:cs typeface="+mn-cs"/>
              </a:rPr>
              <a:t>, </a:t>
            </a:r>
            <a:r>
              <a:rPr lang="en-US" dirty="0" err="1" smtClean="0">
                <a:solidFill>
                  <a:srgbClr val="7030A0"/>
                </a:solidFill>
                <a:ea typeface="+mn-ea"/>
                <a:cs typeface="+mn-cs"/>
              </a:rPr>
              <a:t>UAG</a:t>
            </a:r>
            <a:r>
              <a:rPr lang="en-US" dirty="0" smtClean="0">
                <a:solidFill>
                  <a:srgbClr val="7030A0"/>
                </a:solidFill>
                <a:ea typeface="+mn-ea"/>
                <a:cs typeface="+mn-cs"/>
              </a:rPr>
              <a:t>, or </a:t>
            </a:r>
            <a:r>
              <a:rPr lang="en-US" dirty="0" err="1" smtClean="0">
                <a:solidFill>
                  <a:srgbClr val="7030A0"/>
                </a:solidFill>
                <a:ea typeface="+mn-ea"/>
                <a:cs typeface="+mn-cs"/>
              </a:rPr>
              <a:t>UGA</a:t>
            </a:r>
            <a:r>
              <a:rPr lang="en-US" dirty="0" smtClean="0">
                <a:solidFill>
                  <a:srgbClr val="7030A0"/>
                </a:solidFill>
                <a:ea typeface="+mn-ea"/>
                <a:cs typeface="+mn-cs"/>
              </a:rPr>
              <a:t> stop the process </a:t>
            </a:r>
          </a:p>
          <a:p>
            <a:pPr fontAlgn="auto">
              <a:spcAft>
                <a:spcPts val="0"/>
              </a:spcAft>
              <a:buFont typeface="Arial" pitchFamily="34" charset="0"/>
              <a:buChar char="•"/>
              <a:defRPr/>
            </a:pPr>
            <a:r>
              <a:rPr lang="en-US" dirty="0" smtClean="0">
                <a:solidFill>
                  <a:srgbClr val="FF0000"/>
                </a:solidFill>
                <a:ea typeface="+mn-ea"/>
                <a:cs typeface="+mn-cs"/>
              </a:rPr>
              <a:t>Thymine replaced with Uracil</a:t>
            </a:r>
          </a:p>
          <a:p>
            <a:pPr fontAlgn="auto">
              <a:spcAft>
                <a:spcPts val="0"/>
              </a:spcAft>
              <a:buFont typeface="Arial" pitchFamily="34" charset="0"/>
              <a:buChar char="•"/>
              <a:defRPr/>
            </a:pPr>
            <a:r>
              <a:rPr lang="en-US" dirty="0" err="1" smtClean="0">
                <a:solidFill>
                  <a:srgbClr val="7030A0"/>
                </a:solidFill>
                <a:ea typeface="+mn-ea"/>
                <a:cs typeface="+mn-cs"/>
              </a:rPr>
              <a:t>tRNA</a:t>
            </a:r>
            <a:r>
              <a:rPr lang="en-US" dirty="0" smtClean="0">
                <a:solidFill>
                  <a:srgbClr val="7030A0"/>
                </a:solidFill>
                <a:ea typeface="+mn-ea"/>
                <a:cs typeface="+mn-cs"/>
              </a:rPr>
              <a:t> matches to mRNA</a:t>
            </a:r>
          </a:p>
          <a:p>
            <a:pPr fontAlgn="auto">
              <a:spcAft>
                <a:spcPts val="0"/>
              </a:spcAft>
              <a:buFont typeface="Arial" pitchFamily="34" charset="0"/>
              <a:buChar char="•"/>
              <a:defRPr/>
            </a:pPr>
            <a:r>
              <a:rPr lang="en-US" dirty="0" smtClean="0">
                <a:solidFill>
                  <a:srgbClr val="0070C0"/>
                </a:solidFill>
                <a:ea typeface="+mn-ea"/>
                <a:cs typeface="+mn-cs"/>
              </a:rPr>
              <a:t>Introns removed, Exons spliced</a:t>
            </a:r>
          </a:p>
          <a:p>
            <a:pPr fontAlgn="auto">
              <a:spcAft>
                <a:spcPts val="0"/>
              </a:spcAft>
              <a:buFont typeface="Arial" pitchFamily="34" charset="0"/>
              <a:buChar char="•"/>
              <a:defRPr/>
            </a:pPr>
            <a:r>
              <a:rPr lang="en-US" dirty="0" smtClean="0">
                <a:solidFill>
                  <a:srgbClr val="7030A0"/>
                </a:solidFill>
                <a:ea typeface="+mn-ea"/>
                <a:cs typeface="+mn-cs"/>
              </a:rPr>
              <a:t>Amino acid chains are built</a:t>
            </a:r>
          </a:p>
          <a:p>
            <a:pPr fontAlgn="auto">
              <a:spcAft>
                <a:spcPts val="0"/>
              </a:spcAft>
              <a:buFont typeface="Arial" pitchFamily="34" charset="0"/>
              <a:buChar char="•"/>
              <a:defRPr/>
            </a:pPr>
            <a:r>
              <a:rPr lang="en-US" dirty="0" smtClean="0">
                <a:solidFill>
                  <a:srgbClr val="7030A0"/>
                </a:solidFill>
                <a:ea typeface="+mn-ea"/>
                <a:cs typeface="+mn-cs"/>
              </a:rPr>
              <a:t>Start Codon AUG is </a:t>
            </a:r>
            <a:r>
              <a:rPr lang="en-US" dirty="0" err="1" smtClean="0">
                <a:solidFill>
                  <a:srgbClr val="7030A0"/>
                </a:solidFill>
                <a:ea typeface="+mn-ea"/>
                <a:cs typeface="+mn-cs"/>
              </a:rPr>
              <a:t>recongized</a:t>
            </a:r>
            <a:r>
              <a:rPr lang="en-US" dirty="0" smtClean="0">
                <a:solidFill>
                  <a:srgbClr val="7030A0"/>
                </a:solidFill>
                <a:ea typeface="+mn-ea"/>
                <a:cs typeface="+mn-cs"/>
              </a:rPr>
              <a:t> </a:t>
            </a:r>
            <a:endParaRPr lang="en-US" dirty="0">
              <a:solidFill>
                <a:srgbClr val="7030A0"/>
              </a:solidFill>
              <a:ea typeface="+mn-ea"/>
              <a:cs typeface="+mn-cs"/>
            </a:endParaRPr>
          </a:p>
        </p:txBody>
      </p:sp>
      <p:sp>
        <p:nvSpPr>
          <p:cNvPr id="5" name="Content Placeholder 4"/>
          <p:cNvSpPr>
            <a:spLocks noGrp="1"/>
          </p:cNvSpPr>
          <p:nvPr>
            <p:ph sz="half" idx="2"/>
          </p:nvPr>
        </p:nvSpPr>
        <p:spPr>
          <a:xfrm>
            <a:off x="4419600" y="1536700"/>
            <a:ext cx="3657600" cy="4589463"/>
          </a:xfrm>
        </p:spPr>
        <p:txBody>
          <a:bodyPr rtlCol="0">
            <a:normAutofit fontScale="77500" lnSpcReduction="20000"/>
          </a:bodyPr>
          <a:lstStyle/>
          <a:p>
            <a:pPr fontAlgn="auto">
              <a:spcAft>
                <a:spcPts val="0"/>
              </a:spcAft>
              <a:buFont typeface="Arial" pitchFamily="34" charset="0"/>
              <a:buChar char="•"/>
              <a:defRPr/>
            </a:pPr>
            <a:r>
              <a:rPr lang="en-US" dirty="0" smtClean="0">
                <a:solidFill>
                  <a:srgbClr val="FF0000"/>
                </a:solidFill>
                <a:ea typeface="+mn-ea"/>
                <a:cs typeface="+mn-cs"/>
              </a:rPr>
              <a:t>Transcription</a:t>
            </a:r>
          </a:p>
          <a:p>
            <a:pPr fontAlgn="auto">
              <a:spcAft>
                <a:spcPts val="0"/>
              </a:spcAft>
              <a:buFont typeface="Arial" pitchFamily="34" charset="0"/>
              <a:buChar char="•"/>
              <a:defRPr/>
            </a:pPr>
            <a:r>
              <a:rPr lang="en-US" dirty="0" smtClean="0">
                <a:solidFill>
                  <a:srgbClr val="0070C0"/>
                </a:solidFill>
                <a:ea typeface="+mn-ea"/>
                <a:cs typeface="+mn-cs"/>
              </a:rPr>
              <a:t>RNA Modification</a:t>
            </a:r>
            <a:endParaRPr lang="en-US" dirty="0">
              <a:solidFill>
                <a:srgbClr val="0070C0"/>
              </a:solidFill>
              <a:ea typeface="+mn-ea"/>
              <a:cs typeface="+mn-cs"/>
            </a:endParaRPr>
          </a:p>
          <a:p>
            <a:pPr fontAlgn="auto">
              <a:spcAft>
                <a:spcPts val="0"/>
              </a:spcAft>
              <a:buFont typeface="Arial" pitchFamily="34" charset="0"/>
              <a:buChar char="•"/>
              <a:defRPr/>
            </a:pPr>
            <a:r>
              <a:rPr lang="en-US" dirty="0" smtClean="0">
                <a:solidFill>
                  <a:srgbClr val="7030A0"/>
                </a:solidFill>
                <a:ea typeface="+mn-ea"/>
                <a:cs typeface="+mn-cs"/>
              </a:rPr>
              <a:t>Translation</a:t>
            </a:r>
            <a:endParaRPr lang="en-US" dirty="0">
              <a:solidFill>
                <a:srgbClr val="7030A0"/>
              </a:solidFill>
              <a:ea typeface="+mn-ea"/>
              <a:cs typeface="+mn-cs"/>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ea typeface="+mj-ea"/>
                <a:cs typeface="+mj-cs"/>
              </a:rPr>
              <a:t>Transcribe and Translate the Following Sequence of DNA</a:t>
            </a:r>
            <a:endParaRPr lang="en-US" dirty="0">
              <a:ea typeface="+mj-ea"/>
              <a:cs typeface="+mj-cs"/>
            </a:endParaRPr>
          </a:p>
        </p:txBody>
      </p:sp>
      <p:sp>
        <p:nvSpPr>
          <p:cNvPr id="37890" name="Content Placeholder 2"/>
          <p:cNvSpPr>
            <a:spLocks noGrp="1"/>
          </p:cNvSpPr>
          <p:nvPr>
            <p:ph idx="1"/>
          </p:nvPr>
        </p:nvSpPr>
        <p:spPr/>
        <p:txBody>
          <a:bodyPr/>
          <a:lstStyle/>
          <a:p>
            <a:r>
              <a:rPr lang="en-US" sz="1600" b="1"/>
              <a:t>DNA CODE:           TAC       GCT       TTC      ATG     CGT     TGA      ACT </a:t>
            </a:r>
            <a:br>
              <a:rPr lang="en-US" sz="1600" b="1"/>
            </a:br>
            <a:r>
              <a:rPr lang="en-US" sz="1600" b="1"/>
              <a:t>mRNA CODON:  ______  ______ ______ _____ ______ _____ _____</a:t>
            </a:r>
            <a:br>
              <a:rPr lang="en-US" sz="1600" b="1"/>
            </a:br>
            <a:r>
              <a:rPr lang="en-US" sz="1600" b="1"/>
              <a:t>AMINO ACID:     ______  ______ ______ _____ ______ _____ _____</a:t>
            </a:r>
            <a:endParaRPr lang="en-US" sz="1600"/>
          </a:p>
          <a:p>
            <a:endParaRPr lang="en-US" sz="1600"/>
          </a:p>
        </p:txBody>
      </p:sp>
      <p:grpSp>
        <p:nvGrpSpPr>
          <p:cNvPr id="37891" name="Group 5"/>
          <p:cNvGrpSpPr>
            <a:grpSpLocks/>
          </p:cNvGrpSpPr>
          <p:nvPr/>
        </p:nvGrpSpPr>
        <p:grpSpPr bwMode="auto">
          <a:xfrm>
            <a:off x="1752600" y="2590800"/>
            <a:ext cx="5524500" cy="3886200"/>
            <a:chOff x="1752600" y="2590800"/>
            <a:chExt cx="5523865" cy="3886200"/>
          </a:xfrm>
        </p:grpSpPr>
        <p:pic>
          <p:nvPicPr>
            <p:cNvPr id="37892" name="Picture 3" descr="Codon Chart"/>
            <p:cNvPicPr>
              <a:picLocks noChangeAspect="1" noChangeArrowheads="1"/>
            </p:cNvPicPr>
            <p:nvPr/>
          </p:nvPicPr>
          <p:blipFill>
            <a:blip r:embed="rId2"/>
            <a:srcRect/>
            <a:stretch>
              <a:fillRect/>
            </a:stretch>
          </p:blipFill>
          <p:spPr bwMode="auto">
            <a:xfrm>
              <a:off x="1752600" y="2590800"/>
              <a:ext cx="5523865" cy="3646805"/>
            </a:xfrm>
            <a:prstGeom prst="rect">
              <a:avLst/>
            </a:prstGeom>
            <a:noFill/>
            <a:ln w="9525">
              <a:noFill/>
              <a:miter lim="800000"/>
              <a:headEnd/>
              <a:tailEnd/>
            </a:ln>
          </p:spPr>
        </p:pic>
        <p:sp>
          <p:nvSpPr>
            <p:cNvPr id="5" name="Rectangle 4"/>
            <p:cNvSpPr/>
            <p:nvPr/>
          </p:nvSpPr>
          <p:spPr>
            <a:xfrm>
              <a:off x="2971660" y="6019800"/>
              <a:ext cx="3352415" cy="457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ea typeface="+mj-ea"/>
                <a:cs typeface="+mj-cs"/>
              </a:rPr>
              <a:t>Transcribe and Translate the Following Sequence of DNA</a:t>
            </a:r>
            <a:endParaRPr lang="en-US" dirty="0">
              <a:ea typeface="+mj-ea"/>
              <a:cs typeface="+mj-cs"/>
            </a:endParaRPr>
          </a:p>
        </p:txBody>
      </p:sp>
      <p:sp>
        <p:nvSpPr>
          <p:cNvPr id="38914" name="Content Placeholder 2"/>
          <p:cNvSpPr>
            <a:spLocks noGrp="1"/>
          </p:cNvSpPr>
          <p:nvPr>
            <p:ph idx="1"/>
          </p:nvPr>
        </p:nvSpPr>
        <p:spPr/>
        <p:txBody>
          <a:bodyPr/>
          <a:lstStyle/>
          <a:p>
            <a:r>
              <a:rPr lang="en-US" sz="1600" b="1"/>
              <a:t>DNA CODE:           TAC       GCT       TTC      ATG     CGT     TGA      ACT </a:t>
            </a:r>
            <a:br>
              <a:rPr lang="en-US" sz="1600" b="1"/>
            </a:br>
            <a:r>
              <a:rPr lang="en-US" sz="1600" b="1"/>
              <a:t>mRNA CODON:   AUG      CGA      AAG 	UAC     GCA     ACU     UGA</a:t>
            </a:r>
            <a:br>
              <a:rPr lang="en-US" sz="1600" b="1"/>
            </a:br>
            <a:r>
              <a:rPr lang="en-US" sz="1600" b="1"/>
              <a:t>AMINO ACID:     ______  ______ ______ _____ ______ _____ _____</a:t>
            </a:r>
            <a:endParaRPr lang="en-US" sz="1600"/>
          </a:p>
          <a:p>
            <a:endParaRPr lang="en-US" sz="1600"/>
          </a:p>
        </p:txBody>
      </p:sp>
      <p:grpSp>
        <p:nvGrpSpPr>
          <p:cNvPr id="38915" name="Group 5"/>
          <p:cNvGrpSpPr>
            <a:grpSpLocks/>
          </p:cNvGrpSpPr>
          <p:nvPr/>
        </p:nvGrpSpPr>
        <p:grpSpPr bwMode="auto">
          <a:xfrm>
            <a:off x="1752600" y="2590800"/>
            <a:ext cx="5524500" cy="3886200"/>
            <a:chOff x="1752600" y="2590800"/>
            <a:chExt cx="5523865" cy="3886200"/>
          </a:xfrm>
        </p:grpSpPr>
        <p:pic>
          <p:nvPicPr>
            <p:cNvPr id="38916" name="Picture 3" descr="Codon Chart"/>
            <p:cNvPicPr>
              <a:picLocks noChangeAspect="1" noChangeArrowheads="1"/>
            </p:cNvPicPr>
            <p:nvPr/>
          </p:nvPicPr>
          <p:blipFill>
            <a:blip r:embed="rId2"/>
            <a:srcRect/>
            <a:stretch>
              <a:fillRect/>
            </a:stretch>
          </p:blipFill>
          <p:spPr bwMode="auto">
            <a:xfrm>
              <a:off x="1752600" y="2590800"/>
              <a:ext cx="5523865" cy="3646805"/>
            </a:xfrm>
            <a:prstGeom prst="rect">
              <a:avLst/>
            </a:prstGeom>
            <a:noFill/>
            <a:ln w="9525">
              <a:noFill/>
              <a:miter lim="800000"/>
              <a:headEnd/>
              <a:tailEnd/>
            </a:ln>
          </p:spPr>
        </p:pic>
        <p:sp>
          <p:nvSpPr>
            <p:cNvPr id="5" name="Rectangle 4"/>
            <p:cNvSpPr/>
            <p:nvPr/>
          </p:nvSpPr>
          <p:spPr>
            <a:xfrm>
              <a:off x="2971660" y="6019800"/>
              <a:ext cx="3352415" cy="457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ea typeface="+mj-ea"/>
                <a:cs typeface="+mj-cs"/>
              </a:rPr>
              <a:t>Transcribe and Translate the Following Sequence of DNA</a:t>
            </a:r>
            <a:endParaRPr lang="en-US" dirty="0">
              <a:ea typeface="+mj-ea"/>
              <a:cs typeface="+mj-cs"/>
            </a:endParaRPr>
          </a:p>
        </p:txBody>
      </p:sp>
      <p:sp>
        <p:nvSpPr>
          <p:cNvPr id="39938" name="Content Placeholder 2"/>
          <p:cNvSpPr>
            <a:spLocks noGrp="1"/>
          </p:cNvSpPr>
          <p:nvPr>
            <p:ph idx="1"/>
          </p:nvPr>
        </p:nvSpPr>
        <p:spPr/>
        <p:txBody>
          <a:bodyPr/>
          <a:lstStyle/>
          <a:p>
            <a:r>
              <a:rPr lang="en-US" sz="1600" b="1"/>
              <a:t>DNA CODE:           TAC       GCT       TTC      ATG     CGT     TGA      ACT </a:t>
            </a:r>
            <a:br>
              <a:rPr lang="en-US" sz="1600" b="1"/>
            </a:br>
            <a:r>
              <a:rPr lang="en-US" sz="1600" b="1"/>
              <a:t>mRNA CODON:   AUG      CGA      AAG 	UAC     GCA     ACU     UGA</a:t>
            </a:r>
            <a:br>
              <a:rPr lang="en-US" sz="1600" b="1"/>
            </a:br>
            <a:r>
              <a:rPr lang="en-US" sz="1600" b="1"/>
              <a:t>AMINO ACID:      Meth    Arg	       Lys 	Tyr        Ala      Thr	STOP </a:t>
            </a:r>
            <a:endParaRPr lang="en-US" sz="1600"/>
          </a:p>
        </p:txBody>
      </p:sp>
      <p:grpSp>
        <p:nvGrpSpPr>
          <p:cNvPr id="39939" name="Group 5"/>
          <p:cNvGrpSpPr>
            <a:grpSpLocks/>
          </p:cNvGrpSpPr>
          <p:nvPr/>
        </p:nvGrpSpPr>
        <p:grpSpPr bwMode="auto">
          <a:xfrm>
            <a:off x="1752600" y="2590800"/>
            <a:ext cx="5524500" cy="3886200"/>
            <a:chOff x="1752600" y="2590800"/>
            <a:chExt cx="5523865" cy="3886200"/>
          </a:xfrm>
        </p:grpSpPr>
        <p:pic>
          <p:nvPicPr>
            <p:cNvPr id="39940" name="Picture 3" descr="Codon Chart"/>
            <p:cNvPicPr>
              <a:picLocks noChangeAspect="1" noChangeArrowheads="1"/>
            </p:cNvPicPr>
            <p:nvPr/>
          </p:nvPicPr>
          <p:blipFill>
            <a:blip r:embed="rId2"/>
            <a:srcRect/>
            <a:stretch>
              <a:fillRect/>
            </a:stretch>
          </p:blipFill>
          <p:spPr bwMode="auto">
            <a:xfrm>
              <a:off x="1752600" y="2590800"/>
              <a:ext cx="5523865" cy="3646805"/>
            </a:xfrm>
            <a:prstGeom prst="rect">
              <a:avLst/>
            </a:prstGeom>
            <a:noFill/>
            <a:ln w="9525">
              <a:noFill/>
              <a:miter lim="800000"/>
              <a:headEnd/>
              <a:tailEnd/>
            </a:ln>
          </p:spPr>
        </p:pic>
        <p:sp>
          <p:nvSpPr>
            <p:cNvPr id="5" name="Rectangle 4"/>
            <p:cNvSpPr/>
            <p:nvPr/>
          </p:nvSpPr>
          <p:spPr>
            <a:xfrm>
              <a:off x="2971660" y="6019800"/>
              <a:ext cx="3352415" cy="457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ea typeface="+mj-ea"/>
                <a:cs typeface="+mj-cs"/>
              </a:rPr>
              <a:t>DNA Mutations</a:t>
            </a:r>
            <a:endParaRPr lang="en-US" dirty="0">
              <a:ea typeface="+mj-ea"/>
              <a:cs typeface="+mj-cs"/>
            </a:endParaRPr>
          </a:p>
        </p:txBody>
      </p:sp>
      <p:sp>
        <p:nvSpPr>
          <p:cNvPr id="3" name="Content Placeholder 2"/>
          <p:cNvSpPr>
            <a:spLocks noGrp="1"/>
          </p:cNvSpPr>
          <p:nvPr>
            <p:ph idx="1"/>
          </p:nvPr>
        </p:nvSpPr>
        <p:spPr/>
        <p:txBody>
          <a:bodyPr rtlCol="0">
            <a:normAutofit/>
          </a:bodyPr>
          <a:lstStyle/>
          <a:p>
            <a:pPr fontAlgn="auto">
              <a:spcAft>
                <a:spcPts val="0"/>
              </a:spcAft>
              <a:buFont typeface="Arial" pitchFamily="34" charset="0"/>
              <a:buChar char="•"/>
              <a:defRPr/>
            </a:pPr>
            <a:r>
              <a:rPr lang="en-US" dirty="0" smtClean="0">
                <a:ea typeface="+mn-ea"/>
                <a:cs typeface="+mn-cs"/>
              </a:rPr>
              <a:t>Original DNA</a:t>
            </a:r>
          </a:p>
          <a:p>
            <a:pPr marL="640080" lvl="1" fontAlgn="auto">
              <a:spcAft>
                <a:spcPts val="0"/>
              </a:spcAft>
              <a:buFont typeface="Arial" pitchFamily="34" charset="0"/>
              <a:buChar char="•"/>
              <a:defRPr/>
            </a:pPr>
            <a:r>
              <a:rPr lang="en-US" b="1" dirty="0" err="1">
                <a:ea typeface="+mn-ea"/>
              </a:rPr>
              <a:t>TAC</a:t>
            </a:r>
            <a:r>
              <a:rPr lang="en-US" b="1" dirty="0">
                <a:ea typeface="+mn-ea"/>
              </a:rPr>
              <a:t>       </a:t>
            </a:r>
            <a:r>
              <a:rPr lang="en-US" b="1" dirty="0" err="1" smtClean="0">
                <a:ea typeface="+mn-ea"/>
              </a:rPr>
              <a:t>GCT</a:t>
            </a:r>
            <a:r>
              <a:rPr lang="en-US" b="1" dirty="0" smtClean="0">
                <a:ea typeface="+mn-ea"/>
              </a:rPr>
              <a:t>       </a:t>
            </a:r>
            <a:r>
              <a:rPr lang="en-US" b="1" dirty="0" err="1">
                <a:ea typeface="+mn-ea"/>
              </a:rPr>
              <a:t>TTC</a:t>
            </a:r>
            <a:r>
              <a:rPr lang="en-US" b="1" dirty="0">
                <a:ea typeface="+mn-ea"/>
              </a:rPr>
              <a:t>      </a:t>
            </a:r>
            <a:r>
              <a:rPr lang="en-US" b="1" dirty="0" err="1">
                <a:ea typeface="+mn-ea"/>
              </a:rPr>
              <a:t>ATG</a:t>
            </a:r>
            <a:r>
              <a:rPr lang="en-US" b="1" dirty="0">
                <a:ea typeface="+mn-ea"/>
              </a:rPr>
              <a:t>     </a:t>
            </a:r>
            <a:r>
              <a:rPr lang="en-US" b="1" dirty="0" err="1">
                <a:ea typeface="+mn-ea"/>
              </a:rPr>
              <a:t>CGT</a:t>
            </a:r>
            <a:r>
              <a:rPr lang="en-US" b="1" dirty="0">
                <a:ea typeface="+mn-ea"/>
              </a:rPr>
              <a:t>     </a:t>
            </a:r>
            <a:r>
              <a:rPr lang="en-US" b="1" dirty="0" err="1">
                <a:ea typeface="+mn-ea"/>
              </a:rPr>
              <a:t>TGA</a:t>
            </a:r>
            <a:r>
              <a:rPr lang="en-US" b="1" dirty="0">
                <a:ea typeface="+mn-ea"/>
              </a:rPr>
              <a:t>      </a:t>
            </a:r>
            <a:r>
              <a:rPr lang="en-US" b="1" dirty="0" smtClean="0">
                <a:ea typeface="+mn-ea"/>
              </a:rPr>
              <a:t>ACT</a:t>
            </a:r>
          </a:p>
          <a:p>
            <a:pPr marL="457200" lvl="1" indent="0" fontAlgn="auto">
              <a:spcAft>
                <a:spcPts val="0"/>
              </a:spcAft>
              <a:buFont typeface="Arial" pitchFamily="34" charset="0"/>
              <a:buNone/>
              <a:defRPr/>
            </a:pPr>
            <a:endParaRPr lang="en-US" dirty="0" smtClean="0">
              <a:ea typeface="+mn-ea"/>
            </a:endParaRPr>
          </a:p>
          <a:p>
            <a:pPr marL="457200" lvl="1" indent="0" fontAlgn="auto">
              <a:spcAft>
                <a:spcPts val="0"/>
              </a:spcAft>
              <a:buFont typeface="Arial" pitchFamily="34" charset="0"/>
              <a:buNone/>
              <a:defRPr/>
            </a:pPr>
            <a:r>
              <a:rPr lang="en-US" b="1" dirty="0" smtClean="0">
                <a:ea typeface="+mn-ea"/>
              </a:rPr>
              <a:t>Which of the following is a </a:t>
            </a:r>
            <a:r>
              <a:rPr lang="en-US" b="1" dirty="0" smtClean="0">
                <a:solidFill>
                  <a:srgbClr val="7030A0"/>
                </a:solidFill>
                <a:ea typeface="+mn-ea"/>
              </a:rPr>
              <a:t>Point Mutation</a:t>
            </a:r>
            <a:r>
              <a:rPr lang="en-US" b="1" dirty="0" smtClean="0">
                <a:ea typeface="+mn-ea"/>
              </a:rPr>
              <a:t>, </a:t>
            </a:r>
            <a:r>
              <a:rPr lang="en-US" b="1" dirty="0" smtClean="0">
                <a:solidFill>
                  <a:srgbClr val="FF0000"/>
                </a:solidFill>
                <a:ea typeface="+mn-ea"/>
              </a:rPr>
              <a:t>Insertion</a:t>
            </a:r>
            <a:r>
              <a:rPr lang="en-US" b="1" dirty="0" smtClean="0">
                <a:ea typeface="+mn-ea"/>
              </a:rPr>
              <a:t> or </a:t>
            </a:r>
            <a:r>
              <a:rPr lang="en-US" b="1" dirty="0" smtClean="0">
                <a:solidFill>
                  <a:srgbClr val="0070C0"/>
                </a:solidFill>
                <a:ea typeface="+mn-ea"/>
              </a:rPr>
              <a:t>Deletion</a:t>
            </a:r>
            <a:r>
              <a:rPr lang="en-US" b="1" dirty="0" smtClean="0">
                <a:ea typeface="+mn-ea"/>
              </a:rPr>
              <a:t>? </a:t>
            </a:r>
          </a:p>
          <a:p>
            <a:pPr marL="457200" lvl="1" indent="0" fontAlgn="auto">
              <a:spcAft>
                <a:spcPts val="0"/>
              </a:spcAft>
              <a:buFont typeface="Arial" pitchFamily="34" charset="0"/>
              <a:buNone/>
              <a:defRPr/>
            </a:pPr>
            <a:r>
              <a:rPr lang="en-US" b="1" dirty="0" err="1">
                <a:ea typeface="+mn-ea"/>
              </a:rPr>
              <a:t>TAC</a:t>
            </a:r>
            <a:r>
              <a:rPr lang="en-US" b="1" dirty="0">
                <a:ea typeface="+mn-ea"/>
              </a:rPr>
              <a:t>       </a:t>
            </a:r>
            <a:r>
              <a:rPr lang="en-US" b="1" dirty="0" err="1">
                <a:ea typeface="+mn-ea"/>
              </a:rPr>
              <a:t>GCT</a:t>
            </a:r>
            <a:r>
              <a:rPr lang="en-US" b="1" dirty="0">
                <a:ea typeface="+mn-ea"/>
              </a:rPr>
              <a:t>       </a:t>
            </a:r>
            <a:r>
              <a:rPr lang="en-US" b="1" dirty="0" err="1" smtClean="0">
                <a:ea typeface="+mn-ea"/>
              </a:rPr>
              <a:t>TTA</a:t>
            </a:r>
            <a:r>
              <a:rPr lang="en-US" b="1" dirty="0" smtClean="0">
                <a:ea typeface="+mn-ea"/>
              </a:rPr>
              <a:t>      </a:t>
            </a:r>
            <a:r>
              <a:rPr lang="en-US" b="1" dirty="0" err="1" smtClean="0">
                <a:ea typeface="+mn-ea"/>
              </a:rPr>
              <a:t>TGC</a:t>
            </a:r>
            <a:r>
              <a:rPr lang="en-US" b="1" dirty="0" smtClean="0">
                <a:ea typeface="+mn-ea"/>
              </a:rPr>
              <a:t>     </a:t>
            </a:r>
            <a:r>
              <a:rPr lang="en-US" b="1" dirty="0" err="1" smtClean="0">
                <a:ea typeface="+mn-ea"/>
              </a:rPr>
              <a:t>GTT</a:t>
            </a:r>
            <a:r>
              <a:rPr lang="en-US" b="1" dirty="0" smtClean="0">
                <a:ea typeface="+mn-ea"/>
              </a:rPr>
              <a:t>     </a:t>
            </a:r>
            <a:r>
              <a:rPr lang="en-US" b="1" dirty="0" err="1" smtClean="0">
                <a:ea typeface="+mn-ea"/>
              </a:rPr>
              <a:t>GAA</a:t>
            </a:r>
            <a:r>
              <a:rPr lang="en-US" b="1" dirty="0" smtClean="0">
                <a:ea typeface="+mn-ea"/>
              </a:rPr>
              <a:t>      CT</a:t>
            </a:r>
            <a:endParaRPr lang="en-US" b="1" dirty="0">
              <a:ea typeface="+mn-ea"/>
            </a:endParaRPr>
          </a:p>
          <a:p>
            <a:pPr marL="457200" lvl="1" indent="0" fontAlgn="auto">
              <a:spcAft>
                <a:spcPts val="0"/>
              </a:spcAft>
              <a:buFont typeface="Arial" pitchFamily="34" charset="0"/>
              <a:buNone/>
              <a:defRPr/>
            </a:pPr>
            <a:r>
              <a:rPr lang="en-US" b="1" dirty="0" err="1">
                <a:ea typeface="+mn-ea"/>
              </a:rPr>
              <a:t>TAC</a:t>
            </a:r>
            <a:r>
              <a:rPr lang="en-US" b="1" dirty="0">
                <a:ea typeface="+mn-ea"/>
              </a:rPr>
              <a:t>       </a:t>
            </a:r>
            <a:r>
              <a:rPr lang="en-US" b="1" dirty="0" err="1">
                <a:ea typeface="+mn-ea"/>
              </a:rPr>
              <a:t>GCT</a:t>
            </a:r>
            <a:r>
              <a:rPr lang="en-US" b="1" dirty="0">
                <a:ea typeface="+mn-ea"/>
              </a:rPr>
              <a:t>       </a:t>
            </a:r>
            <a:r>
              <a:rPr lang="en-US" b="1" dirty="0" err="1">
                <a:ea typeface="+mn-ea"/>
              </a:rPr>
              <a:t>TTC</a:t>
            </a:r>
            <a:r>
              <a:rPr lang="en-US" b="1" dirty="0">
                <a:ea typeface="+mn-ea"/>
              </a:rPr>
              <a:t>      </a:t>
            </a:r>
            <a:r>
              <a:rPr lang="en-US" b="1" dirty="0" err="1">
                <a:ea typeface="+mn-ea"/>
              </a:rPr>
              <a:t>ATG</a:t>
            </a:r>
            <a:r>
              <a:rPr lang="en-US" b="1" dirty="0">
                <a:ea typeface="+mn-ea"/>
              </a:rPr>
              <a:t>     </a:t>
            </a:r>
            <a:r>
              <a:rPr lang="en-US" b="1" dirty="0" err="1" smtClean="0">
                <a:ea typeface="+mn-ea"/>
              </a:rPr>
              <a:t>CGT</a:t>
            </a:r>
            <a:r>
              <a:rPr lang="en-US" b="1" dirty="0" smtClean="0">
                <a:ea typeface="+mn-ea"/>
              </a:rPr>
              <a:t>     </a:t>
            </a:r>
            <a:r>
              <a:rPr lang="en-US" b="1" dirty="0" err="1" smtClean="0">
                <a:ea typeface="+mn-ea"/>
              </a:rPr>
              <a:t>TTG</a:t>
            </a:r>
            <a:r>
              <a:rPr lang="en-US" b="1" dirty="0" smtClean="0">
                <a:ea typeface="+mn-ea"/>
              </a:rPr>
              <a:t>      </a:t>
            </a:r>
            <a:r>
              <a:rPr lang="en-US" b="1" dirty="0" err="1" smtClean="0">
                <a:ea typeface="+mn-ea"/>
              </a:rPr>
              <a:t>AAC</a:t>
            </a:r>
            <a:r>
              <a:rPr lang="en-US" b="1" dirty="0" smtClean="0">
                <a:ea typeface="+mn-ea"/>
              </a:rPr>
              <a:t>    T</a:t>
            </a:r>
            <a:endParaRPr lang="en-US" b="1" dirty="0">
              <a:ea typeface="+mn-ea"/>
            </a:endParaRPr>
          </a:p>
          <a:p>
            <a:pPr marL="457200" lvl="1" indent="0" fontAlgn="auto">
              <a:spcAft>
                <a:spcPts val="0"/>
              </a:spcAft>
              <a:buFont typeface="Arial" pitchFamily="34" charset="0"/>
              <a:buNone/>
              <a:defRPr/>
            </a:pPr>
            <a:r>
              <a:rPr lang="en-US" b="1" dirty="0" err="1">
                <a:ea typeface="+mn-ea"/>
              </a:rPr>
              <a:t>TAC</a:t>
            </a:r>
            <a:r>
              <a:rPr lang="en-US" b="1" dirty="0">
                <a:ea typeface="+mn-ea"/>
              </a:rPr>
              <a:t>       </a:t>
            </a:r>
            <a:r>
              <a:rPr lang="en-US" b="1" dirty="0" err="1">
                <a:ea typeface="+mn-ea"/>
              </a:rPr>
              <a:t>GCT</a:t>
            </a:r>
            <a:r>
              <a:rPr lang="en-US" b="1" dirty="0">
                <a:ea typeface="+mn-ea"/>
              </a:rPr>
              <a:t>       </a:t>
            </a:r>
            <a:r>
              <a:rPr lang="en-US" b="1" dirty="0" err="1" smtClean="0">
                <a:ea typeface="+mn-ea"/>
              </a:rPr>
              <a:t>TAC</a:t>
            </a:r>
            <a:r>
              <a:rPr lang="en-US" b="1" dirty="0" smtClean="0">
                <a:ea typeface="+mn-ea"/>
              </a:rPr>
              <a:t>      </a:t>
            </a:r>
            <a:r>
              <a:rPr lang="en-US" b="1" dirty="0" err="1">
                <a:ea typeface="+mn-ea"/>
              </a:rPr>
              <a:t>ATG</a:t>
            </a:r>
            <a:r>
              <a:rPr lang="en-US" b="1" dirty="0">
                <a:ea typeface="+mn-ea"/>
              </a:rPr>
              <a:t>     </a:t>
            </a:r>
            <a:r>
              <a:rPr lang="en-US" b="1" dirty="0" err="1">
                <a:ea typeface="+mn-ea"/>
              </a:rPr>
              <a:t>CGT</a:t>
            </a:r>
            <a:r>
              <a:rPr lang="en-US" b="1" dirty="0">
                <a:ea typeface="+mn-ea"/>
              </a:rPr>
              <a:t>     </a:t>
            </a:r>
            <a:r>
              <a:rPr lang="en-US" b="1" dirty="0" err="1">
                <a:ea typeface="+mn-ea"/>
              </a:rPr>
              <a:t>TGA</a:t>
            </a:r>
            <a:r>
              <a:rPr lang="en-US" b="1" dirty="0">
                <a:ea typeface="+mn-ea"/>
              </a:rPr>
              <a:t>      ACT</a:t>
            </a:r>
          </a:p>
          <a:p>
            <a:pPr marL="457200" lvl="1" indent="0" fontAlgn="auto">
              <a:spcAft>
                <a:spcPts val="0"/>
              </a:spcAft>
              <a:buFont typeface="Arial" pitchFamily="34" charset="0"/>
              <a:buNone/>
              <a:defRPr/>
            </a:pPr>
            <a:endParaRPr lang="en-US" b="1" dirty="0">
              <a:ea typeface="+mn-ea"/>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ea typeface="+mj-ea"/>
                <a:cs typeface="+mj-cs"/>
              </a:rPr>
              <a:t>DNA Mutations</a:t>
            </a:r>
            <a:endParaRPr lang="en-US" dirty="0">
              <a:ea typeface="+mj-ea"/>
              <a:cs typeface="+mj-cs"/>
            </a:endParaRPr>
          </a:p>
        </p:txBody>
      </p:sp>
      <p:sp>
        <p:nvSpPr>
          <p:cNvPr id="3" name="Content Placeholder 2"/>
          <p:cNvSpPr>
            <a:spLocks noGrp="1"/>
          </p:cNvSpPr>
          <p:nvPr>
            <p:ph idx="1"/>
          </p:nvPr>
        </p:nvSpPr>
        <p:spPr/>
        <p:txBody>
          <a:bodyPr rtlCol="0">
            <a:normAutofit/>
          </a:bodyPr>
          <a:lstStyle/>
          <a:p>
            <a:pPr fontAlgn="auto">
              <a:spcAft>
                <a:spcPts val="0"/>
              </a:spcAft>
              <a:buFont typeface="Arial" pitchFamily="34" charset="0"/>
              <a:buChar char="•"/>
              <a:defRPr/>
            </a:pPr>
            <a:r>
              <a:rPr lang="en-US" dirty="0" smtClean="0">
                <a:ea typeface="+mn-ea"/>
                <a:cs typeface="+mn-cs"/>
              </a:rPr>
              <a:t>Original DNA</a:t>
            </a:r>
          </a:p>
          <a:p>
            <a:pPr marL="640080" lvl="1" fontAlgn="auto">
              <a:spcAft>
                <a:spcPts val="0"/>
              </a:spcAft>
              <a:buFont typeface="Arial" pitchFamily="34" charset="0"/>
              <a:buChar char="•"/>
              <a:defRPr/>
            </a:pPr>
            <a:r>
              <a:rPr lang="en-US" b="1" dirty="0" err="1">
                <a:ea typeface="+mn-ea"/>
              </a:rPr>
              <a:t>TAC</a:t>
            </a:r>
            <a:r>
              <a:rPr lang="en-US" b="1" dirty="0">
                <a:ea typeface="+mn-ea"/>
              </a:rPr>
              <a:t>       </a:t>
            </a:r>
            <a:r>
              <a:rPr lang="en-US" b="1" dirty="0" err="1" smtClean="0">
                <a:ea typeface="+mn-ea"/>
              </a:rPr>
              <a:t>GCT</a:t>
            </a:r>
            <a:r>
              <a:rPr lang="en-US" b="1" dirty="0" smtClean="0">
                <a:ea typeface="+mn-ea"/>
              </a:rPr>
              <a:t>       </a:t>
            </a:r>
            <a:r>
              <a:rPr lang="en-US" b="1" dirty="0" err="1">
                <a:ea typeface="+mn-ea"/>
              </a:rPr>
              <a:t>TTC</a:t>
            </a:r>
            <a:r>
              <a:rPr lang="en-US" b="1" dirty="0">
                <a:ea typeface="+mn-ea"/>
              </a:rPr>
              <a:t>      </a:t>
            </a:r>
            <a:r>
              <a:rPr lang="en-US" b="1" dirty="0" err="1">
                <a:ea typeface="+mn-ea"/>
              </a:rPr>
              <a:t>ATG</a:t>
            </a:r>
            <a:r>
              <a:rPr lang="en-US" b="1" dirty="0">
                <a:ea typeface="+mn-ea"/>
              </a:rPr>
              <a:t>     </a:t>
            </a:r>
            <a:r>
              <a:rPr lang="en-US" b="1" dirty="0" err="1">
                <a:ea typeface="+mn-ea"/>
              </a:rPr>
              <a:t>CGT</a:t>
            </a:r>
            <a:r>
              <a:rPr lang="en-US" b="1" dirty="0">
                <a:ea typeface="+mn-ea"/>
              </a:rPr>
              <a:t>     </a:t>
            </a:r>
            <a:r>
              <a:rPr lang="en-US" b="1" dirty="0" err="1">
                <a:ea typeface="+mn-ea"/>
              </a:rPr>
              <a:t>TGA</a:t>
            </a:r>
            <a:r>
              <a:rPr lang="en-US" b="1" dirty="0">
                <a:ea typeface="+mn-ea"/>
              </a:rPr>
              <a:t>      </a:t>
            </a:r>
            <a:r>
              <a:rPr lang="en-US" b="1" dirty="0" smtClean="0">
                <a:ea typeface="+mn-ea"/>
              </a:rPr>
              <a:t>ACT</a:t>
            </a:r>
          </a:p>
          <a:p>
            <a:pPr marL="457200" lvl="1" indent="0" fontAlgn="auto">
              <a:spcAft>
                <a:spcPts val="0"/>
              </a:spcAft>
              <a:buFont typeface="Arial" pitchFamily="34" charset="0"/>
              <a:buNone/>
              <a:defRPr/>
            </a:pPr>
            <a:endParaRPr lang="en-US" dirty="0" smtClean="0">
              <a:ea typeface="+mn-ea"/>
            </a:endParaRPr>
          </a:p>
          <a:p>
            <a:pPr marL="457200" lvl="1" indent="0" fontAlgn="auto">
              <a:spcAft>
                <a:spcPts val="0"/>
              </a:spcAft>
              <a:buFont typeface="Arial" pitchFamily="34" charset="0"/>
              <a:buNone/>
              <a:defRPr/>
            </a:pPr>
            <a:r>
              <a:rPr lang="en-US" b="1" dirty="0" smtClean="0">
                <a:ea typeface="+mn-ea"/>
              </a:rPr>
              <a:t>Which of the following is a </a:t>
            </a:r>
            <a:r>
              <a:rPr lang="en-US" b="1" dirty="0" smtClean="0">
                <a:solidFill>
                  <a:srgbClr val="7030A0"/>
                </a:solidFill>
                <a:ea typeface="+mn-ea"/>
              </a:rPr>
              <a:t>Point Mutation</a:t>
            </a:r>
            <a:r>
              <a:rPr lang="en-US" b="1" dirty="0" smtClean="0">
                <a:ea typeface="+mn-ea"/>
              </a:rPr>
              <a:t>, </a:t>
            </a:r>
            <a:r>
              <a:rPr lang="en-US" b="1" dirty="0" smtClean="0">
                <a:solidFill>
                  <a:srgbClr val="FF0000"/>
                </a:solidFill>
                <a:ea typeface="+mn-ea"/>
              </a:rPr>
              <a:t>Insertion</a:t>
            </a:r>
            <a:r>
              <a:rPr lang="en-US" b="1" dirty="0" smtClean="0">
                <a:ea typeface="+mn-ea"/>
              </a:rPr>
              <a:t> or </a:t>
            </a:r>
            <a:r>
              <a:rPr lang="en-US" b="1" dirty="0" smtClean="0">
                <a:solidFill>
                  <a:srgbClr val="0070C0"/>
                </a:solidFill>
                <a:ea typeface="+mn-ea"/>
              </a:rPr>
              <a:t>Deletion</a:t>
            </a:r>
            <a:r>
              <a:rPr lang="en-US" b="1" dirty="0" smtClean="0">
                <a:ea typeface="+mn-ea"/>
              </a:rPr>
              <a:t>? </a:t>
            </a:r>
          </a:p>
          <a:p>
            <a:pPr marL="457200" lvl="1" indent="0" fontAlgn="auto">
              <a:spcAft>
                <a:spcPts val="0"/>
              </a:spcAft>
              <a:buFont typeface="Arial" pitchFamily="34" charset="0"/>
              <a:buNone/>
              <a:defRPr/>
            </a:pPr>
            <a:r>
              <a:rPr lang="en-US" b="1" dirty="0" err="1">
                <a:solidFill>
                  <a:srgbClr val="0070C0"/>
                </a:solidFill>
                <a:ea typeface="+mn-ea"/>
              </a:rPr>
              <a:t>TAC</a:t>
            </a:r>
            <a:r>
              <a:rPr lang="en-US" b="1" dirty="0">
                <a:solidFill>
                  <a:srgbClr val="0070C0"/>
                </a:solidFill>
                <a:ea typeface="+mn-ea"/>
              </a:rPr>
              <a:t>       </a:t>
            </a:r>
            <a:r>
              <a:rPr lang="en-US" b="1" dirty="0" err="1">
                <a:solidFill>
                  <a:srgbClr val="0070C0"/>
                </a:solidFill>
                <a:ea typeface="+mn-ea"/>
              </a:rPr>
              <a:t>GCT</a:t>
            </a:r>
            <a:r>
              <a:rPr lang="en-US" b="1" dirty="0">
                <a:solidFill>
                  <a:srgbClr val="0070C0"/>
                </a:solidFill>
                <a:ea typeface="+mn-ea"/>
              </a:rPr>
              <a:t>       </a:t>
            </a:r>
            <a:r>
              <a:rPr lang="en-US" b="1" dirty="0" err="1" smtClean="0">
                <a:solidFill>
                  <a:srgbClr val="0070C0"/>
                </a:solidFill>
                <a:ea typeface="+mn-ea"/>
              </a:rPr>
              <a:t>TTA</a:t>
            </a:r>
            <a:r>
              <a:rPr lang="en-US" b="1" dirty="0" smtClean="0">
                <a:solidFill>
                  <a:srgbClr val="0070C0"/>
                </a:solidFill>
                <a:ea typeface="+mn-ea"/>
              </a:rPr>
              <a:t>      </a:t>
            </a:r>
            <a:r>
              <a:rPr lang="en-US" b="1" dirty="0" err="1" smtClean="0">
                <a:solidFill>
                  <a:srgbClr val="0070C0"/>
                </a:solidFill>
                <a:ea typeface="+mn-ea"/>
              </a:rPr>
              <a:t>TGC</a:t>
            </a:r>
            <a:r>
              <a:rPr lang="en-US" b="1" dirty="0" smtClean="0">
                <a:solidFill>
                  <a:srgbClr val="0070C0"/>
                </a:solidFill>
                <a:ea typeface="+mn-ea"/>
              </a:rPr>
              <a:t>     </a:t>
            </a:r>
            <a:r>
              <a:rPr lang="en-US" b="1" dirty="0" err="1" smtClean="0">
                <a:solidFill>
                  <a:srgbClr val="0070C0"/>
                </a:solidFill>
                <a:ea typeface="+mn-ea"/>
              </a:rPr>
              <a:t>GTT</a:t>
            </a:r>
            <a:r>
              <a:rPr lang="en-US" b="1" dirty="0" smtClean="0">
                <a:solidFill>
                  <a:srgbClr val="0070C0"/>
                </a:solidFill>
                <a:ea typeface="+mn-ea"/>
              </a:rPr>
              <a:t>     </a:t>
            </a:r>
            <a:r>
              <a:rPr lang="en-US" b="1" dirty="0" err="1" smtClean="0">
                <a:solidFill>
                  <a:srgbClr val="0070C0"/>
                </a:solidFill>
                <a:ea typeface="+mn-ea"/>
              </a:rPr>
              <a:t>GAA</a:t>
            </a:r>
            <a:r>
              <a:rPr lang="en-US" b="1" dirty="0" smtClean="0">
                <a:solidFill>
                  <a:srgbClr val="0070C0"/>
                </a:solidFill>
                <a:ea typeface="+mn-ea"/>
              </a:rPr>
              <a:t>      CT</a:t>
            </a:r>
            <a:endParaRPr lang="en-US" b="1" dirty="0">
              <a:solidFill>
                <a:srgbClr val="0070C0"/>
              </a:solidFill>
              <a:ea typeface="+mn-ea"/>
            </a:endParaRPr>
          </a:p>
          <a:p>
            <a:pPr marL="457200" lvl="1" indent="0" fontAlgn="auto">
              <a:spcAft>
                <a:spcPts val="0"/>
              </a:spcAft>
              <a:buFont typeface="Arial" pitchFamily="34" charset="0"/>
              <a:buNone/>
              <a:defRPr/>
            </a:pPr>
            <a:r>
              <a:rPr lang="en-US" b="1" dirty="0" err="1">
                <a:solidFill>
                  <a:srgbClr val="FF0000"/>
                </a:solidFill>
                <a:ea typeface="+mn-ea"/>
              </a:rPr>
              <a:t>TAC</a:t>
            </a:r>
            <a:r>
              <a:rPr lang="en-US" b="1" dirty="0">
                <a:solidFill>
                  <a:srgbClr val="FF0000"/>
                </a:solidFill>
                <a:ea typeface="+mn-ea"/>
              </a:rPr>
              <a:t>       </a:t>
            </a:r>
            <a:r>
              <a:rPr lang="en-US" b="1" dirty="0" err="1">
                <a:solidFill>
                  <a:srgbClr val="FF0000"/>
                </a:solidFill>
                <a:ea typeface="+mn-ea"/>
              </a:rPr>
              <a:t>GCT</a:t>
            </a:r>
            <a:r>
              <a:rPr lang="en-US" b="1" dirty="0">
                <a:solidFill>
                  <a:srgbClr val="FF0000"/>
                </a:solidFill>
                <a:ea typeface="+mn-ea"/>
              </a:rPr>
              <a:t>       </a:t>
            </a:r>
            <a:r>
              <a:rPr lang="en-US" b="1" dirty="0" err="1">
                <a:solidFill>
                  <a:srgbClr val="FF0000"/>
                </a:solidFill>
                <a:ea typeface="+mn-ea"/>
              </a:rPr>
              <a:t>TTC</a:t>
            </a:r>
            <a:r>
              <a:rPr lang="en-US" b="1" dirty="0">
                <a:solidFill>
                  <a:srgbClr val="FF0000"/>
                </a:solidFill>
                <a:ea typeface="+mn-ea"/>
              </a:rPr>
              <a:t>      </a:t>
            </a:r>
            <a:r>
              <a:rPr lang="en-US" b="1" dirty="0" err="1">
                <a:solidFill>
                  <a:srgbClr val="FF0000"/>
                </a:solidFill>
                <a:ea typeface="+mn-ea"/>
              </a:rPr>
              <a:t>ATG</a:t>
            </a:r>
            <a:r>
              <a:rPr lang="en-US" b="1" dirty="0">
                <a:solidFill>
                  <a:srgbClr val="FF0000"/>
                </a:solidFill>
                <a:ea typeface="+mn-ea"/>
              </a:rPr>
              <a:t>     </a:t>
            </a:r>
            <a:r>
              <a:rPr lang="en-US" b="1" dirty="0" err="1" smtClean="0">
                <a:solidFill>
                  <a:srgbClr val="FF0000"/>
                </a:solidFill>
                <a:ea typeface="+mn-ea"/>
              </a:rPr>
              <a:t>CGT</a:t>
            </a:r>
            <a:r>
              <a:rPr lang="en-US" b="1" dirty="0" smtClean="0">
                <a:solidFill>
                  <a:srgbClr val="FF0000"/>
                </a:solidFill>
                <a:ea typeface="+mn-ea"/>
              </a:rPr>
              <a:t>     </a:t>
            </a:r>
            <a:r>
              <a:rPr lang="en-US" b="1" dirty="0" err="1" smtClean="0">
                <a:solidFill>
                  <a:srgbClr val="FF0000"/>
                </a:solidFill>
                <a:ea typeface="+mn-ea"/>
              </a:rPr>
              <a:t>TTG</a:t>
            </a:r>
            <a:r>
              <a:rPr lang="en-US" b="1" dirty="0" smtClean="0">
                <a:solidFill>
                  <a:srgbClr val="FF0000"/>
                </a:solidFill>
                <a:ea typeface="+mn-ea"/>
              </a:rPr>
              <a:t>      </a:t>
            </a:r>
            <a:r>
              <a:rPr lang="en-US" b="1" dirty="0" err="1" smtClean="0">
                <a:solidFill>
                  <a:srgbClr val="FF0000"/>
                </a:solidFill>
                <a:ea typeface="+mn-ea"/>
              </a:rPr>
              <a:t>AAC</a:t>
            </a:r>
            <a:r>
              <a:rPr lang="en-US" b="1" dirty="0" smtClean="0">
                <a:solidFill>
                  <a:srgbClr val="FF0000"/>
                </a:solidFill>
                <a:ea typeface="+mn-ea"/>
              </a:rPr>
              <a:t>    T</a:t>
            </a:r>
            <a:endParaRPr lang="en-US" b="1" dirty="0">
              <a:solidFill>
                <a:srgbClr val="FF0000"/>
              </a:solidFill>
              <a:ea typeface="+mn-ea"/>
            </a:endParaRPr>
          </a:p>
          <a:p>
            <a:pPr marL="457200" lvl="1" indent="0" fontAlgn="auto">
              <a:spcAft>
                <a:spcPts val="0"/>
              </a:spcAft>
              <a:buFont typeface="Arial" pitchFamily="34" charset="0"/>
              <a:buNone/>
              <a:defRPr/>
            </a:pPr>
            <a:r>
              <a:rPr lang="en-US" b="1" dirty="0" err="1">
                <a:solidFill>
                  <a:srgbClr val="7030A0"/>
                </a:solidFill>
                <a:ea typeface="+mn-ea"/>
              </a:rPr>
              <a:t>TAC</a:t>
            </a:r>
            <a:r>
              <a:rPr lang="en-US" b="1" dirty="0">
                <a:solidFill>
                  <a:srgbClr val="7030A0"/>
                </a:solidFill>
                <a:ea typeface="+mn-ea"/>
              </a:rPr>
              <a:t>       </a:t>
            </a:r>
            <a:r>
              <a:rPr lang="en-US" b="1" dirty="0" err="1">
                <a:solidFill>
                  <a:srgbClr val="7030A0"/>
                </a:solidFill>
                <a:ea typeface="+mn-ea"/>
              </a:rPr>
              <a:t>GCT</a:t>
            </a:r>
            <a:r>
              <a:rPr lang="en-US" b="1" dirty="0">
                <a:solidFill>
                  <a:srgbClr val="7030A0"/>
                </a:solidFill>
                <a:ea typeface="+mn-ea"/>
              </a:rPr>
              <a:t>       </a:t>
            </a:r>
            <a:r>
              <a:rPr lang="en-US" b="1" dirty="0" err="1" smtClean="0">
                <a:solidFill>
                  <a:srgbClr val="7030A0"/>
                </a:solidFill>
                <a:ea typeface="+mn-ea"/>
              </a:rPr>
              <a:t>TAC</a:t>
            </a:r>
            <a:r>
              <a:rPr lang="en-US" b="1" dirty="0" smtClean="0">
                <a:solidFill>
                  <a:srgbClr val="7030A0"/>
                </a:solidFill>
                <a:ea typeface="+mn-ea"/>
              </a:rPr>
              <a:t>      </a:t>
            </a:r>
            <a:r>
              <a:rPr lang="en-US" b="1" dirty="0" err="1">
                <a:solidFill>
                  <a:srgbClr val="7030A0"/>
                </a:solidFill>
                <a:ea typeface="+mn-ea"/>
              </a:rPr>
              <a:t>ATG</a:t>
            </a:r>
            <a:r>
              <a:rPr lang="en-US" b="1" dirty="0">
                <a:solidFill>
                  <a:srgbClr val="7030A0"/>
                </a:solidFill>
                <a:ea typeface="+mn-ea"/>
              </a:rPr>
              <a:t>     </a:t>
            </a:r>
            <a:r>
              <a:rPr lang="en-US" b="1" dirty="0" err="1">
                <a:solidFill>
                  <a:srgbClr val="7030A0"/>
                </a:solidFill>
                <a:ea typeface="+mn-ea"/>
              </a:rPr>
              <a:t>CGT</a:t>
            </a:r>
            <a:r>
              <a:rPr lang="en-US" b="1" dirty="0">
                <a:solidFill>
                  <a:srgbClr val="7030A0"/>
                </a:solidFill>
                <a:ea typeface="+mn-ea"/>
              </a:rPr>
              <a:t>     </a:t>
            </a:r>
            <a:r>
              <a:rPr lang="en-US" b="1" dirty="0" err="1">
                <a:solidFill>
                  <a:srgbClr val="7030A0"/>
                </a:solidFill>
                <a:ea typeface="+mn-ea"/>
              </a:rPr>
              <a:t>TGA</a:t>
            </a:r>
            <a:r>
              <a:rPr lang="en-US" b="1" dirty="0">
                <a:solidFill>
                  <a:srgbClr val="7030A0"/>
                </a:solidFill>
                <a:ea typeface="+mn-ea"/>
              </a:rPr>
              <a:t>      ACT</a:t>
            </a:r>
          </a:p>
          <a:p>
            <a:pPr marL="457200" lvl="1" indent="0" fontAlgn="auto">
              <a:spcAft>
                <a:spcPts val="0"/>
              </a:spcAft>
              <a:buFont typeface="Arial" pitchFamily="34" charset="0"/>
              <a:buNone/>
              <a:defRPr/>
            </a:pPr>
            <a:endParaRPr lang="en-US" b="1" dirty="0">
              <a:ea typeface="+mn-ea"/>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fontAlgn="auto">
              <a:spcAft>
                <a:spcPts val="0"/>
              </a:spcAft>
              <a:defRPr/>
            </a:pPr>
            <a:r>
              <a:rPr lang="en-US" altLang="en-US" dirty="0">
                <a:ea typeface="+mj-ea"/>
                <a:cs typeface="+mj-cs"/>
              </a:rPr>
              <a:t>DNA Replication Quiz</a:t>
            </a:r>
            <a:endParaRPr lang="en-US" altLang="en-US" dirty="0" smtClean="0">
              <a:ea typeface="+mj-ea"/>
              <a:cs typeface="+mj-cs"/>
            </a:endParaRPr>
          </a:p>
        </p:txBody>
      </p:sp>
      <p:sp>
        <p:nvSpPr>
          <p:cNvPr id="15362" name="Rectangle 3"/>
          <p:cNvSpPr>
            <a:spLocks noGrp="1" noChangeArrowheads="1"/>
          </p:cNvSpPr>
          <p:nvPr>
            <p:ph sz="half" idx="1"/>
          </p:nvPr>
        </p:nvSpPr>
        <p:spPr>
          <a:xfrm>
            <a:off x="457200" y="1536700"/>
            <a:ext cx="3657600" cy="4589463"/>
          </a:xfrm>
        </p:spPr>
        <p:txBody>
          <a:bodyPr/>
          <a:lstStyle/>
          <a:p>
            <a:pPr marL="533400" indent="-533400">
              <a:buFont typeface="Wingdings" pitchFamily="-72" charset="2"/>
              <a:buAutoNum type="arabicPeriod"/>
            </a:pPr>
            <a:r>
              <a:rPr lang="en-US" smtClean="0">
                <a:solidFill>
                  <a:srgbClr val="0000FF"/>
                </a:solidFill>
              </a:rPr>
              <a:t>Single Strand Binding Proteins</a:t>
            </a:r>
          </a:p>
          <a:p>
            <a:pPr marL="533400" indent="-533400">
              <a:buFont typeface="Wingdings" pitchFamily="-72" charset="2"/>
              <a:buAutoNum type="arabicPeriod"/>
            </a:pPr>
            <a:r>
              <a:rPr lang="en-US" smtClean="0"/>
              <a:t>DNA Polymerase</a:t>
            </a:r>
          </a:p>
          <a:p>
            <a:pPr marL="533400" indent="-533400">
              <a:buFont typeface="Wingdings" pitchFamily="-72" charset="2"/>
              <a:buAutoNum type="arabicPeriod"/>
            </a:pPr>
            <a:r>
              <a:rPr lang="en-US" smtClean="0"/>
              <a:t>Helicase</a:t>
            </a:r>
          </a:p>
          <a:p>
            <a:pPr marL="533400" indent="-533400">
              <a:buFont typeface="Wingdings" pitchFamily="-72" charset="2"/>
              <a:buAutoNum type="arabicPeriod"/>
            </a:pPr>
            <a:r>
              <a:rPr lang="en-US" smtClean="0"/>
              <a:t>RNA Primase</a:t>
            </a:r>
          </a:p>
          <a:p>
            <a:pPr marL="533400" indent="-533400">
              <a:buFont typeface="Wingdings" pitchFamily="-72" charset="2"/>
              <a:buAutoNum type="arabicPeriod"/>
            </a:pPr>
            <a:r>
              <a:rPr lang="en-US" smtClean="0"/>
              <a:t>DNA Ligase</a:t>
            </a:r>
          </a:p>
          <a:p>
            <a:pPr marL="533400" indent="-533400">
              <a:buFont typeface="Wingdings" pitchFamily="-72" charset="2"/>
              <a:buNone/>
            </a:pPr>
            <a:endParaRPr lang="en-US" smtClean="0"/>
          </a:p>
        </p:txBody>
      </p:sp>
      <p:sp>
        <p:nvSpPr>
          <p:cNvPr id="15363" name="Rectangle 4"/>
          <p:cNvSpPr>
            <a:spLocks noGrp="1" noChangeArrowheads="1"/>
          </p:cNvSpPr>
          <p:nvPr>
            <p:ph sz="half" idx="2"/>
          </p:nvPr>
        </p:nvSpPr>
        <p:spPr>
          <a:xfrm>
            <a:off x="4419600" y="1536700"/>
            <a:ext cx="3657600" cy="4589463"/>
          </a:xfrm>
        </p:spPr>
        <p:txBody>
          <a:bodyPr/>
          <a:lstStyle/>
          <a:p>
            <a:pPr>
              <a:buFont typeface="Wingdings" pitchFamily="-72" charset="2"/>
              <a:buNone/>
            </a:pPr>
            <a:r>
              <a:rPr lang="en-US" smtClean="0"/>
              <a:t>A. Unzips DNA</a:t>
            </a:r>
          </a:p>
          <a:p>
            <a:pPr>
              <a:buFont typeface="Wingdings" pitchFamily="-72" charset="2"/>
              <a:buNone/>
            </a:pPr>
            <a:r>
              <a:rPr lang="en-US" smtClean="0"/>
              <a:t>B. Links new nucleotides together</a:t>
            </a:r>
          </a:p>
          <a:p>
            <a:pPr>
              <a:buFont typeface="Wingdings" pitchFamily="-72" charset="2"/>
              <a:buNone/>
            </a:pPr>
            <a:r>
              <a:rPr lang="en-US" smtClean="0"/>
              <a:t>C. </a:t>
            </a:r>
            <a:r>
              <a:rPr lang="en-US" smtClean="0">
                <a:solidFill>
                  <a:srgbClr val="0000FF"/>
                </a:solidFill>
              </a:rPr>
              <a:t>Holds DNA Apart</a:t>
            </a:r>
            <a:r>
              <a:rPr lang="en-US" smtClean="0"/>
              <a:t> </a:t>
            </a:r>
          </a:p>
          <a:p>
            <a:pPr>
              <a:buFont typeface="Wingdings" pitchFamily="-72" charset="2"/>
              <a:buNone/>
            </a:pPr>
            <a:r>
              <a:rPr lang="en-US" smtClean="0"/>
              <a:t>D. Initiates building of new DNA strand</a:t>
            </a:r>
          </a:p>
          <a:p>
            <a:pPr>
              <a:buFont typeface="Wingdings" pitchFamily="-72" charset="2"/>
              <a:buNone/>
            </a:pPr>
            <a:r>
              <a:rPr lang="en-US" smtClean="0"/>
              <a:t>E. Joins DNA Fragments Together</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ea typeface="+mj-ea"/>
                <a:cs typeface="+mj-cs"/>
              </a:rPr>
              <a:t>DNA Technology Terms</a:t>
            </a:r>
            <a:endParaRPr lang="en-US" dirty="0">
              <a:ea typeface="+mj-ea"/>
              <a:cs typeface="+mj-cs"/>
            </a:endParaRPr>
          </a:p>
        </p:txBody>
      </p:sp>
      <p:sp>
        <p:nvSpPr>
          <p:cNvPr id="43010" name="Text Placeholder 3"/>
          <p:cNvSpPr>
            <a:spLocks noGrp="1"/>
          </p:cNvSpPr>
          <p:nvPr>
            <p:ph type="body" idx="1"/>
          </p:nvPr>
        </p:nvSpPr>
        <p:spPr/>
        <p:txBody>
          <a:bodyPr/>
          <a:lstStyle/>
          <a:p>
            <a:endParaRPr lang="en-US"/>
          </a:p>
        </p:txBody>
      </p:sp>
      <p:sp>
        <p:nvSpPr>
          <p:cNvPr id="5" name="Content Placeholder 4"/>
          <p:cNvSpPr>
            <a:spLocks noGrp="1"/>
          </p:cNvSpPr>
          <p:nvPr>
            <p:ph sz="half" idx="2"/>
          </p:nvPr>
        </p:nvSpPr>
        <p:spPr/>
        <p:txBody>
          <a:bodyPr rtlCol="0">
            <a:normAutofit/>
          </a:bodyPr>
          <a:lstStyle/>
          <a:p>
            <a:pPr fontAlgn="auto">
              <a:spcAft>
                <a:spcPts val="0"/>
              </a:spcAft>
              <a:buFont typeface="Arial" pitchFamily="34" charset="0"/>
              <a:buChar char="•"/>
              <a:defRPr/>
            </a:pPr>
            <a:r>
              <a:rPr lang="en-US" dirty="0" smtClean="0">
                <a:solidFill>
                  <a:srgbClr val="FF0000"/>
                </a:solidFill>
                <a:ea typeface="+mn-ea"/>
                <a:cs typeface="+mn-cs"/>
              </a:rPr>
              <a:t>Restriction Enzymes</a:t>
            </a:r>
          </a:p>
          <a:p>
            <a:pPr fontAlgn="auto">
              <a:spcAft>
                <a:spcPts val="0"/>
              </a:spcAft>
              <a:buFont typeface="Arial" pitchFamily="34" charset="0"/>
              <a:buChar char="•"/>
              <a:defRPr/>
            </a:pPr>
            <a:r>
              <a:rPr lang="en-US" dirty="0" err="1" smtClean="0">
                <a:solidFill>
                  <a:srgbClr val="0070C0"/>
                </a:solidFill>
                <a:ea typeface="+mn-ea"/>
                <a:cs typeface="+mn-cs"/>
              </a:rPr>
              <a:t>GMO</a:t>
            </a:r>
            <a:endParaRPr lang="en-US" dirty="0" smtClean="0">
              <a:solidFill>
                <a:srgbClr val="0070C0"/>
              </a:solidFill>
              <a:ea typeface="+mn-ea"/>
              <a:cs typeface="+mn-cs"/>
            </a:endParaRPr>
          </a:p>
          <a:p>
            <a:pPr fontAlgn="auto">
              <a:spcAft>
                <a:spcPts val="0"/>
              </a:spcAft>
              <a:buFont typeface="Arial" pitchFamily="34" charset="0"/>
              <a:buChar char="•"/>
              <a:defRPr/>
            </a:pPr>
            <a:r>
              <a:rPr lang="en-US" dirty="0" err="1" smtClean="0">
                <a:solidFill>
                  <a:srgbClr val="7030A0"/>
                </a:solidFill>
                <a:ea typeface="+mn-ea"/>
                <a:cs typeface="+mn-cs"/>
              </a:rPr>
              <a:t>PCR</a:t>
            </a:r>
            <a:endParaRPr lang="en-US" dirty="0">
              <a:solidFill>
                <a:srgbClr val="7030A0"/>
              </a:solidFill>
              <a:ea typeface="+mn-ea"/>
              <a:cs typeface="+mn-cs"/>
            </a:endParaRPr>
          </a:p>
          <a:p>
            <a:pPr fontAlgn="auto">
              <a:spcAft>
                <a:spcPts val="0"/>
              </a:spcAft>
              <a:buFont typeface="Arial" pitchFamily="34" charset="0"/>
              <a:buChar char="•"/>
              <a:defRPr/>
            </a:pPr>
            <a:r>
              <a:rPr lang="en-US" dirty="0" smtClean="0">
                <a:solidFill>
                  <a:schemeClr val="accent6">
                    <a:lumMod val="75000"/>
                  </a:schemeClr>
                </a:solidFill>
                <a:ea typeface="+mn-ea"/>
                <a:cs typeface="+mn-cs"/>
              </a:rPr>
              <a:t>DNA Electrophoresis</a:t>
            </a:r>
            <a:r>
              <a:rPr lang="en-US" dirty="0" smtClean="0">
                <a:ea typeface="+mn-ea"/>
                <a:cs typeface="+mn-cs"/>
              </a:rPr>
              <a:t>		</a:t>
            </a:r>
            <a:endParaRPr lang="en-US" dirty="0">
              <a:ea typeface="+mn-ea"/>
              <a:cs typeface="+mn-cs"/>
            </a:endParaRPr>
          </a:p>
        </p:txBody>
      </p:sp>
      <p:sp>
        <p:nvSpPr>
          <p:cNvPr id="43012" name="Text Placeholder 5"/>
          <p:cNvSpPr>
            <a:spLocks noGrp="1"/>
          </p:cNvSpPr>
          <p:nvPr>
            <p:ph type="body" sz="quarter" idx="3"/>
          </p:nvPr>
        </p:nvSpPr>
        <p:spPr/>
        <p:txBody>
          <a:bodyPr/>
          <a:lstStyle/>
          <a:p>
            <a:endParaRPr lang="en-US"/>
          </a:p>
        </p:txBody>
      </p:sp>
      <p:sp>
        <p:nvSpPr>
          <p:cNvPr id="7" name="Content Placeholder 6"/>
          <p:cNvSpPr>
            <a:spLocks noGrp="1"/>
          </p:cNvSpPr>
          <p:nvPr>
            <p:ph sz="quarter" idx="4"/>
          </p:nvPr>
        </p:nvSpPr>
        <p:spPr/>
        <p:txBody>
          <a:bodyPr rtlCol="0">
            <a:normAutofit fontScale="85000" lnSpcReduction="10000"/>
          </a:bodyPr>
          <a:lstStyle/>
          <a:p>
            <a:pPr fontAlgn="auto">
              <a:spcAft>
                <a:spcPts val="0"/>
              </a:spcAft>
              <a:buFont typeface="Arial" pitchFamily="34" charset="0"/>
              <a:buChar char="•"/>
              <a:defRPr/>
            </a:pPr>
            <a:r>
              <a:rPr lang="en-US" dirty="0" smtClean="0">
                <a:ea typeface="+mn-ea"/>
                <a:cs typeface="+mn-cs"/>
              </a:rPr>
              <a:t>An organism that has been changed with the DNA of another organism: Golden rice, Bacteria that produce human insulin, Spider Goats</a:t>
            </a:r>
          </a:p>
          <a:p>
            <a:pPr fontAlgn="auto">
              <a:spcAft>
                <a:spcPts val="0"/>
              </a:spcAft>
              <a:buFont typeface="Arial" pitchFamily="34" charset="0"/>
              <a:buChar char="•"/>
              <a:defRPr/>
            </a:pPr>
            <a:r>
              <a:rPr lang="en-US" dirty="0" smtClean="0">
                <a:ea typeface="+mn-ea"/>
                <a:cs typeface="+mn-cs"/>
              </a:rPr>
              <a:t>Process of replicating DNA without cells</a:t>
            </a:r>
          </a:p>
          <a:p>
            <a:pPr fontAlgn="auto">
              <a:spcAft>
                <a:spcPts val="0"/>
              </a:spcAft>
              <a:buFont typeface="Arial" pitchFamily="34" charset="0"/>
              <a:buChar char="•"/>
              <a:defRPr/>
            </a:pPr>
            <a:r>
              <a:rPr lang="en-US" dirty="0" smtClean="0">
                <a:ea typeface="+mn-ea"/>
                <a:cs typeface="+mn-cs"/>
              </a:rPr>
              <a:t>Separating DNA fragments for analysis</a:t>
            </a:r>
          </a:p>
          <a:p>
            <a:pPr fontAlgn="auto">
              <a:spcAft>
                <a:spcPts val="0"/>
              </a:spcAft>
              <a:buFont typeface="Arial" pitchFamily="34" charset="0"/>
              <a:buChar char="•"/>
              <a:defRPr/>
            </a:pPr>
            <a:r>
              <a:rPr lang="en-US" dirty="0" smtClean="0">
                <a:ea typeface="+mn-ea"/>
                <a:cs typeface="+mn-cs"/>
              </a:rPr>
              <a:t>Cut DNA at specific nucleotide sequences to form sticky ends – allows for genetic recombination or analysis</a:t>
            </a:r>
            <a:endParaRPr lang="en-US" dirty="0">
              <a:ea typeface="+mn-ea"/>
              <a:cs typeface="+mn-cs"/>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ea typeface="+mj-ea"/>
                <a:cs typeface="+mj-cs"/>
              </a:rPr>
              <a:t>DNA Technology Terms</a:t>
            </a:r>
            <a:endParaRPr lang="en-US" dirty="0">
              <a:ea typeface="+mj-ea"/>
              <a:cs typeface="+mj-cs"/>
            </a:endParaRPr>
          </a:p>
        </p:txBody>
      </p:sp>
      <p:sp>
        <p:nvSpPr>
          <p:cNvPr id="44034" name="Text Placeholder 3"/>
          <p:cNvSpPr>
            <a:spLocks noGrp="1"/>
          </p:cNvSpPr>
          <p:nvPr>
            <p:ph type="body" idx="1"/>
          </p:nvPr>
        </p:nvSpPr>
        <p:spPr/>
        <p:txBody>
          <a:bodyPr/>
          <a:lstStyle/>
          <a:p>
            <a:endParaRPr lang="en-US"/>
          </a:p>
        </p:txBody>
      </p:sp>
      <p:sp>
        <p:nvSpPr>
          <p:cNvPr id="5" name="Content Placeholder 4"/>
          <p:cNvSpPr>
            <a:spLocks noGrp="1"/>
          </p:cNvSpPr>
          <p:nvPr>
            <p:ph sz="half" idx="2"/>
          </p:nvPr>
        </p:nvSpPr>
        <p:spPr/>
        <p:txBody>
          <a:bodyPr rtlCol="0">
            <a:normAutofit/>
          </a:bodyPr>
          <a:lstStyle/>
          <a:p>
            <a:pPr fontAlgn="auto">
              <a:spcAft>
                <a:spcPts val="0"/>
              </a:spcAft>
              <a:buFont typeface="Arial" pitchFamily="34" charset="0"/>
              <a:buChar char="•"/>
              <a:defRPr/>
            </a:pPr>
            <a:r>
              <a:rPr lang="en-US" dirty="0" smtClean="0">
                <a:solidFill>
                  <a:srgbClr val="FF0000"/>
                </a:solidFill>
                <a:ea typeface="+mn-ea"/>
                <a:cs typeface="+mn-cs"/>
              </a:rPr>
              <a:t>Restriction Enzymes</a:t>
            </a:r>
          </a:p>
          <a:p>
            <a:pPr fontAlgn="auto">
              <a:spcAft>
                <a:spcPts val="0"/>
              </a:spcAft>
              <a:buFont typeface="Arial" pitchFamily="34" charset="0"/>
              <a:buChar char="•"/>
              <a:defRPr/>
            </a:pPr>
            <a:r>
              <a:rPr lang="en-US" dirty="0" err="1" smtClean="0">
                <a:solidFill>
                  <a:srgbClr val="0070C0"/>
                </a:solidFill>
                <a:ea typeface="+mn-ea"/>
                <a:cs typeface="+mn-cs"/>
              </a:rPr>
              <a:t>GMO</a:t>
            </a:r>
            <a:endParaRPr lang="en-US" dirty="0" smtClean="0">
              <a:solidFill>
                <a:srgbClr val="0070C0"/>
              </a:solidFill>
              <a:ea typeface="+mn-ea"/>
              <a:cs typeface="+mn-cs"/>
            </a:endParaRPr>
          </a:p>
          <a:p>
            <a:pPr fontAlgn="auto">
              <a:spcAft>
                <a:spcPts val="0"/>
              </a:spcAft>
              <a:buFont typeface="Arial" pitchFamily="34" charset="0"/>
              <a:buChar char="•"/>
              <a:defRPr/>
            </a:pPr>
            <a:r>
              <a:rPr lang="en-US" dirty="0" err="1" smtClean="0">
                <a:solidFill>
                  <a:srgbClr val="7030A0"/>
                </a:solidFill>
                <a:ea typeface="+mn-ea"/>
                <a:cs typeface="+mn-cs"/>
              </a:rPr>
              <a:t>PCR</a:t>
            </a:r>
            <a:endParaRPr lang="en-US" dirty="0">
              <a:solidFill>
                <a:srgbClr val="7030A0"/>
              </a:solidFill>
              <a:ea typeface="+mn-ea"/>
              <a:cs typeface="+mn-cs"/>
            </a:endParaRPr>
          </a:p>
          <a:p>
            <a:pPr fontAlgn="auto">
              <a:spcAft>
                <a:spcPts val="0"/>
              </a:spcAft>
              <a:buFont typeface="Arial" pitchFamily="34" charset="0"/>
              <a:buChar char="•"/>
              <a:defRPr/>
            </a:pPr>
            <a:r>
              <a:rPr lang="en-US" dirty="0" smtClean="0">
                <a:solidFill>
                  <a:schemeClr val="accent6">
                    <a:lumMod val="75000"/>
                  </a:schemeClr>
                </a:solidFill>
                <a:ea typeface="+mn-ea"/>
                <a:cs typeface="+mn-cs"/>
              </a:rPr>
              <a:t>DNA Electrophoresis</a:t>
            </a:r>
            <a:r>
              <a:rPr lang="en-US" dirty="0" smtClean="0">
                <a:ea typeface="+mn-ea"/>
                <a:cs typeface="+mn-cs"/>
              </a:rPr>
              <a:t>		</a:t>
            </a:r>
            <a:endParaRPr lang="en-US" dirty="0">
              <a:ea typeface="+mn-ea"/>
              <a:cs typeface="+mn-cs"/>
            </a:endParaRPr>
          </a:p>
        </p:txBody>
      </p:sp>
      <p:sp>
        <p:nvSpPr>
          <p:cNvPr id="44036" name="Text Placeholder 5"/>
          <p:cNvSpPr>
            <a:spLocks noGrp="1"/>
          </p:cNvSpPr>
          <p:nvPr>
            <p:ph type="body" sz="quarter" idx="3"/>
          </p:nvPr>
        </p:nvSpPr>
        <p:spPr/>
        <p:txBody>
          <a:bodyPr/>
          <a:lstStyle/>
          <a:p>
            <a:endParaRPr lang="en-US"/>
          </a:p>
        </p:txBody>
      </p:sp>
      <p:sp>
        <p:nvSpPr>
          <p:cNvPr id="7" name="Content Placeholder 6"/>
          <p:cNvSpPr>
            <a:spLocks noGrp="1"/>
          </p:cNvSpPr>
          <p:nvPr>
            <p:ph sz="quarter" idx="4"/>
          </p:nvPr>
        </p:nvSpPr>
        <p:spPr/>
        <p:txBody>
          <a:bodyPr rtlCol="0">
            <a:normAutofit fontScale="85000" lnSpcReduction="10000"/>
          </a:bodyPr>
          <a:lstStyle/>
          <a:p>
            <a:pPr fontAlgn="auto">
              <a:spcAft>
                <a:spcPts val="0"/>
              </a:spcAft>
              <a:buFont typeface="Arial" pitchFamily="34" charset="0"/>
              <a:buChar char="•"/>
              <a:defRPr/>
            </a:pPr>
            <a:r>
              <a:rPr lang="en-US" dirty="0" smtClean="0">
                <a:ea typeface="+mn-ea"/>
                <a:cs typeface="+mn-cs"/>
              </a:rPr>
              <a:t>An organism that has been changed with the DNA of another organism: Golden rice, Bacteria that produce human insulin, Spider Goats</a:t>
            </a:r>
          </a:p>
          <a:p>
            <a:pPr fontAlgn="auto">
              <a:spcAft>
                <a:spcPts val="0"/>
              </a:spcAft>
              <a:buFont typeface="Arial" pitchFamily="34" charset="0"/>
              <a:buChar char="•"/>
              <a:defRPr/>
            </a:pPr>
            <a:r>
              <a:rPr lang="en-US" dirty="0" smtClean="0">
                <a:ea typeface="+mn-ea"/>
                <a:cs typeface="+mn-cs"/>
              </a:rPr>
              <a:t>Process of replicating DNA without cells</a:t>
            </a:r>
          </a:p>
          <a:p>
            <a:pPr fontAlgn="auto">
              <a:spcAft>
                <a:spcPts val="0"/>
              </a:spcAft>
              <a:buFont typeface="Arial" pitchFamily="34" charset="0"/>
              <a:buChar char="•"/>
              <a:defRPr/>
            </a:pPr>
            <a:r>
              <a:rPr lang="en-US" dirty="0" smtClean="0">
                <a:ea typeface="+mn-ea"/>
                <a:cs typeface="+mn-cs"/>
              </a:rPr>
              <a:t>Separating DNA fragments for analysis</a:t>
            </a:r>
          </a:p>
          <a:p>
            <a:pPr fontAlgn="auto">
              <a:spcAft>
                <a:spcPts val="0"/>
              </a:spcAft>
              <a:buFont typeface="Arial" pitchFamily="34" charset="0"/>
              <a:buChar char="•"/>
              <a:defRPr/>
            </a:pPr>
            <a:r>
              <a:rPr lang="en-US" dirty="0" smtClean="0">
                <a:solidFill>
                  <a:srgbClr val="FF0000"/>
                </a:solidFill>
                <a:ea typeface="+mn-ea"/>
                <a:cs typeface="+mn-cs"/>
              </a:rPr>
              <a:t>Cut DNA at specific nucleotide sequences to form sticky ends – allows for genetic recombination or analysis</a:t>
            </a:r>
            <a:endParaRPr lang="en-US" dirty="0">
              <a:solidFill>
                <a:srgbClr val="FF0000"/>
              </a:solidFill>
              <a:ea typeface="+mn-ea"/>
              <a:cs typeface="+mn-cs"/>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ea typeface="+mj-ea"/>
                <a:cs typeface="+mj-cs"/>
              </a:rPr>
              <a:t>DNA Technology Terms</a:t>
            </a:r>
            <a:endParaRPr lang="en-US" dirty="0">
              <a:ea typeface="+mj-ea"/>
              <a:cs typeface="+mj-cs"/>
            </a:endParaRPr>
          </a:p>
        </p:txBody>
      </p:sp>
      <p:sp>
        <p:nvSpPr>
          <p:cNvPr id="45058" name="Text Placeholder 3"/>
          <p:cNvSpPr>
            <a:spLocks noGrp="1"/>
          </p:cNvSpPr>
          <p:nvPr>
            <p:ph type="body" idx="1"/>
          </p:nvPr>
        </p:nvSpPr>
        <p:spPr/>
        <p:txBody>
          <a:bodyPr/>
          <a:lstStyle/>
          <a:p>
            <a:endParaRPr lang="en-US"/>
          </a:p>
        </p:txBody>
      </p:sp>
      <p:sp>
        <p:nvSpPr>
          <p:cNvPr id="5" name="Content Placeholder 4"/>
          <p:cNvSpPr>
            <a:spLocks noGrp="1"/>
          </p:cNvSpPr>
          <p:nvPr>
            <p:ph sz="half" idx="2"/>
          </p:nvPr>
        </p:nvSpPr>
        <p:spPr/>
        <p:txBody>
          <a:bodyPr rtlCol="0">
            <a:normAutofit/>
          </a:bodyPr>
          <a:lstStyle/>
          <a:p>
            <a:pPr fontAlgn="auto">
              <a:spcAft>
                <a:spcPts val="0"/>
              </a:spcAft>
              <a:buFont typeface="Arial" pitchFamily="34" charset="0"/>
              <a:buChar char="•"/>
              <a:defRPr/>
            </a:pPr>
            <a:r>
              <a:rPr lang="en-US" dirty="0" smtClean="0">
                <a:solidFill>
                  <a:srgbClr val="FF0000"/>
                </a:solidFill>
                <a:ea typeface="+mn-ea"/>
                <a:cs typeface="+mn-cs"/>
              </a:rPr>
              <a:t>Restriction Enzymes</a:t>
            </a:r>
          </a:p>
          <a:p>
            <a:pPr fontAlgn="auto">
              <a:spcAft>
                <a:spcPts val="0"/>
              </a:spcAft>
              <a:buFont typeface="Arial" pitchFamily="34" charset="0"/>
              <a:buChar char="•"/>
              <a:defRPr/>
            </a:pPr>
            <a:r>
              <a:rPr lang="en-US" dirty="0" err="1" smtClean="0">
                <a:solidFill>
                  <a:srgbClr val="0070C0"/>
                </a:solidFill>
                <a:ea typeface="+mn-ea"/>
                <a:cs typeface="+mn-cs"/>
              </a:rPr>
              <a:t>GMO</a:t>
            </a:r>
            <a:endParaRPr lang="en-US" dirty="0" smtClean="0">
              <a:solidFill>
                <a:srgbClr val="0070C0"/>
              </a:solidFill>
              <a:ea typeface="+mn-ea"/>
              <a:cs typeface="+mn-cs"/>
            </a:endParaRPr>
          </a:p>
          <a:p>
            <a:pPr fontAlgn="auto">
              <a:spcAft>
                <a:spcPts val="0"/>
              </a:spcAft>
              <a:buFont typeface="Arial" pitchFamily="34" charset="0"/>
              <a:buChar char="•"/>
              <a:defRPr/>
            </a:pPr>
            <a:r>
              <a:rPr lang="en-US" dirty="0" err="1" smtClean="0">
                <a:solidFill>
                  <a:srgbClr val="7030A0"/>
                </a:solidFill>
                <a:ea typeface="+mn-ea"/>
                <a:cs typeface="+mn-cs"/>
              </a:rPr>
              <a:t>PCR</a:t>
            </a:r>
            <a:endParaRPr lang="en-US" dirty="0">
              <a:solidFill>
                <a:srgbClr val="7030A0"/>
              </a:solidFill>
              <a:ea typeface="+mn-ea"/>
              <a:cs typeface="+mn-cs"/>
            </a:endParaRPr>
          </a:p>
          <a:p>
            <a:pPr fontAlgn="auto">
              <a:spcAft>
                <a:spcPts val="0"/>
              </a:spcAft>
              <a:buFont typeface="Arial" pitchFamily="34" charset="0"/>
              <a:buChar char="•"/>
              <a:defRPr/>
            </a:pPr>
            <a:r>
              <a:rPr lang="en-US" dirty="0" smtClean="0">
                <a:solidFill>
                  <a:schemeClr val="accent6">
                    <a:lumMod val="75000"/>
                  </a:schemeClr>
                </a:solidFill>
                <a:ea typeface="+mn-ea"/>
                <a:cs typeface="+mn-cs"/>
              </a:rPr>
              <a:t>DNA Electrophoresis</a:t>
            </a:r>
            <a:r>
              <a:rPr lang="en-US" dirty="0" smtClean="0">
                <a:ea typeface="+mn-ea"/>
                <a:cs typeface="+mn-cs"/>
              </a:rPr>
              <a:t>		</a:t>
            </a:r>
            <a:endParaRPr lang="en-US" dirty="0">
              <a:ea typeface="+mn-ea"/>
              <a:cs typeface="+mn-cs"/>
            </a:endParaRPr>
          </a:p>
        </p:txBody>
      </p:sp>
      <p:sp>
        <p:nvSpPr>
          <p:cNvPr id="45060" name="Text Placeholder 5"/>
          <p:cNvSpPr>
            <a:spLocks noGrp="1"/>
          </p:cNvSpPr>
          <p:nvPr>
            <p:ph type="body" sz="quarter" idx="3"/>
          </p:nvPr>
        </p:nvSpPr>
        <p:spPr/>
        <p:txBody>
          <a:bodyPr/>
          <a:lstStyle/>
          <a:p>
            <a:endParaRPr lang="en-US"/>
          </a:p>
        </p:txBody>
      </p:sp>
      <p:sp>
        <p:nvSpPr>
          <p:cNvPr id="7" name="Content Placeholder 6"/>
          <p:cNvSpPr>
            <a:spLocks noGrp="1"/>
          </p:cNvSpPr>
          <p:nvPr>
            <p:ph sz="quarter" idx="4"/>
          </p:nvPr>
        </p:nvSpPr>
        <p:spPr/>
        <p:txBody>
          <a:bodyPr rtlCol="0">
            <a:normAutofit fontScale="85000" lnSpcReduction="10000"/>
          </a:bodyPr>
          <a:lstStyle/>
          <a:p>
            <a:pPr fontAlgn="auto">
              <a:spcAft>
                <a:spcPts val="0"/>
              </a:spcAft>
              <a:buFont typeface="Arial" pitchFamily="34" charset="0"/>
              <a:buChar char="•"/>
              <a:defRPr/>
            </a:pPr>
            <a:r>
              <a:rPr lang="en-US" dirty="0" smtClean="0">
                <a:solidFill>
                  <a:srgbClr val="0070C0"/>
                </a:solidFill>
                <a:ea typeface="+mn-ea"/>
                <a:cs typeface="+mn-cs"/>
              </a:rPr>
              <a:t>An organism that has been changed with the DNA of another organism: Golden rice, Bacteria that produce human insulin, Spider Goats</a:t>
            </a:r>
          </a:p>
          <a:p>
            <a:pPr fontAlgn="auto">
              <a:spcAft>
                <a:spcPts val="0"/>
              </a:spcAft>
              <a:buFont typeface="Arial" pitchFamily="34" charset="0"/>
              <a:buChar char="•"/>
              <a:defRPr/>
            </a:pPr>
            <a:r>
              <a:rPr lang="en-US" dirty="0" smtClean="0">
                <a:ea typeface="+mn-ea"/>
                <a:cs typeface="+mn-cs"/>
              </a:rPr>
              <a:t>Process of replicating DNA without cells</a:t>
            </a:r>
          </a:p>
          <a:p>
            <a:pPr fontAlgn="auto">
              <a:spcAft>
                <a:spcPts val="0"/>
              </a:spcAft>
              <a:buFont typeface="Arial" pitchFamily="34" charset="0"/>
              <a:buChar char="•"/>
              <a:defRPr/>
            </a:pPr>
            <a:r>
              <a:rPr lang="en-US" dirty="0" smtClean="0">
                <a:ea typeface="+mn-ea"/>
                <a:cs typeface="+mn-cs"/>
              </a:rPr>
              <a:t>Separating DNA fragments for analysis</a:t>
            </a:r>
          </a:p>
          <a:p>
            <a:pPr fontAlgn="auto">
              <a:spcAft>
                <a:spcPts val="0"/>
              </a:spcAft>
              <a:buFont typeface="Arial" pitchFamily="34" charset="0"/>
              <a:buChar char="•"/>
              <a:defRPr/>
            </a:pPr>
            <a:r>
              <a:rPr lang="en-US" dirty="0" smtClean="0">
                <a:solidFill>
                  <a:srgbClr val="FF0000"/>
                </a:solidFill>
                <a:ea typeface="+mn-ea"/>
                <a:cs typeface="+mn-cs"/>
              </a:rPr>
              <a:t>Cut DNA at specific nucleotide sequences to form sticky ends – allows for genetic recombination or analysis</a:t>
            </a:r>
            <a:endParaRPr lang="en-US" dirty="0">
              <a:solidFill>
                <a:srgbClr val="FF0000"/>
              </a:solidFill>
              <a:ea typeface="+mn-ea"/>
              <a:cs typeface="+mn-cs"/>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ea typeface="+mj-ea"/>
                <a:cs typeface="+mj-cs"/>
              </a:rPr>
              <a:t>DNA Technology Terms</a:t>
            </a:r>
            <a:endParaRPr lang="en-US" dirty="0">
              <a:ea typeface="+mj-ea"/>
              <a:cs typeface="+mj-cs"/>
            </a:endParaRPr>
          </a:p>
        </p:txBody>
      </p:sp>
      <p:sp>
        <p:nvSpPr>
          <p:cNvPr id="46082" name="Text Placeholder 3"/>
          <p:cNvSpPr>
            <a:spLocks noGrp="1"/>
          </p:cNvSpPr>
          <p:nvPr>
            <p:ph type="body" idx="1"/>
          </p:nvPr>
        </p:nvSpPr>
        <p:spPr/>
        <p:txBody>
          <a:bodyPr/>
          <a:lstStyle/>
          <a:p>
            <a:endParaRPr lang="en-US"/>
          </a:p>
        </p:txBody>
      </p:sp>
      <p:sp>
        <p:nvSpPr>
          <p:cNvPr id="5" name="Content Placeholder 4"/>
          <p:cNvSpPr>
            <a:spLocks noGrp="1"/>
          </p:cNvSpPr>
          <p:nvPr>
            <p:ph sz="half" idx="2"/>
          </p:nvPr>
        </p:nvSpPr>
        <p:spPr/>
        <p:txBody>
          <a:bodyPr rtlCol="0">
            <a:normAutofit/>
          </a:bodyPr>
          <a:lstStyle/>
          <a:p>
            <a:pPr fontAlgn="auto">
              <a:spcAft>
                <a:spcPts val="0"/>
              </a:spcAft>
              <a:buFont typeface="Arial" pitchFamily="34" charset="0"/>
              <a:buChar char="•"/>
              <a:defRPr/>
            </a:pPr>
            <a:r>
              <a:rPr lang="en-US" dirty="0" smtClean="0">
                <a:solidFill>
                  <a:srgbClr val="FF0000"/>
                </a:solidFill>
                <a:ea typeface="+mn-ea"/>
                <a:cs typeface="+mn-cs"/>
              </a:rPr>
              <a:t>Restriction Enzymes</a:t>
            </a:r>
          </a:p>
          <a:p>
            <a:pPr fontAlgn="auto">
              <a:spcAft>
                <a:spcPts val="0"/>
              </a:spcAft>
              <a:buFont typeface="Arial" pitchFamily="34" charset="0"/>
              <a:buChar char="•"/>
              <a:defRPr/>
            </a:pPr>
            <a:r>
              <a:rPr lang="en-US" dirty="0" err="1" smtClean="0">
                <a:solidFill>
                  <a:srgbClr val="0070C0"/>
                </a:solidFill>
                <a:ea typeface="+mn-ea"/>
                <a:cs typeface="+mn-cs"/>
              </a:rPr>
              <a:t>GMO</a:t>
            </a:r>
            <a:endParaRPr lang="en-US" dirty="0" smtClean="0">
              <a:solidFill>
                <a:srgbClr val="0070C0"/>
              </a:solidFill>
              <a:ea typeface="+mn-ea"/>
              <a:cs typeface="+mn-cs"/>
            </a:endParaRPr>
          </a:p>
          <a:p>
            <a:pPr fontAlgn="auto">
              <a:spcAft>
                <a:spcPts val="0"/>
              </a:spcAft>
              <a:buFont typeface="Arial" pitchFamily="34" charset="0"/>
              <a:buChar char="•"/>
              <a:defRPr/>
            </a:pPr>
            <a:r>
              <a:rPr lang="en-US" dirty="0" err="1" smtClean="0">
                <a:solidFill>
                  <a:srgbClr val="7030A0"/>
                </a:solidFill>
                <a:ea typeface="+mn-ea"/>
                <a:cs typeface="+mn-cs"/>
              </a:rPr>
              <a:t>PCR</a:t>
            </a:r>
            <a:endParaRPr lang="en-US" dirty="0">
              <a:solidFill>
                <a:srgbClr val="7030A0"/>
              </a:solidFill>
              <a:ea typeface="+mn-ea"/>
              <a:cs typeface="+mn-cs"/>
            </a:endParaRPr>
          </a:p>
          <a:p>
            <a:pPr fontAlgn="auto">
              <a:spcAft>
                <a:spcPts val="0"/>
              </a:spcAft>
              <a:buFont typeface="Arial" pitchFamily="34" charset="0"/>
              <a:buChar char="•"/>
              <a:defRPr/>
            </a:pPr>
            <a:r>
              <a:rPr lang="en-US" dirty="0" smtClean="0">
                <a:solidFill>
                  <a:schemeClr val="accent6">
                    <a:lumMod val="75000"/>
                  </a:schemeClr>
                </a:solidFill>
                <a:ea typeface="+mn-ea"/>
                <a:cs typeface="+mn-cs"/>
              </a:rPr>
              <a:t>DNA Electrophoresis</a:t>
            </a:r>
            <a:r>
              <a:rPr lang="en-US" dirty="0" smtClean="0">
                <a:ea typeface="+mn-ea"/>
                <a:cs typeface="+mn-cs"/>
              </a:rPr>
              <a:t>		</a:t>
            </a:r>
            <a:endParaRPr lang="en-US" dirty="0">
              <a:ea typeface="+mn-ea"/>
              <a:cs typeface="+mn-cs"/>
            </a:endParaRPr>
          </a:p>
        </p:txBody>
      </p:sp>
      <p:sp>
        <p:nvSpPr>
          <p:cNvPr id="46084" name="Text Placeholder 5"/>
          <p:cNvSpPr>
            <a:spLocks noGrp="1"/>
          </p:cNvSpPr>
          <p:nvPr>
            <p:ph type="body" sz="quarter" idx="3"/>
          </p:nvPr>
        </p:nvSpPr>
        <p:spPr/>
        <p:txBody>
          <a:bodyPr/>
          <a:lstStyle/>
          <a:p>
            <a:endParaRPr lang="en-US"/>
          </a:p>
        </p:txBody>
      </p:sp>
      <p:sp>
        <p:nvSpPr>
          <p:cNvPr id="7" name="Content Placeholder 6"/>
          <p:cNvSpPr>
            <a:spLocks noGrp="1"/>
          </p:cNvSpPr>
          <p:nvPr>
            <p:ph sz="quarter" idx="4"/>
          </p:nvPr>
        </p:nvSpPr>
        <p:spPr/>
        <p:txBody>
          <a:bodyPr rtlCol="0">
            <a:normAutofit fontScale="85000" lnSpcReduction="20000"/>
          </a:bodyPr>
          <a:lstStyle/>
          <a:p>
            <a:pPr fontAlgn="auto">
              <a:spcAft>
                <a:spcPts val="0"/>
              </a:spcAft>
              <a:buFont typeface="Arial" pitchFamily="34" charset="0"/>
              <a:buChar char="•"/>
              <a:defRPr/>
            </a:pPr>
            <a:r>
              <a:rPr lang="en-US" dirty="0" smtClean="0">
                <a:solidFill>
                  <a:srgbClr val="0070C0"/>
                </a:solidFill>
                <a:ea typeface="+mn-ea"/>
                <a:cs typeface="+mn-cs"/>
              </a:rPr>
              <a:t>An organism that has been changed with the DNA of another organism: Golden rice, Bacteria that produce human insulin, Spider Goats</a:t>
            </a:r>
          </a:p>
          <a:p>
            <a:pPr fontAlgn="auto">
              <a:spcAft>
                <a:spcPts val="0"/>
              </a:spcAft>
              <a:buFont typeface="Arial" pitchFamily="34" charset="0"/>
              <a:buChar char="•"/>
              <a:defRPr/>
            </a:pPr>
            <a:r>
              <a:rPr lang="en-US" dirty="0" smtClean="0">
                <a:solidFill>
                  <a:srgbClr val="7030A0"/>
                </a:solidFill>
                <a:ea typeface="+mn-ea"/>
                <a:cs typeface="+mn-cs"/>
              </a:rPr>
              <a:t>Process of replicating DNA without cells – polymerase chain reaction</a:t>
            </a:r>
          </a:p>
          <a:p>
            <a:pPr fontAlgn="auto">
              <a:spcAft>
                <a:spcPts val="0"/>
              </a:spcAft>
              <a:buFont typeface="Arial" pitchFamily="34" charset="0"/>
              <a:buChar char="•"/>
              <a:defRPr/>
            </a:pPr>
            <a:r>
              <a:rPr lang="en-US" dirty="0" smtClean="0">
                <a:ea typeface="+mn-ea"/>
                <a:cs typeface="+mn-cs"/>
              </a:rPr>
              <a:t>Separating DNA fragments for analysis</a:t>
            </a:r>
          </a:p>
          <a:p>
            <a:pPr fontAlgn="auto">
              <a:spcAft>
                <a:spcPts val="0"/>
              </a:spcAft>
              <a:buFont typeface="Arial" pitchFamily="34" charset="0"/>
              <a:buChar char="•"/>
              <a:defRPr/>
            </a:pPr>
            <a:r>
              <a:rPr lang="en-US" dirty="0" smtClean="0">
                <a:solidFill>
                  <a:srgbClr val="FF0000"/>
                </a:solidFill>
                <a:ea typeface="+mn-ea"/>
                <a:cs typeface="+mn-cs"/>
              </a:rPr>
              <a:t>Cut DNA at specific nucleotide sequences to form sticky ends – allows for genetic recombination or analysis</a:t>
            </a:r>
            <a:endParaRPr lang="en-US" dirty="0">
              <a:solidFill>
                <a:srgbClr val="FF0000"/>
              </a:solidFill>
              <a:ea typeface="+mn-ea"/>
              <a:cs typeface="+mn-cs"/>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ea typeface="+mj-ea"/>
                <a:cs typeface="+mj-cs"/>
              </a:rPr>
              <a:t>DNA Technology Terms</a:t>
            </a:r>
            <a:endParaRPr lang="en-US" dirty="0">
              <a:ea typeface="+mj-ea"/>
              <a:cs typeface="+mj-cs"/>
            </a:endParaRPr>
          </a:p>
        </p:txBody>
      </p:sp>
      <p:sp>
        <p:nvSpPr>
          <p:cNvPr id="47106" name="Text Placeholder 3"/>
          <p:cNvSpPr>
            <a:spLocks noGrp="1"/>
          </p:cNvSpPr>
          <p:nvPr>
            <p:ph type="body" idx="1"/>
          </p:nvPr>
        </p:nvSpPr>
        <p:spPr/>
        <p:txBody>
          <a:bodyPr/>
          <a:lstStyle/>
          <a:p>
            <a:endParaRPr lang="en-US"/>
          </a:p>
        </p:txBody>
      </p:sp>
      <p:sp>
        <p:nvSpPr>
          <p:cNvPr id="5" name="Content Placeholder 4"/>
          <p:cNvSpPr>
            <a:spLocks noGrp="1"/>
          </p:cNvSpPr>
          <p:nvPr>
            <p:ph sz="half" idx="2"/>
          </p:nvPr>
        </p:nvSpPr>
        <p:spPr/>
        <p:txBody>
          <a:bodyPr rtlCol="0">
            <a:normAutofit/>
          </a:bodyPr>
          <a:lstStyle/>
          <a:p>
            <a:pPr fontAlgn="auto">
              <a:spcAft>
                <a:spcPts val="0"/>
              </a:spcAft>
              <a:buFont typeface="Arial" pitchFamily="34" charset="0"/>
              <a:buChar char="•"/>
              <a:defRPr/>
            </a:pPr>
            <a:r>
              <a:rPr lang="en-US" dirty="0" smtClean="0">
                <a:solidFill>
                  <a:srgbClr val="FF0000"/>
                </a:solidFill>
                <a:ea typeface="+mn-ea"/>
                <a:cs typeface="+mn-cs"/>
              </a:rPr>
              <a:t>Restriction Enzymes</a:t>
            </a:r>
          </a:p>
          <a:p>
            <a:pPr fontAlgn="auto">
              <a:spcAft>
                <a:spcPts val="0"/>
              </a:spcAft>
              <a:buFont typeface="Arial" pitchFamily="34" charset="0"/>
              <a:buChar char="•"/>
              <a:defRPr/>
            </a:pPr>
            <a:r>
              <a:rPr lang="en-US" dirty="0" err="1" smtClean="0">
                <a:solidFill>
                  <a:srgbClr val="0070C0"/>
                </a:solidFill>
                <a:ea typeface="+mn-ea"/>
                <a:cs typeface="+mn-cs"/>
              </a:rPr>
              <a:t>GMO</a:t>
            </a:r>
            <a:endParaRPr lang="en-US" dirty="0" smtClean="0">
              <a:solidFill>
                <a:srgbClr val="0070C0"/>
              </a:solidFill>
              <a:ea typeface="+mn-ea"/>
              <a:cs typeface="+mn-cs"/>
            </a:endParaRPr>
          </a:p>
          <a:p>
            <a:pPr fontAlgn="auto">
              <a:spcAft>
                <a:spcPts val="0"/>
              </a:spcAft>
              <a:buFont typeface="Arial" pitchFamily="34" charset="0"/>
              <a:buChar char="•"/>
              <a:defRPr/>
            </a:pPr>
            <a:r>
              <a:rPr lang="en-US" dirty="0" err="1" smtClean="0">
                <a:solidFill>
                  <a:srgbClr val="7030A0"/>
                </a:solidFill>
                <a:ea typeface="+mn-ea"/>
                <a:cs typeface="+mn-cs"/>
              </a:rPr>
              <a:t>PCR</a:t>
            </a:r>
            <a:endParaRPr lang="en-US" dirty="0">
              <a:solidFill>
                <a:srgbClr val="7030A0"/>
              </a:solidFill>
              <a:ea typeface="+mn-ea"/>
              <a:cs typeface="+mn-cs"/>
            </a:endParaRPr>
          </a:p>
          <a:p>
            <a:pPr fontAlgn="auto">
              <a:spcAft>
                <a:spcPts val="0"/>
              </a:spcAft>
              <a:buFont typeface="Arial" pitchFamily="34" charset="0"/>
              <a:buChar char="•"/>
              <a:defRPr/>
            </a:pPr>
            <a:r>
              <a:rPr lang="en-US" dirty="0" smtClean="0">
                <a:solidFill>
                  <a:schemeClr val="accent6">
                    <a:lumMod val="75000"/>
                  </a:schemeClr>
                </a:solidFill>
                <a:ea typeface="+mn-ea"/>
                <a:cs typeface="+mn-cs"/>
              </a:rPr>
              <a:t>DNA Electrophoresis</a:t>
            </a:r>
            <a:r>
              <a:rPr lang="en-US" dirty="0" smtClean="0">
                <a:ea typeface="+mn-ea"/>
                <a:cs typeface="+mn-cs"/>
              </a:rPr>
              <a:t>		</a:t>
            </a:r>
            <a:endParaRPr lang="en-US" dirty="0">
              <a:ea typeface="+mn-ea"/>
              <a:cs typeface="+mn-cs"/>
            </a:endParaRPr>
          </a:p>
        </p:txBody>
      </p:sp>
      <p:sp>
        <p:nvSpPr>
          <p:cNvPr id="47108" name="Text Placeholder 5"/>
          <p:cNvSpPr>
            <a:spLocks noGrp="1"/>
          </p:cNvSpPr>
          <p:nvPr>
            <p:ph type="body" sz="quarter" idx="3"/>
          </p:nvPr>
        </p:nvSpPr>
        <p:spPr/>
        <p:txBody>
          <a:bodyPr/>
          <a:lstStyle/>
          <a:p>
            <a:endParaRPr lang="en-US"/>
          </a:p>
        </p:txBody>
      </p:sp>
      <p:sp>
        <p:nvSpPr>
          <p:cNvPr id="7" name="Content Placeholder 6"/>
          <p:cNvSpPr>
            <a:spLocks noGrp="1"/>
          </p:cNvSpPr>
          <p:nvPr>
            <p:ph sz="quarter" idx="4"/>
          </p:nvPr>
        </p:nvSpPr>
        <p:spPr/>
        <p:txBody>
          <a:bodyPr rtlCol="0">
            <a:normAutofit fontScale="85000" lnSpcReduction="20000"/>
          </a:bodyPr>
          <a:lstStyle/>
          <a:p>
            <a:pPr fontAlgn="auto">
              <a:spcAft>
                <a:spcPts val="0"/>
              </a:spcAft>
              <a:buFont typeface="Arial" pitchFamily="34" charset="0"/>
              <a:buChar char="•"/>
              <a:defRPr/>
            </a:pPr>
            <a:r>
              <a:rPr lang="en-US" dirty="0" smtClean="0">
                <a:solidFill>
                  <a:srgbClr val="0070C0"/>
                </a:solidFill>
                <a:ea typeface="+mn-ea"/>
                <a:cs typeface="+mn-cs"/>
              </a:rPr>
              <a:t>An organism that has been changed with the DNA of another organism: Golden rice, Bacteria that produce human insulin, Spider Goats</a:t>
            </a:r>
          </a:p>
          <a:p>
            <a:pPr fontAlgn="auto">
              <a:spcAft>
                <a:spcPts val="0"/>
              </a:spcAft>
              <a:buFont typeface="Arial" pitchFamily="34" charset="0"/>
              <a:buChar char="•"/>
              <a:defRPr/>
            </a:pPr>
            <a:r>
              <a:rPr lang="en-US" dirty="0" smtClean="0">
                <a:solidFill>
                  <a:srgbClr val="7030A0"/>
                </a:solidFill>
                <a:ea typeface="+mn-ea"/>
                <a:cs typeface="+mn-cs"/>
              </a:rPr>
              <a:t>Process of replicating DNA without cells – polymerase chain reaction</a:t>
            </a:r>
          </a:p>
          <a:p>
            <a:pPr fontAlgn="auto">
              <a:spcAft>
                <a:spcPts val="0"/>
              </a:spcAft>
              <a:buFont typeface="Arial" pitchFamily="34" charset="0"/>
              <a:buChar char="•"/>
              <a:defRPr/>
            </a:pPr>
            <a:r>
              <a:rPr lang="en-US" dirty="0" smtClean="0">
                <a:solidFill>
                  <a:schemeClr val="accent6">
                    <a:lumMod val="75000"/>
                  </a:schemeClr>
                </a:solidFill>
                <a:ea typeface="+mn-ea"/>
                <a:cs typeface="+mn-cs"/>
              </a:rPr>
              <a:t>Separating DNA fragments for analysis</a:t>
            </a:r>
          </a:p>
          <a:p>
            <a:pPr fontAlgn="auto">
              <a:spcAft>
                <a:spcPts val="0"/>
              </a:spcAft>
              <a:buFont typeface="Arial" pitchFamily="34" charset="0"/>
              <a:buChar char="•"/>
              <a:defRPr/>
            </a:pPr>
            <a:r>
              <a:rPr lang="en-US" dirty="0" smtClean="0">
                <a:solidFill>
                  <a:srgbClr val="FF0000"/>
                </a:solidFill>
                <a:ea typeface="+mn-ea"/>
                <a:cs typeface="+mn-cs"/>
              </a:rPr>
              <a:t>Cut DNA at specific nucleotide sequences to form sticky ends – allows for genetic recombination or analysis</a:t>
            </a:r>
            <a:endParaRPr lang="en-US" dirty="0">
              <a:solidFill>
                <a:srgbClr val="FF0000"/>
              </a:solidFill>
              <a:ea typeface="+mn-ea"/>
              <a:cs typeface="+mn-cs"/>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Content Placeholder 7"/>
          <p:cNvSpPr>
            <a:spLocks noGrp="1"/>
          </p:cNvSpPr>
          <p:nvPr>
            <p:ph idx="1"/>
          </p:nvPr>
        </p:nvSpPr>
        <p:spPr>
          <a:xfrm>
            <a:off x="228600" y="342900"/>
            <a:ext cx="8229600" cy="5821363"/>
          </a:xfrm>
        </p:spPr>
        <p:txBody>
          <a:bodyPr/>
          <a:lstStyle/>
          <a:p>
            <a:r>
              <a:rPr lang="en-US" sz="2400" smtClean="0"/>
              <a:t>Five samples of DNA were analyzed using DNA electrophoresis with the following results. </a:t>
            </a:r>
          </a:p>
          <a:p>
            <a:endParaRPr lang="en-US" sz="2400" smtClean="0"/>
          </a:p>
          <a:p>
            <a:endParaRPr lang="en-US" sz="2400" smtClean="0"/>
          </a:p>
          <a:p>
            <a:endParaRPr lang="en-US" sz="2400" smtClean="0"/>
          </a:p>
          <a:p>
            <a:endParaRPr lang="en-US" sz="2400" smtClean="0"/>
          </a:p>
          <a:p>
            <a:endParaRPr lang="en-US" sz="2400" smtClean="0"/>
          </a:p>
          <a:p>
            <a:endParaRPr lang="en-US" sz="2400" smtClean="0"/>
          </a:p>
          <a:p>
            <a:endParaRPr lang="en-US" sz="2400" smtClean="0"/>
          </a:p>
          <a:p>
            <a:endParaRPr lang="en-US" sz="2400" smtClean="0"/>
          </a:p>
          <a:p>
            <a:endParaRPr lang="en-US" sz="2400" smtClean="0"/>
          </a:p>
        </p:txBody>
      </p:sp>
      <p:grpSp>
        <p:nvGrpSpPr>
          <p:cNvPr id="48130" name="Group 8"/>
          <p:cNvGrpSpPr>
            <a:grpSpLocks/>
          </p:cNvGrpSpPr>
          <p:nvPr/>
        </p:nvGrpSpPr>
        <p:grpSpPr bwMode="auto">
          <a:xfrm>
            <a:off x="5419725" y="852488"/>
            <a:ext cx="2847975" cy="3657600"/>
            <a:chOff x="0" y="0"/>
            <a:chExt cx="2847975" cy="3657600"/>
          </a:xfrm>
        </p:grpSpPr>
        <p:sp>
          <p:nvSpPr>
            <p:cNvPr id="10" name="Rectangle 9"/>
            <p:cNvSpPr/>
            <p:nvPr/>
          </p:nvSpPr>
          <p:spPr>
            <a:xfrm>
              <a:off x="0" y="0"/>
              <a:ext cx="2847975" cy="36576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grpSp>
          <p:nvGrpSpPr>
            <p:cNvPr id="48134" name="Group 10"/>
            <p:cNvGrpSpPr>
              <a:grpSpLocks/>
            </p:cNvGrpSpPr>
            <p:nvPr/>
          </p:nvGrpSpPr>
          <p:grpSpPr bwMode="auto">
            <a:xfrm>
              <a:off x="152400" y="3429000"/>
              <a:ext cx="2390775" cy="76200"/>
              <a:chOff x="0" y="0"/>
              <a:chExt cx="2390775" cy="76200"/>
            </a:xfrm>
          </p:grpSpPr>
          <p:sp>
            <p:nvSpPr>
              <p:cNvPr id="29" name="Rectangle 28"/>
              <p:cNvSpPr/>
              <p:nvPr/>
            </p:nvSpPr>
            <p:spPr>
              <a:xfrm>
                <a:off x="0" y="0"/>
                <a:ext cx="352425" cy="76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30" name="Rectangle 29"/>
              <p:cNvSpPr/>
              <p:nvPr/>
            </p:nvSpPr>
            <p:spPr>
              <a:xfrm>
                <a:off x="504825" y="0"/>
                <a:ext cx="352425" cy="76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31" name="Rectangle 30"/>
              <p:cNvSpPr/>
              <p:nvPr/>
            </p:nvSpPr>
            <p:spPr>
              <a:xfrm>
                <a:off x="1028700" y="0"/>
                <a:ext cx="352425" cy="76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32" name="Rectangle 31"/>
              <p:cNvSpPr/>
              <p:nvPr/>
            </p:nvSpPr>
            <p:spPr>
              <a:xfrm>
                <a:off x="1524000" y="0"/>
                <a:ext cx="352425" cy="76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33" name="Rectangle 32"/>
              <p:cNvSpPr/>
              <p:nvPr/>
            </p:nvSpPr>
            <p:spPr>
              <a:xfrm>
                <a:off x="2038350" y="0"/>
                <a:ext cx="352425" cy="76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grpSp>
        <p:sp>
          <p:nvSpPr>
            <p:cNvPr id="12" name="Rectangle 11"/>
            <p:cNvSpPr/>
            <p:nvPr/>
          </p:nvSpPr>
          <p:spPr>
            <a:xfrm>
              <a:off x="161925" y="2971800"/>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13" name="Rectangle 12"/>
            <p:cNvSpPr/>
            <p:nvPr/>
          </p:nvSpPr>
          <p:spPr>
            <a:xfrm>
              <a:off x="161925" y="1714500"/>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14" name="Rectangle 13"/>
            <p:cNvSpPr/>
            <p:nvPr/>
          </p:nvSpPr>
          <p:spPr>
            <a:xfrm>
              <a:off x="161925" y="2400300"/>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15" name="Rectangle 14"/>
            <p:cNvSpPr/>
            <p:nvPr/>
          </p:nvSpPr>
          <p:spPr>
            <a:xfrm>
              <a:off x="114300" y="342900"/>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16" name="Rectangle 15"/>
            <p:cNvSpPr/>
            <p:nvPr/>
          </p:nvSpPr>
          <p:spPr>
            <a:xfrm>
              <a:off x="666750" y="2628900"/>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17" name="Rectangle 16"/>
            <p:cNvSpPr/>
            <p:nvPr/>
          </p:nvSpPr>
          <p:spPr>
            <a:xfrm>
              <a:off x="695325" y="1028700"/>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18" name="Rectangle 17"/>
            <p:cNvSpPr/>
            <p:nvPr/>
          </p:nvSpPr>
          <p:spPr>
            <a:xfrm>
              <a:off x="695325" y="1943100"/>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19" name="Rectangle 18"/>
            <p:cNvSpPr/>
            <p:nvPr/>
          </p:nvSpPr>
          <p:spPr>
            <a:xfrm>
              <a:off x="1257300" y="747712"/>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20" name="Rectangle 19"/>
            <p:cNvSpPr/>
            <p:nvPr/>
          </p:nvSpPr>
          <p:spPr>
            <a:xfrm>
              <a:off x="1257300" y="404812"/>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21" name="Rectangle 20"/>
            <p:cNvSpPr/>
            <p:nvPr/>
          </p:nvSpPr>
          <p:spPr>
            <a:xfrm>
              <a:off x="1228725" y="1943100"/>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22" name="Rectangle 21"/>
            <p:cNvSpPr/>
            <p:nvPr/>
          </p:nvSpPr>
          <p:spPr>
            <a:xfrm>
              <a:off x="1187450" y="2640012"/>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23" name="Rectangle 22"/>
            <p:cNvSpPr/>
            <p:nvPr/>
          </p:nvSpPr>
          <p:spPr>
            <a:xfrm>
              <a:off x="2162175" y="1943100"/>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24" name="Rectangle 23"/>
            <p:cNvSpPr/>
            <p:nvPr/>
          </p:nvSpPr>
          <p:spPr>
            <a:xfrm>
              <a:off x="2200275" y="2628900"/>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25" name="Rectangle 24"/>
            <p:cNvSpPr/>
            <p:nvPr/>
          </p:nvSpPr>
          <p:spPr>
            <a:xfrm>
              <a:off x="2190750" y="1028700"/>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26" name="Rectangle 25"/>
            <p:cNvSpPr/>
            <p:nvPr/>
          </p:nvSpPr>
          <p:spPr>
            <a:xfrm>
              <a:off x="1752600" y="952500"/>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27" name="Rectangle 26"/>
            <p:cNvSpPr/>
            <p:nvPr/>
          </p:nvSpPr>
          <p:spPr>
            <a:xfrm>
              <a:off x="1692275" y="1927225"/>
              <a:ext cx="352425" cy="920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28" name="Rectangle 27"/>
            <p:cNvSpPr/>
            <p:nvPr/>
          </p:nvSpPr>
          <p:spPr>
            <a:xfrm>
              <a:off x="1724025" y="2628900"/>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grpSp>
      <p:sp>
        <p:nvSpPr>
          <p:cNvPr id="48131" name="TextBox 33"/>
          <p:cNvSpPr txBox="1">
            <a:spLocks noChangeArrowheads="1"/>
          </p:cNvSpPr>
          <p:nvPr/>
        </p:nvSpPr>
        <p:spPr bwMode="auto">
          <a:xfrm>
            <a:off x="533400" y="1423988"/>
            <a:ext cx="3962400" cy="647700"/>
          </a:xfrm>
          <a:prstGeom prst="rect">
            <a:avLst/>
          </a:prstGeom>
          <a:noFill/>
          <a:ln w="9525">
            <a:noFill/>
            <a:miter lim="800000"/>
            <a:headEnd/>
            <a:tailEnd/>
          </a:ln>
        </p:spPr>
        <p:txBody>
          <a:bodyPr>
            <a:prstTxWarp prst="textNoShape">
              <a:avLst/>
            </a:prstTxWarp>
            <a:spAutoFit/>
          </a:bodyPr>
          <a:lstStyle/>
          <a:p>
            <a:pPr marL="342900" indent="-342900">
              <a:buFontTx/>
              <a:buAutoNum type="arabicParenR"/>
            </a:pPr>
            <a:r>
              <a:rPr lang="en-US">
                <a:latin typeface="Calibri" pitchFamily="-72" charset="0"/>
              </a:rPr>
              <a:t>Which end of the gel was near the positive electrode? </a:t>
            </a:r>
          </a:p>
        </p:txBody>
      </p:sp>
      <p:sp>
        <p:nvSpPr>
          <p:cNvPr id="35" name="Rectangle 34"/>
          <p:cNvSpPr/>
          <p:nvPr/>
        </p:nvSpPr>
        <p:spPr>
          <a:xfrm>
            <a:off x="5581650" y="2168525"/>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Content Placeholder 7"/>
          <p:cNvSpPr>
            <a:spLocks noGrp="1"/>
          </p:cNvSpPr>
          <p:nvPr>
            <p:ph idx="1"/>
          </p:nvPr>
        </p:nvSpPr>
        <p:spPr>
          <a:xfrm>
            <a:off x="457200" y="304800"/>
            <a:ext cx="8229600" cy="5821363"/>
          </a:xfrm>
        </p:spPr>
        <p:txBody>
          <a:bodyPr/>
          <a:lstStyle/>
          <a:p>
            <a:r>
              <a:rPr lang="en-US" sz="2400" smtClean="0"/>
              <a:t>Five samples of DNA were analyzed using DNA electrophoresis with the following results. </a:t>
            </a:r>
          </a:p>
          <a:p>
            <a:endParaRPr lang="en-US" sz="2400" smtClean="0"/>
          </a:p>
          <a:p>
            <a:endParaRPr lang="en-US" sz="2400" smtClean="0"/>
          </a:p>
          <a:p>
            <a:endParaRPr lang="en-US" sz="2400" smtClean="0"/>
          </a:p>
          <a:p>
            <a:endParaRPr lang="en-US" sz="2400" smtClean="0"/>
          </a:p>
          <a:p>
            <a:endParaRPr lang="en-US" sz="2400" smtClean="0"/>
          </a:p>
          <a:p>
            <a:endParaRPr lang="en-US" sz="2400" smtClean="0"/>
          </a:p>
          <a:p>
            <a:endParaRPr lang="en-US" sz="2400" smtClean="0"/>
          </a:p>
          <a:p>
            <a:endParaRPr lang="en-US" sz="2400" smtClean="0"/>
          </a:p>
          <a:p>
            <a:endParaRPr lang="en-US" sz="2400" smtClean="0"/>
          </a:p>
        </p:txBody>
      </p:sp>
      <p:grpSp>
        <p:nvGrpSpPr>
          <p:cNvPr id="49154" name="Group 8"/>
          <p:cNvGrpSpPr>
            <a:grpSpLocks/>
          </p:cNvGrpSpPr>
          <p:nvPr/>
        </p:nvGrpSpPr>
        <p:grpSpPr bwMode="auto">
          <a:xfrm>
            <a:off x="5419725" y="852488"/>
            <a:ext cx="2847975" cy="3657600"/>
            <a:chOff x="0" y="0"/>
            <a:chExt cx="2847975" cy="3657600"/>
          </a:xfrm>
        </p:grpSpPr>
        <p:sp>
          <p:nvSpPr>
            <p:cNvPr id="10" name="Rectangle 9"/>
            <p:cNvSpPr/>
            <p:nvPr/>
          </p:nvSpPr>
          <p:spPr>
            <a:xfrm>
              <a:off x="0" y="0"/>
              <a:ext cx="2847975" cy="36576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grpSp>
          <p:nvGrpSpPr>
            <p:cNvPr id="49160" name="Group 10"/>
            <p:cNvGrpSpPr>
              <a:grpSpLocks/>
            </p:cNvGrpSpPr>
            <p:nvPr/>
          </p:nvGrpSpPr>
          <p:grpSpPr bwMode="auto">
            <a:xfrm>
              <a:off x="152400" y="3429000"/>
              <a:ext cx="2390775" cy="76200"/>
              <a:chOff x="0" y="0"/>
              <a:chExt cx="2390775" cy="76200"/>
            </a:xfrm>
          </p:grpSpPr>
          <p:sp>
            <p:nvSpPr>
              <p:cNvPr id="29" name="Rectangle 28"/>
              <p:cNvSpPr/>
              <p:nvPr/>
            </p:nvSpPr>
            <p:spPr>
              <a:xfrm>
                <a:off x="0" y="0"/>
                <a:ext cx="352425" cy="76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30" name="Rectangle 29"/>
              <p:cNvSpPr/>
              <p:nvPr/>
            </p:nvSpPr>
            <p:spPr>
              <a:xfrm>
                <a:off x="504825" y="0"/>
                <a:ext cx="352425" cy="76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31" name="Rectangle 30"/>
              <p:cNvSpPr/>
              <p:nvPr/>
            </p:nvSpPr>
            <p:spPr>
              <a:xfrm>
                <a:off x="1028700" y="0"/>
                <a:ext cx="352425" cy="76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32" name="Rectangle 31"/>
              <p:cNvSpPr/>
              <p:nvPr/>
            </p:nvSpPr>
            <p:spPr>
              <a:xfrm>
                <a:off x="1524000" y="0"/>
                <a:ext cx="352425" cy="76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33" name="Rectangle 32"/>
              <p:cNvSpPr/>
              <p:nvPr/>
            </p:nvSpPr>
            <p:spPr>
              <a:xfrm>
                <a:off x="2038350" y="0"/>
                <a:ext cx="352425" cy="76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grpSp>
        <p:sp>
          <p:nvSpPr>
            <p:cNvPr id="12" name="Rectangle 11"/>
            <p:cNvSpPr/>
            <p:nvPr/>
          </p:nvSpPr>
          <p:spPr>
            <a:xfrm>
              <a:off x="161925" y="2971800"/>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13" name="Rectangle 12"/>
            <p:cNvSpPr/>
            <p:nvPr/>
          </p:nvSpPr>
          <p:spPr>
            <a:xfrm>
              <a:off x="161925" y="1714500"/>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14" name="Rectangle 13"/>
            <p:cNvSpPr/>
            <p:nvPr/>
          </p:nvSpPr>
          <p:spPr>
            <a:xfrm>
              <a:off x="161925" y="2400300"/>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15" name="Rectangle 14"/>
            <p:cNvSpPr/>
            <p:nvPr/>
          </p:nvSpPr>
          <p:spPr>
            <a:xfrm>
              <a:off x="114300" y="342900"/>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16" name="Rectangle 15"/>
            <p:cNvSpPr/>
            <p:nvPr/>
          </p:nvSpPr>
          <p:spPr>
            <a:xfrm>
              <a:off x="666750" y="2628900"/>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17" name="Rectangle 16"/>
            <p:cNvSpPr/>
            <p:nvPr/>
          </p:nvSpPr>
          <p:spPr>
            <a:xfrm>
              <a:off x="695325" y="1028700"/>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18" name="Rectangle 17"/>
            <p:cNvSpPr/>
            <p:nvPr/>
          </p:nvSpPr>
          <p:spPr>
            <a:xfrm>
              <a:off x="695325" y="1943100"/>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19" name="Rectangle 18"/>
            <p:cNvSpPr/>
            <p:nvPr/>
          </p:nvSpPr>
          <p:spPr>
            <a:xfrm>
              <a:off x="1257300" y="747712"/>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20" name="Rectangle 19"/>
            <p:cNvSpPr/>
            <p:nvPr/>
          </p:nvSpPr>
          <p:spPr>
            <a:xfrm>
              <a:off x="1257300" y="404812"/>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21" name="Rectangle 20"/>
            <p:cNvSpPr/>
            <p:nvPr/>
          </p:nvSpPr>
          <p:spPr>
            <a:xfrm>
              <a:off x="1228725" y="1943100"/>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22" name="Rectangle 21"/>
            <p:cNvSpPr/>
            <p:nvPr/>
          </p:nvSpPr>
          <p:spPr>
            <a:xfrm>
              <a:off x="1187450" y="2640012"/>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23" name="Rectangle 22"/>
            <p:cNvSpPr/>
            <p:nvPr/>
          </p:nvSpPr>
          <p:spPr>
            <a:xfrm>
              <a:off x="2162175" y="1943100"/>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24" name="Rectangle 23"/>
            <p:cNvSpPr/>
            <p:nvPr/>
          </p:nvSpPr>
          <p:spPr>
            <a:xfrm>
              <a:off x="2200275" y="2628900"/>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25" name="Rectangle 24"/>
            <p:cNvSpPr/>
            <p:nvPr/>
          </p:nvSpPr>
          <p:spPr>
            <a:xfrm>
              <a:off x="2190750" y="1028700"/>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26" name="Rectangle 25"/>
            <p:cNvSpPr/>
            <p:nvPr/>
          </p:nvSpPr>
          <p:spPr>
            <a:xfrm>
              <a:off x="1752600" y="952500"/>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27" name="Rectangle 26"/>
            <p:cNvSpPr/>
            <p:nvPr/>
          </p:nvSpPr>
          <p:spPr>
            <a:xfrm>
              <a:off x="1692275" y="1927225"/>
              <a:ext cx="352425" cy="920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28" name="Rectangle 27"/>
            <p:cNvSpPr/>
            <p:nvPr/>
          </p:nvSpPr>
          <p:spPr>
            <a:xfrm>
              <a:off x="1724025" y="2628900"/>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grpSp>
      <p:sp>
        <p:nvSpPr>
          <p:cNvPr id="34" name="TextBox 33"/>
          <p:cNvSpPr txBox="1"/>
          <p:nvPr/>
        </p:nvSpPr>
        <p:spPr>
          <a:xfrm>
            <a:off x="533400" y="1423988"/>
            <a:ext cx="3962400" cy="2309812"/>
          </a:xfrm>
          <a:prstGeom prst="rect">
            <a:avLst/>
          </a:prstGeom>
          <a:noFill/>
        </p:spPr>
        <p:txBody>
          <a:bodyPr>
            <a:spAutoFit/>
          </a:bodyPr>
          <a:lstStyle/>
          <a:p>
            <a:pPr marL="342900" indent="-342900" fontAlgn="auto">
              <a:spcBef>
                <a:spcPts val="0"/>
              </a:spcBef>
              <a:spcAft>
                <a:spcPts val="0"/>
              </a:spcAft>
              <a:buFontTx/>
              <a:buAutoNum type="arabicParenR"/>
              <a:defRPr/>
            </a:pPr>
            <a:r>
              <a:rPr lang="en-US" dirty="0">
                <a:latin typeface="+mn-lt"/>
                <a:ea typeface="+mn-ea"/>
                <a:cs typeface="+mn-cs"/>
              </a:rPr>
              <a:t>Which end of the gel was near the positive electrode? </a:t>
            </a:r>
          </a:p>
          <a:p>
            <a:pPr fontAlgn="auto">
              <a:spcBef>
                <a:spcPts val="0"/>
              </a:spcBef>
              <a:spcAft>
                <a:spcPts val="0"/>
              </a:spcAft>
              <a:defRPr/>
            </a:pPr>
            <a:r>
              <a:rPr lang="en-US" dirty="0">
                <a:latin typeface="+mn-lt"/>
                <a:ea typeface="+mn-ea"/>
                <a:cs typeface="+mn-cs"/>
              </a:rPr>
              <a:t>Explanation: The wells(        ) are where the DNA is initially placed. The DNA is negatively charged due to the phosphates (PO4</a:t>
            </a:r>
            <a:r>
              <a:rPr lang="en-US" baseline="30000" dirty="0">
                <a:latin typeface="+mn-lt"/>
                <a:ea typeface="+mn-ea"/>
                <a:cs typeface="+mn-cs"/>
              </a:rPr>
              <a:t>-3</a:t>
            </a:r>
            <a:r>
              <a:rPr lang="en-US" dirty="0">
                <a:latin typeface="+mn-lt"/>
                <a:ea typeface="+mn-ea"/>
                <a:cs typeface="+mn-cs"/>
              </a:rPr>
              <a:t>) and therefore move toward the positive electrode.  </a:t>
            </a:r>
          </a:p>
          <a:p>
            <a:pPr marL="342900" indent="-342900" fontAlgn="auto">
              <a:spcBef>
                <a:spcPts val="0"/>
              </a:spcBef>
              <a:spcAft>
                <a:spcPts val="0"/>
              </a:spcAft>
              <a:buFontTx/>
              <a:buAutoNum type="arabicParenR"/>
              <a:defRPr/>
            </a:pPr>
            <a:endParaRPr lang="en-US" dirty="0">
              <a:latin typeface="+mn-lt"/>
              <a:ea typeface="+mn-ea"/>
              <a:cs typeface="+mn-cs"/>
            </a:endParaRPr>
          </a:p>
        </p:txBody>
      </p:sp>
      <p:sp>
        <p:nvSpPr>
          <p:cNvPr id="35" name="Rectangle 34"/>
          <p:cNvSpPr/>
          <p:nvPr/>
        </p:nvSpPr>
        <p:spPr>
          <a:xfrm>
            <a:off x="5581650" y="2168525"/>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cxnSp>
        <p:nvCxnSpPr>
          <p:cNvPr id="3" name="Straight Arrow Connector 2"/>
          <p:cNvCxnSpPr/>
          <p:nvPr/>
        </p:nvCxnSpPr>
        <p:spPr>
          <a:xfrm flipV="1">
            <a:off x="2971800" y="990600"/>
            <a:ext cx="2362200" cy="966788"/>
          </a:xfrm>
          <a:prstGeom prst="straightConnector1">
            <a:avLst/>
          </a:prstGeom>
          <a:ln w="38100">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36" name="Rectangle 35"/>
          <p:cNvSpPr/>
          <p:nvPr/>
        </p:nvSpPr>
        <p:spPr>
          <a:xfrm>
            <a:off x="2795588" y="2130425"/>
            <a:ext cx="352425" cy="76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Content Placeholder 7"/>
          <p:cNvSpPr>
            <a:spLocks noGrp="1"/>
          </p:cNvSpPr>
          <p:nvPr>
            <p:ph idx="1"/>
          </p:nvPr>
        </p:nvSpPr>
        <p:spPr>
          <a:xfrm>
            <a:off x="457200" y="304800"/>
            <a:ext cx="8229600" cy="5821363"/>
          </a:xfrm>
        </p:spPr>
        <p:txBody>
          <a:bodyPr/>
          <a:lstStyle/>
          <a:p>
            <a:r>
              <a:rPr lang="en-US" sz="2400" smtClean="0"/>
              <a:t>Five samples of DNA were analyzed using DNA electrophoresis with the following results. </a:t>
            </a:r>
          </a:p>
          <a:p>
            <a:endParaRPr lang="en-US" sz="2400" smtClean="0"/>
          </a:p>
          <a:p>
            <a:endParaRPr lang="en-US" sz="2400" smtClean="0"/>
          </a:p>
          <a:p>
            <a:endParaRPr lang="en-US" sz="2400" smtClean="0"/>
          </a:p>
          <a:p>
            <a:endParaRPr lang="en-US" sz="2400" smtClean="0"/>
          </a:p>
          <a:p>
            <a:endParaRPr lang="en-US" sz="2400" smtClean="0"/>
          </a:p>
          <a:p>
            <a:endParaRPr lang="en-US" sz="2400" smtClean="0"/>
          </a:p>
          <a:p>
            <a:endParaRPr lang="en-US" sz="2400" smtClean="0"/>
          </a:p>
          <a:p>
            <a:endParaRPr lang="en-US" sz="2400" smtClean="0"/>
          </a:p>
          <a:p>
            <a:endParaRPr lang="en-US" sz="2400" smtClean="0"/>
          </a:p>
        </p:txBody>
      </p:sp>
      <p:grpSp>
        <p:nvGrpSpPr>
          <p:cNvPr id="50178" name="Group 8"/>
          <p:cNvGrpSpPr>
            <a:grpSpLocks/>
          </p:cNvGrpSpPr>
          <p:nvPr/>
        </p:nvGrpSpPr>
        <p:grpSpPr bwMode="auto">
          <a:xfrm>
            <a:off x="5419725" y="852488"/>
            <a:ext cx="2847975" cy="3657600"/>
            <a:chOff x="0" y="0"/>
            <a:chExt cx="2847975" cy="3657600"/>
          </a:xfrm>
        </p:grpSpPr>
        <p:sp>
          <p:nvSpPr>
            <p:cNvPr id="10" name="Rectangle 9"/>
            <p:cNvSpPr/>
            <p:nvPr/>
          </p:nvSpPr>
          <p:spPr>
            <a:xfrm>
              <a:off x="0" y="0"/>
              <a:ext cx="2847975" cy="36576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grpSp>
          <p:nvGrpSpPr>
            <p:cNvPr id="50182" name="Group 10"/>
            <p:cNvGrpSpPr>
              <a:grpSpLocks/>
            </p:cNvGrpSpPr>
            <p:nvPr/>
          </p:nvGrpSpPr>
          <p:grpSpPr bwMode="auto">
            <a:xfrm>
              <a:off x="152400" y="3429000"/>
              <a:ext cx="2390775" cy="76200"/>
              <a:chOff x="0" y="0"/>
              <a:chExt cx="2390775" cy="76200"/>
            </a:xfrm>
          </p:grpSpPr>
          <p:sp>
            <p:nvSpPr>
              <p:cNvPr id="29" name="Rectangle 28"/>
              <p:cNvSpPr/>
              <p:nvPr/>
            </p:nvSpPr>
            <p:spPr>
              <a:xfrm>
                <a:off x="0" y="0"/>
                <a:ext cx="352425" cy="76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30" name="Rectangle 29"/>
              <p:cNvSpPr/>
              <p:nvPr/>
            </p:nvSpPr>
            <p:spPr>
              <a:xfrm>
                <a:off x="504825" y="0"/>
                <a:ext cx="352425" cy="76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31" name="Rectangle 30"/>
              <p:cNvSpPr/>
              <p:nvPr/>
            </p:nvSpPr>
            <p:spPr>
              <a:xfrm>
                <a:off x="1028700" y="0"/>
                <a:ext cx="352425" cy="76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32" name="Rectangle 31"/>
              <p:cNvSpPr/>
              <p:nvPr/>
            </p:nvSpPr>
            <p:spPr>
              <a:xfrm>
                <a:off x="1524000" y="0"/>
                <a:ext cx="352425" cy="76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33" name="Rectangle 32"/>
              <p:cNvSpPr/>
              <p:nvPr/>
            </p:nvSpPr>
            <p:spPr>
              <a:xfrm>
                <a:off x="2038350" y="0"/>
                <a:ext cx="352425" cy="76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grpSp>
        <p:sp>
          <p:nvSpPr>
            <p:cNvPr id="12" name="Rectangle 11"/>
            <p:cNvSpPr/>
            <p:nvPr/>
          </p:nvSpPr>
          <p:spPr>
            <a:xfrm>
              <a:off x="161925" y="2971800"/>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13" name="Rectangle 12"/>
            <p:cNvSpPr/>
            <p:nvPr/>
          </p:nvSpPr>
          <p:spPr>
            <a:xfrm>
              <a:off x="161925" y="1714500"/>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14" name="Rectangle 13"/>
            <p:cNvSpPr/>
            <p:nvPr/>
          </p:nvSpPr>
          <p:spPr>
            <a:xfrm>
              <a:off x="161925" y="2400300"/>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15" name="Rectangle 14"/>
            <p:cNvSpPr/>
            <p:nvPr/>
          </p:nvSpPr>
          <p:spPr>
            <a:xfrm>
              <a:off x="114300" y="342900"/>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16" name="Rectangle 15"/>
            <p:cNvSpPr/>
            <p:nvPr/>
          </p:nvSpPr>
          <p:spPr>
            <a:xfrm>
              <a:off x="666750" y="2628900"/>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17" name="Rectangle 16"/>
            <p:cNvSpPr/>
            <p:nvPr/>
          </p:nvSpPr>
          <p:spPr>
            <a:xfrm>
              <a:off x="695325" y="1028700"/>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18" name="Rectangle 17"/>
            <p:cNvSpPr/>
            <p:nvPr/>
          </p:nvSpPr>
          <p:spPr>
            <a:xfrm>
              <a:off x="695325" y="1943100"/>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19" name="Rectangle 18"/>
            <p:cNvSpPr/>
            <p:nvPr/>
          </p:nvSpPr>
          <p:spPr>
            <a:xfrm>
              <a:off x="1257300" y="747712"/>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20" name="Rectangle 19"/>
            <p:cNvSpPr/>
            <p:nvPr/>
          </p:nvSpPr>
          <p:spPr>
            <a:xfrm>
              <a:off x="1257300" y="404812"/>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21" name="Rectangle 20"/>
            <p:cNvSpPr/>
            <p:nvPr/>
          </p:nvSpPr>
          <p:spPr>
            <a:xfrm>
              <a:off x="1228725" y="1943100"/>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22" name="Rectangle 21"/>
            <p:cNvSpPr/>
            <p:nvPr/>
          </p:nvSpPr>
          <p:spPr>
            <a:xfrm>
              <a:off x="1187450" y="2640012"/>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23" name="Rectangle 22"/>
            <p:cNvSpPr/>
            <p:nvPr/>
          </p:nvSpPr>
          <p:spPr>
            <a:xfrm>
              <a:off x="2162175" y="1943100"/>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24" name="Rectangle 23"/>
            <p:cNvSpPr/>
            <p:nvPr/>
          </p:nvSpPr>
          <p:spPr>
            <a:xfrm>
              <a:off x="2200275" y="2628900"/>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25" name="Rectangle 24"/>
            <p:cNvSpPr/>
            <p:nvPr/>
          </p:nvSpPr>
          <p:spPr>
            <a:xfrm>
              <a:off x="2190750" y="1028700"/>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26" name="Rectangle 25"/>
            <p:cNvSpPr/>
            <p:nvPr/>
          </p:nvSpPr>
          <p:spPr>
            <a:xfrm>
              <a:off x="1752600" y="952500"/>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27" name="Rectangle 26"/>
            <p:cNvSpPr/>
            <p:nvPr/>
          </p:nvSpPr>
          <p:spPr>
            <a:xfrm>
              <a:off x="1692275" y="1927225"/>
              <a:ext cx="352425" cy="920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28" name="Rectangle 27"/>
            <p:cNvSpPr/>
            <p:nvPr/>
          </p:nvSpPr>
          <p:spPr>
            <a:xfrm>
              <a:off x="1724025" y="2628900"/>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grpSp>
      <p:sp>
        <p:nvSpPr>
          <p:cNvPr id="50179" name="TextBox 33"/>
          <p:cNvSpPr txBox="1">
            <a:spLocks noChangeArrowheads="1"/>
          </p:cNvSpPr>
          <p:nvPr/>
        </p:nvSpPr>
        <p:spPr bwMode="auto">
          <a:xfrm>
            <a:off x="533400" y="1423988"/>
            <a:ext cx="3962400" cy="647700"/>
          </a:xfrm>
          <a:prstGeom prst="rect">
            <a:avLst/>
          </a:prstGeom>
          <a:noFill/>
          <a:ln w="9525">
            <a:noFill/>
            <a:miter lim="800000"/>
            <a:headEnd/>
            <a:tailEnd/>
          </a:ln>
        </p:spPr>
        <p:txBody>
          <a:bodyPr>
            <a:prstTxWarp prst="textNoShape">
              <a:avLst/>
            </a:prstTxWarp>
            <a:spAutoFit/>
          </a:bodyPr>
          <a:lstStyle/>
          <a:p>
            <a:r>
              <a:rPr lang="en-US">
                <a:latin typeface="Calibri" pitchFamily="-72" charset="0"/>
              </a:rPr>
              <a:t>2) Which segment of DNA is the smallest? </a:t>
            </a:r>
          </a:p>
        </p:txBody>
      </p:sp>
      <p:sp>
        <p:nvSpPr>
          <p:cNvPr id="35" name="Rectangle 34"/>
          <p:cNvSpPr/>
          <p:nvPr/>
        </p:nvSpPr>
        <p:spPr>
          <a:xfrm>
            <a:off x="5581650" y="2168525"/>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Content Placeholder 7"/>
          <p:cNvSpPr>
            <a:spLocks noGrp="1"/>
          </p:cNvSpPr>
          <p:nvPr>
            <p:ph idx="1"/>
          </p:nvPr>
        </p:nvSpPr>
        <p:spPr>
          <a:xfrm>
            <a:off x="457200" y="304800"/>
            <a:ext cx="8229600" cy="5821363"/>
          </a:xfrm>
        </p:spPr>
        <p:txBody>
          <a:bodyPr/>
          <a:lstStyle/>
          <a:p>
            <a:r>
              <a:rPr lang="en-US" sz="2400" smtClean="0"/>
              <a:t>Five samples of DNA were analyzed using DNA electrophoresis with the following results. </a:t>
            </a:r>
          </a:p>
          <a:p>
            <a:endParaRPr lang="en-US" sz="2400" smtClean="0"/>
          </a:p>
          <a:p>
            <a:endParaRPr lang="en-US" sz="2400" smtClean="0"/>
          </a:p>
          <a:p>
            <a:r>
              <a:rPr lang="en-US" sz="2400" smtClean="0"/>
              <a:t>The agarose gel is like a jungle of</a:t>
            </a:r>
            <a:br>
              <a:rPr lang="en-US" sz="2400" smtClean="0"/>
            </a:br>
            <a:r>
              <a:rPr lang="en-US" sz="2400" smtClean="0"/>
              <a:t>vines and plants. Smaller pieces</a:t>
            </a:r>
            <a:br>
              <a:rPr lang="en-US" sz="2400" smtClean="0"/>
            </a:br>
            <a:r>
              <a:rPr lang="en-US" sz="2400" smtClean="0"/>
              <a:t>are able to move faster and farther.</a:t>
            </a:r>
          </a:p>
          <a:p>
            <a:endParaRPr lang="en-US" sz="2400" smtClean="0"/>
          </a:p>
          <a:p>
            <a:endParaRPr lang="en-US" sz="2400" smtClean="0"/>
          </a:p>
          <a:p>
            <a:endParaRPr lang="en-US" sz="2400" smtClean="0"/>
          </a:p>
          <a:p>
            <a:endParaRPr lang="en-US" sz="2400" smtClean="0"/>
          </a:p>
          <a:p>
            <a:endParaRPr lang="en-US" sz="2400" smtClean="0"/>
          </a:p>
          <a:p>
            <a:endParaRPr lang="en-US" sz="2400" smtClean="0"/>
          </a:p>
        </p:txBody>
      </p:sp>
      <p:grpSp>
        <p:nvGrpSpPr>
          <p:cNvPr id="51202" name="Group 8"/>
          <p:cNvGrpSpPr>
            <a:grpSpLocks/>
          </p:cNvGrpSpPr>
          <p:nvPr/>
        </p:nvGrpSpPr>
        <p:grpSpPr bwMode="auto">
          <a:xfrm>
            <a:off x="5419725" y="852488"/>
            <a:ext cx="2847975" cy="3657600"/>
            <a:chOff x="0" y="0"/>
            <a:chExt cx="2847975" cy="3657600"/>
          </a:xfrm>
        </p:grpSpPr>
        <p:sp>
          <p:nvSpPr>
            <p:cNvPr id="10" name="Rectangle 9"/>
            <p:cNvSpPr/>
            <p:nvPr/>
          </p:nvSpPr>
          <p:spPr>
            <a:xfrm>
              <a:off x="0" y="0"/>
              <a:ext cx="2847975" cy="36576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grpSp>
          <p:nvGrpSpPr>
            <p:cNvPr id="51207" name="Group 10"/>
            <p:cNvGrpSpPr>
              <a:grpSpLocks/>
            </p:cNvGrpSpPr>
            <p:nvPr/>
          </p:nvGrpSpPr>
          <p:grpSpPr bwMode="auto">
            <a:xfrm>
              <a:off x="152400" y="3429000"/>
              <a:ext cx="2390775" cy="76200"/>
              <a:chOff x="0" y="0"/>
              <a:chExt cx="2390775" cy="76200"/>
            </a:xfrm>
          </p:grpSpPr>
          <p:sp>
            <p:nvSpPr>
              <p:cNvPr id="29" name="Rectangle 28"/>
              <p:cNvSpPr/>
              <p:nvPr/>
            </p:nvSpPr>
            <p:spPr>
              <a:xfrm>
                <a:off x="0" y="0"/>
                <a:ext cx="352425" cy="76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30" name="Rectangle 29"/>
              <p:cNvSpPr/>
              <p:nvPr/>
            </p:nvSpPr>
            <p:spPr>
              <a:xfrm>
                <a:off x="504825" y="0"/>
                <a:ext cx="352425" cy="76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31" name="Rectangle 30"/>
              <p:cNvSpPr/>
              <p:nvPr/>
            </p:nvSpPr>
            <p:spPr>
              <a:xfrm>
                <a:off x="1028700" y="0"/>
                <a:ext cx="352425" cy="76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32" name="Rectangle 31"/>
              <p:cNvSpPr/>
              <p:nvPr/>
            </p:nvSpPr>
            <p:spPr>
              <a:xfrm>
                <a:off x="1524000" y="0"/>
                <a:ext cx="352425" cy="76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33" name="Rectangle 32"/>
              <p:cNvSpPr/>
              <p:nvPr/>
            </p:nvSpPr>
            <p:spPr>
              <a:xfrm>
                <a:off x="2038350" y="0"/>
                <a:ext cx="352425" cy="76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grpSp>
        <p:sp>
          <p:nvSpPr>
            <p:cNvPr id="12" name="Rectangle 11"/>
            <p:cNvSpPr/>
            <p:nvPr/>
          </p:nvSpPr>
          <p:spPr>
            <a:xfrm>
              <a:off x="161925" y="2971800"/>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13" name="Rectangle 12"/>
            <p:cNvSpPr/>
            <p:nvPr/>
          </p:nvSpPr>
          <p:spPr>
            <a:xfrm>
              <a:off x="161925" y="1714500"/>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14" name="Rectangle 13"/>
            <p:cNvSpPr/>
            <p:nvPr/>
          </p:nvSpPr>
          <p:spPr>
            <a:xfrm>
              <a:off x="161925" y="2400300"/>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15" name="Rectangle 14"/>
            <p:cNvSpPr/>
            <p:nvPr/>
          </p:nvSpPr>
          <p:spPr>
            <a:xfrm>
              <a:off x="114300" y="342900"/>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16" name="Rectangle 15"/>
            <p:cNvSpPr/>
            <p:nvPr/>
          </p:nvSpPr>
          <p:spPr>
            <a:xfrm>
              <a:off x="666750" y="2628900"/>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17" name="Rectangle 16"/>
            <p:cNvSpPr/>
            <p:nvPr/>
          </p:nvSpPr>
          <p:spPr>
            <a:xfrm>
              <a:off x="695325" y="1028700"/>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18" name="Rectangle 17"/>
            <p:cNvSpPr/>
            <p:nvPr/>
          </p:nvSpPr>
          <p:spPr>
            <a:xfrm>
              <a:off x="695325" y="1943100"/>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19" name="Rectangle 18"/>
            <p:cNvSpPr/>
            <p:nvPr/>
          </p:nvSpPr>
          <p:spPr>
            <a:xfrm>
              <a:off x="1257300" y="747712"/>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20" name="Rectangle 19"/>
            <p:cNvSpPr/>
            <p:nvPr/>
          </p:nvSpPr>
          <p:spPr>
            <a:xfrm>
              <a:off x="1257300" y="404812"/>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21" name="Rectangle 20"/>
            <p:cNvSpPr/>
            <p:nvPr/>
          </p:nvSpPr>
          <p:spPr>
            <a:xfrm>
              <a:off x="1228725" y="1943100"/>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22" name="Rectangle 21"/>
            <p:cNvSpPr/>
            <p:nvPr/>
          </p:nvSpPr>
          <p:spPr>
            <a:xfrm>
              <a:off x="1187450" y="2640012"/>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23" name="Rectangle 22"/>
            <p:cNvSpPr/>
            <p:nvPr/>
          </p:nvSpPr>
          <p:spPr>
            <a:xfrm>
              <a:off x="2162175" y="1943100"/>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24" name="Rectangle 23"/>
            <p:cNvSpPr/>
            <p:nvPr/>
          </p:nvSpPr>
          <p:spPr>
            <a:xfrm>
              <a:off x="2200275" y="2628900"/>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25" name="Rectangle 24"/>
            <p:cNvSpPr/>
            <p:nvPr/>
          </p:nvSpPr>
          <p:spPr>
            <a:xfrm>
              <a:off x="2190750" y="1028700"/>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26" name="Rectangle 25"/>
            <p:cNvSpPr/>
            <p:nvPr/>
          </p:nvSpPr>
          <p:spPr>
            <a:xfrm>
              <a:off x="1752600" y="952500"/>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27" name="Rectangle 26"/>
            <p:cNvSpPr/>
            <p:nvPr/>
          </p:nvSpPr>
          <p:spPr>
            <a:xfrm>
              <a:off x="1692275" y="1927225"/>
              <a:ext cx="352425" cy="920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28" name="Rectangle 27"/>
            <p:cNvSpPr/>
            <p:nvPr/>
          </p:nvSpPr>
          <p:spPr>
            <a:xfrm>
              <a:off x="1724025" y="2628900"/>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grpSp>
      <p:sp>
        <p:nvSpPr>
          <p:cNvPr id="51203" name="TextBox 33"/>
          <p:cNvSpPr txBox="1">
            <a:spLocks noChangeArrowheads="1"/>
          </p:cNvSpPr>
          <p:nvPr/>
        </p:nvSpPr>
        <p:spPr bwMode="auto">
          <a:xfrm>
            <a:off x="533400" y="1423988"/>
            <a:ext cx="3962400" cy="647700"/>
          </a:xfrm>
          <a:prstGeom prst="rect">
            <a:avLst/>
          </a:prstGeom>
          <a:noFill/>
          <a:ln w="9525">
            <a:noFill/>
            <a:miter lim="800000"/>
            <a:headEnd/>
            <a:tailEnd/>
          </a:ln>
        </p:spPr>
        <p:txBody>
          <a:bodyPr>
            <a:prstTxWarp prst="textNoShape">
              <a:avLst/>
            </a:prstTxWarp>
            <a:spAutoFit/>
          </a:bodyPr>
          <a:lstStyle/>
          <a:p>
            <a:r>
              <a:rPr lang="en-US">
                <a:latin typeface="Calibri" pitchFamily="-72" charset="0"/>
              </a:rPr>
              <a:t>2) Which segment of DNA is the smallest? </a:t>
            </a:r>
          </a:p>
        </p:txBody>
      </p:sp>
      <p:sp>
        <p:nvSpPr>
          <p:cNvPr id="35" name="Rectangle 34"/>
          <p:cNvSpPr/>
          <p:nvPr/>
        </p:nvSpPr>
        <p:spPr>
          <a:xfrm>
            <a:off x="5581650" y="2168525"/>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cxnSp>
        <p:nvCxnSpPr>
          <p:cNvPr id="3" name="Straight Arrow Connector 2"/>
          <p:cNvCxnSpPr/>
          <p:nvPr/>
        </p:nvCxnSpPr>
        <p:spPr>
          <a:xfrm flipV="1">
            <a:off x="1676400" y="1233488"/>
            <a:ext cx="3857625" cy="685800"/>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457200" y="304800"/>
            <a:ext cx="8229600" cy="5821363"/>
          </a:xfrm>
        </p:spPr>
        <p:txBody>
          <a:bodyPr rtlCol="0">
            <a:normAutofit/>
          </a:bodyPr>
          <a:lstStyle/>
          <a:p>
            <a:pPr fontAlgn="auto">
              <a:spcAft>
                <a:spcPts val="0"/>
              </a:spcAft>
              <a:buFont typeface="Arial" pitchFamily="34" charset="0"/>
              <a:buChar char="•"/>
              <a:defRPr/>
            </a:pPr>
            <a:r>
              <a:rPr lang="en-US" sz="2400" dirty="0" smtClean="0">
                <a:ea typeface="+mn-ea"/>
                <a:cs typeface="+mn-cs"/>
              </a:rPr>
              <a:t>Five samples of DNA were analyzed using DNA electrophoresis with the following results. </a:t>
            </a:r>
          </a:p>
          <a:p>
            <a:pPr fontAlgn="auto">
              <a:spcAft>
                <a:spcPts val="0"/>
              </a:spcAft>
              <a:buFont typeface="Arial" pitchFamily="34" charset="0"/>
              <a:buChar char="•"/>
              <a:defRPr/>
            </a:pPr>
            <a:endParaRPr lang="en-US" sz="2400" dirty="0">
              <a:ea typeface="+mn-ea"/>
              <a:cs typeface="+mn-cs"/>
            </a:endParaRPr>
          </a:p>
          <a:p>
            <a:pPr fontAlgn="auto">
              <a:spcAft>
                <a:spcPts val="0"/>
              </a:spcAft>
              <a:buFont typeface="Arial" pitchFamily="34" charset="0"/>
              <a:buChar char="•"/>
              <a:defRPr/>
            </a:pPr>
            <a:endParaRPr lang="en-US" sz="2400" dirty="0" smtClean="0">
              <a:ea typeface="+mn-ea"/>
              <a:cs typeface="+mn-cs"/>
            </a:endParaRPr>
          </a:p>
          <a:p>
            <a:pPr fontAlgn="auto">
              <a:spcAft>
                <a:spcPts val="0"/>
              </a:spcAft>
              <a:buFont typeface="Arial" pitchFamily="34" charset="0"/>
              <a:buChar char="•"/>
              <a:defRPr/>
            </a:pPr>
            <a:endParaRPr lang="en-US" sz="2400" dirty="0">
              <a:ea typeface="+mn-ea"/>
              <a:cs typeface="+mn-cs"/>
            </a:endParaRPr>
          </a:p>
          <a:p>
            <a:pPr marL="0" indent="0" fontAlgn="auto">
              <a:spcAft>
                <a:spcPts val="0"/>
              </a:spcAft>
              <a:buFont typeface="Arial" pitchFamily="34" charset="0"/>
              <a:buNone/>
              <a:defRPr/>
            </a:pPr>
            <a:endParaRPr lang="en-US" sz="2400" dirty="0" smtClean="0">
              <a:ea typeface="+mn-ea"/>
              <a:cs typeface="+mn-cs"/>
            </a:endParaRPr>
          </a:p>
          <a:p>
            <a:pPr fontAlgn="auto">
              <a:spcAft>
                <a:spcPts val="0"/>
              </a:spcAft>
              <a:buFont typeface="Arial" pitchFamily="34" charset="0"/>
              <a:buChar char="•"/>
              <a:defRPr/>
            </a:pPr>
            <a:endParaRPr lang="en-US" sz="2400" dirty="0">
              <a:ea typeface="+mn-ea"/>
              <a:cs typeface="+mn-cs"/>
            </a:endParaRPr>
          </a:p>
        </p:txBody>
      </p:sp>
      <p:grpSp>
        <p:nvGrpSpPr>
          <p:cNvPr id="52226" name="Group 8"/>
          <p:cNvGrpSpPr>
            <a:grpSpLocks/>
          </p:cNvGrpSpPr>
          <p:nvPr/>
        </p:nvGrpSpPr>
        <p:grpSpPr bwMode="auto">
          <a:xfrm>
            <a:off x="5419725" y="852488"/>
            <a:ext cx="2847975" cy="3657600"/>
            <a:chOff x="0" y="0"/>
            <a:chExt cx="2847975" cy="3657600"/>
          </a:xfrm>
        </p:grpSpPr>
        <p:sp>
          <p:nvSpPr>
            <p:cNvPr id="10" name="Rectangle 9"/>
            <p:cNvSpPr/>
            <p:nvPr/>
          </p:nvSpPr>
          <p:spPr>
            <a:xfrm>
              <a:off x="0" y="0"/>
              <a:ext cx="2847975" cy="36576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grpSp>
          <p:nvGrpSpPr>
            <p:cNvPr id="52231" name="Group 10"/>
            <p:cNvGrpSpPr>
              <a:grpSpLocks/>
            </p:cNvGrpSpPr>
            <p:nvPr/>
          </p:nvGrpSpPr>
          <p:grpSpPr bwMode="auto">
            <a:xfrm>
              <a:off x="152400" y="3429000"/>
              <a:ext cx="2390775" cy="76200"/>
              <a:chOff x="0" y="0"/>
              <a:chExt cx="2390775" cy="76200"/>
            </a:xfrm>
          </p:grpSpPr>
          <p:sp>
            <p:nvSpPr>
              <p:cNvPr id="29" name="Rectangle 28"/>
              <p:cNvSpPr/>
              <p:nvPr/>
            </p:nvSpPr>
            <p:spPr>
              <a:xfrm>
                <a:off x="0" y="0"/>
                <a:ext cx="352425" cy="76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30" name="Rectangle 29"/>
              <p:cNvSpPr/>
              <p:nvPr/>
            </p:nvSpPr>
            <p:spPr>
              <a:xfrm>
                <a:off x="504825" y="0"/>
                <a:ext cx="352425" cy="76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31" name="Rectangle 30"/>
              <p:cNvSpPr/>
              <p:nvPr/>
            </p:nvSpPr>
            <p:spPr>
              <a:xfrm>
                <a:off x="1028700" y="0"/>
                <a:ext cx="352425" cy="76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32" name="Rectangle 31"/>
              <p:cNvSpPr/>
              <p:nvPr/>
            </p:nvSpPr>
            <p:spPr>
              <a:xfrm>
                <a:off x="1524000" y="0"/>
                <a:ext cx="352425" cy="76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33" name="Rectangle 32"/>
              <p:cNvSpPr/>
              <p:nvPr/>
            </p:nvSpPr>
            <p:spPr>
              <a:xfrm>
                <a:off x="2038350" y="0"/>
                <a:ext cx="352425" cy="76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grpSp>
        <p:sp>
          <p:nvSpPr>
            <p:cNvPr id="12" name="Rectangle 11"/>
            <p:cNvSpPr/>
            <p:nvPr/>
          </p:nvSpPr>
          <p:spPr>
            <a:xfrm>
              <a:off x="161925" y="2971800"/>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13" name="Rectangle 12"/>
            <p:cNvSpPr/>
            <p:nvPr/>
          </p:nvSpPr>
          <p:spPr>
            <a:xfrm>
              <a:off x="161925" y="1714500"/>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14" name="Rectangle 13"/>
            <p:cNvSpPr/>
            <p:nvPr/>
          </p:nvSpPr>
          <p:spPr>
            <a:xfrm>
              <a:off x="161925" y="2400300"/>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15" name="Rectangle 14"/>
            <p:cNvSpPr/>
            <p:nvPr/>
          </p:nvSpPr>
          <p:spPr>
            <a:xfrm>
              <a:off x="114300" y="342900"/>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16" name="Rectangle 15"/>
            <p:cNvSpPr/>
            <p:nvPr/>
          </p:nvSpPr>
          <p:spPr>
            <a:xfrm>
              <a:off x="666750" y="2628900"/>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17" name="Rectangle 16"/>
            <p:cNvSpPr/>
            <p:nvPr/>
          </p:nvSpPr>
          <p:spPr>
            <a:xfrm>
              <a:off x="695325" y="1028700"/>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18" name="Rectangle 17"/>
            <p:cNvSpPr/>
            <p:nvPr/>
          </p:nvSpPr>
          <p:spPr>
            <a:xfrm>
              <a:off x="695325" y="1943100"/>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19" name="Rectangle 18"/>
            <p:cNvSpPr/>
            <p:nvPr/>
          </p:nvSpPr>
          <p:spPr>
            <a:xfrm>
              <a:off x="1257300" y="747712"/>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20" name="Rectangle 19"/>
            <p:cNvSpPr/>
            <p:nvPr/>
          </p:nvSpPr>
          <p:spPr>
            <a:xfrm>
              <a:off x="1257300" y="404812"/>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21" name="Rectangle 20"/>
            <p:cNvSpPr/>
            <p:nvPr/>
          </p:nvSpPr>
          <p:spPr>
            <a:xfrm>
              <a:off x="1228725" y="1943100"/>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22" name="Rectangle 21"/>
            <p:cNvSpPr/>
            <p:nvPr/>
          </p:nvSpPr>
          <p:spPr>
            <a:xfrm>
              <a:off x="1187450" y="2640012"/>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23" name="Rectangle 22"/>
            <p:cNvSpPr/>
            <p:nvPr/>
          </p:nvSpPr>
          <p:spPr>
            <a:xfrm>
              <a:off x="2162175" y="1943100"/>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24" name="Rectangle 23"/>
            <p:cNvSpPr/>
            <p:nvPr/>
          </p:nvSpPr>
          <p:spPr>
            <a:xfrm>
              <a:off x="2200275" y="2628900"/>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25" name="Rectangle 24"/>
            <p:cNvSpPr/>
            <p:nvPr/>
          </p:nvSpPr>
          <p:spPr>
            <a:xfrm>
              <a:off x="2190750" y="1028700"/>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26" name="Rectangle 25"/>
            <p:cNvSpPr/>
            <p:nvPr/>
          </p:nvSpPr>
          <p:spPr>
            <a:xfrm>
              <a:off x="1752600" y="952500"/>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27" name="Rectangle 26"/>
            <p:cNvSpPr/>
            <p:nvPr/>
          </p:nvSpPr>
          <p:spPr>
            <a:xfrm>
              <a:off x="1692275" y="1927225"/>
              <a:ext cx="352425" cy="920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28" name="Rectangle 27"/>
            <p:cNvSpPr/>
            <p:nvPr/>
          </p:nvSpPr>
          <p:spPr>
            <a:xfrm>
              <a:off x="1724025" y="2628900"/>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grpSp>
      <p:sp>
        <p:nvSpPr>
          <p:cNvPr id="52227" name="TextBox 33"/>
          <p:cNvSpPr txBox="1">
            <a:spLocks noChangeArrowheads="1"/>
          </p:cNvSpPr>
          <p:nvPr/>
        </p:nvSpPr>
        <p:spPr bwMode="auto">
          <a:xfrm>
            <a:off x="533400" y="1423988"/>
            <a:ext cx="3962400" cy="2309812"/>
          </a:xfrm>
          <a:prstGeom prst="rect">
            <a:avLst/>
          </a:prstGeom>
          <a:noFill/>
          <a:ln w="9525">
            <a:noFill/>
            <a:miter lim="800000"/>
            <a:headEnd/>
            <a:tailEnd/>
          </a:ln>
        </p:spPr>
        <p:txBody>
          <a:bodyPr>
            <a:prstTxWarp prst="textNoShape">
              <a:avLst/>
            </a:prstTxWarp>
            <a:spAutoFit/>
          </a:bodyPr>
          <a:lstStyle/>
          <a:p>
            <a:r>
              <a:rPr lang="en-US">
                <a:latin typeface="Calibri" pitchFamily="-72" charset="0"/>
              </a:rPr>
              <a:t>If the five samples are from a domesticated dog, a wolf, a coyote, a cat, and a pig, which sample most likely belongs to the organisms? </a:t>
            </a:r>
          </a:p>
          <a:p>
            <a:r>
              <a:rPr lang="en-US">
                <a:latin typeface="Calibri" pitchFamily="-72" charset="0"/>
              </a:rPr>
              <a:t>(Hint: Domesticated Dogs are descended from Wolves, not coyotes, although all three species can successfully interbreed)</a:t>
            </a:r>
          </a:p>
        </p:txBody>
      </p:sp>
      <p:sp>
        <p:nvSpPr>
          <p:cNvPr id="35" name="Rectangle 34"/>
          <p:cNvSpPr/>
          <p:nvPr/>
        </p:nvSpPr>
        <p:spPr>
          <a:xfrm>
            <a:off x="5581650" y="2168525"/>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52229" name="TextBox 2"/>
          <p:cNvSpPr txBox="1">
            <a:spLocks noChangeArrowheads="1"/>
          </p:cNvSpPr>
          <p:nvPr/>
        </p:nvSpPr>
        <p:spPr bwMode="auto">
          <a:xfrm>
            <a:off x="5372100" y="4572000"/>
            <a:ext cx="2962275" cy="381000"/>
          </a:xfrm>
          <a:prstGeom prst="rect">
            <a:avLst/>
          </a:prstGeom>
          <a:noFill/>
          <a:ln w="9525">
            <a:noFill/>
            <a:miter lim="800000"/>
            <a:headEnd/>
            <a:tailEnd/>
          </a:ln>
        </p:spPr>
        <p:txBody>
          <a:bodyPr>
            <a:prstTxWarp prst="textNoShape">
              <a:avLst/>
            </a:prstTxWarp>
            <a:spAutoFit/>
          </a:bodyPr>
          <a:lstStyle/>
          <a:p>
            <a:r>
              <a:rPr lang="en-US">
                <a:latin typeface="Calibri" pitchFamily="-72" charset="0"/>
              </a:rPr>
              <a:t>   A        B        C       D       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fontAlgn="auto">
              <a:spcAft>
                <a:spcPts val="0"/>
              </a:spcAft>
              <a:defRPr/>
            </a:pPr>
            <a:r>
              <a:rPr lang="en-US" altLang="en-US" dirty="0">
                <a:ea typeface="+mj-ea"/>
                <a:cs typeface="+mj-cs"/>
              </a:rPr>
              <a:t>DNA Replication Quiz</a:t>
            </a:r>
            <a:endParaRPr lang="en-US" altLang="en-US" dirty="0" smtClean="0">
              <a:ea typeface="+mj-ea"/>
              <a:cs typeface="+mj-cs"/>
            </a:endParaRPr>
          </a:p>
        </p:txBody>
      </p:sp>
      <p:sp>
        <p:nvSpPr>
          <p:cNvPr id="16386" name="Rectangle 3"/>
          <p:cNvSpPr>
            <a:spLocks noGrp="1" noChangeArrowheads="1"/>
          </p:cNvSpPr>
          <p:nvPr>
            <p:ph sz="half" idx="1"/>
          </p:nvPr>
        </p:nvSpPr>
        <p:spPr>
          <a:xfrm>
            <a:off x="457200" y="1536700"/>
            <a:ext cx="3657600" cy="4589463"/>
          </a:xfrm>
        </p:spPr>
        <p:txBody>
          <a:bodyPr/>
          <a:lstStyle/>
          <a:p>
            <a:pPr marL="533400" indent="-533400">
              <a:buFont typeface="Wingdings" pitchFamily="-72" charset="2"/>
              <a:buAutoNum type="arabicPeriod"/>
            </a:pPr>
            <a:r>
              <a:rPr lang="en-US" smtClean="0">
                <a:solidFill>
                  <a:srgbClr val="0000FF"/>
                </a:solidFill>
              </a:rPr>
              <a:t>Single Strand Binding Proteins</a:t>
            </a:r>
          </a:p>
          <a:p>
            <a:pPr marL="533400" indent="-533400">
              <a:buFont typeface="Wingdings" pitchFamily="-72" charset="2"/>
              <a:buAutoNum type="arabicPeriod"/>
            </a:pPr>
            <a:r>
              <a:rPr lang="en-US" smtClean="0">
                <a:solidFill>
                  <a:srgbClr val="FF0066"/>
                </a:solidFill>
              </a:rPr>
              <a:t>DNA Polymerase</a:t>
            </a:r>
          </a:p>
          <a:p>
            <a:pPr marL="533400" indent="-533400">
              <a:buFont typeface="Wingdings" pitchFamily="-72" charset="2"/>
              <a:buAutoNum type="arabicPeriod"/>
            </a:pPr>
            <a:r>
              <a:rPr lang="en-US" smtClean="0"/>
              <a:t>Helicase</a:t>
            </a:r>
          </a:p>
          <a:p>
            <a:pPr marL="533400" indent="-533400">
              <a:buFont typeface="Wingdings" pitchFamily="-72" charset="2"/>
              <a:buAutoNum type="arabicPeriod"/>
            </a:pPr>
            <a:r>
              <a:rPr lang="en-US" smtClean="0"/>
              <a:t>RNA Primase</a:t>
            </a:r>
          </a:p>
          <a:p>
            <a:pPr marL="533400" indent="-533400">
              <a:buFont typeface="Wingdings" pitchFamily="-72" charset="2"/>
              <a:buAutoNum type="arabicPeriod"/>
            </a:pPr>
            <a:r>
              <a:rPr lang="en-US" smtClean="0"/>
              <a:t>DNA Ligase</a:t>
            </a:r>
          </a:p>
          <a:p>
            <a:pPr marL="533400" indent="-533400">
              <a:buFont typeface="Wingdings" pitchFamily="-72" charset="2"/>
              <a:buNone/>
            </a:pPr>
            <a:endParaRPr lang="en-US" smtClean="0"/>
          </a:p>
        </p:txBody>
      </p:sp>
      <p:sp>
        <p:nvSpPr>
          <p:cNvPr id="16387" name="Rectangle 4"/>
          <p:cNvSpPr>
            <a:spLocks noGrp="1" noChangeArrowheads="1"/>
          </p:cNvSpPr>
          <p:nvPr>
            <p:ph sz="half" idx="2"/>
          </p:nvPr>
        </p:nvSpPr>
        <p:spPr>
          <a:xfrm>
            <a:off x="4419600" y="1536700"/>
            <a:ext cx="3657600" cy="4589463"/>
          </a:xfrm>
        </p:spPr>
        <p:txBody>
          <a:bodyPr/>
          <a:lstStyle/>
          <a:p>
            <a:pPr>
              <a:buFont typeface="Wingdings" pitchFamily="-72" charset="2"/>
              <a:buNone/>
            </a:pPr>
            <a:r>
              <a:rPr lang="en-US" smtClean="0"/>
              <a:t>A. Unzips DNA</a:t>
            </a:r>
          </a:p>
          <a:p>
            <a:pPr>
              <a:buFont typeface="Wingdings" pitchFamily="-72" charset="2"/>
              <a:buNone/>
            </a:pPr>
            <a:r>
              <a:rPr lang="en-US" smtClean="0"/>
              <a:t>B. </a:t>
            </a:r>
            <a:r>
              <a:rPr lang="en-US" smtClean="0">
                <a:solidFill>
                  <a:srgbClr val="FF0066"/>
                </a:solidFill>
              </a:rPr>
              <a:t>Links new nucleotides together</a:t>
            </a:r>
          </a:p>
          <a:p>
            <a:pPr>
              <a:buFont typeface="Wingdings" pitchFamily="-72" charset="2"/>
              <a:buNone/>
            </a:pPr>
            <a:r>
              <a:rPr lang="en-US" smtClean="0"/>
              <a:t>C. </a:t>
            </a:r>
            <a:r>
              <a:rPr lang="en-US" smtClean="0">
                <a:solidFill>
                  <a:srgbClr val="0000FF"/>
                </a:solidFill>
              </a:rPr>
              <a:t>Holds DNA Apart</a:t>
            </a:r>
            <a:r>
              <a:rPr lang="en-US" smtClean="0"/>
              <a:t> </a:t>
            </a:r>
          </a:p>
          <a:p>
            <a:pPr>
              <a:buFont typeface="Wingdings" pitchFamily="-72" charset="2"/>
              <a:buNone/>
            </a:pPr>
            <a:r>
              <a:rPr lang="en-US" smtClean="0"/>
              <a:t>D. Initiates building of new DNA strand</a:t>
            </a:r>
          </a:p>
          <a:p>
            <a:pPr>
              <a:buFont typeface="Wingdings" pitchFamily="-72" charset="2"/>
              <a:buNone/>
            </a:pPr>
            <a:r>
              <a:rPr lang="en-US" smtClean="0"/>
              <a:t>E. Joins DNA Fragments Together</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457200" y="304800"/>
            <a:ext cx="8229600" cy="5821363"/>
          </a:xfrm>
        </p:spPr>
        <p:txBody>
          <a:bodyPr rtlCol="0">
            <a:normAutofit/>
          </a:bodyPr>
          <a:lstStyle/>
          <a:p>
            <a:pPr fontAlgn="auto">
              <a:spcAft>
                <a:spcPts val="0"/>
              </a:spcAft>
              <a:buFont typeface="Arial" pitchFamily="34" charset="0"/>
              <a:buChar char="•"/>
              <a:defRPr/>
            </a:pPr>
            <a:r>
              <a:rPr lang="en-US" sz="2400" dirty="0" smtClean="0">
                <a:ea typeface="+mn-ea"/>
                <a:cs typeface="+mn-cs"/>
              </a:rPr>
              <a:t>Five samples of DNA were analyzed using DNA electrophoresis with the following results. </a:t>
            </a:r>
          </a:p>
          <a:p>
            <a:pPr fontAlgn="auto">
              <a:spcAft>
                <a:spcPts val="0"/>
              </a:spcAft>
              <a:buFont typeface="Arial" pitchFamily="34" charset="0"/>
              <a:buChar char="•"/>
              <a:defRPr/>
            </a:pPr>
            <a:endParaRPr lang="en-US" sz="2400" dirty="0">
              <a:ea typeface="+mn-ea"/>
              <a:cs typeface="+mn-cs"/>
            </a:endParaRPr>
          </a:p>
          <a:p>
            <a:pPr fontAlgn="auto">
              <a:spcAft>
                <a:spcPts val="0"/>
              </a:spcAft>
              <a:buFont typeface="Arial" pitchFamily="34" charset="0"/>
              <a:buChar char="•"/>
              <a:defRPr/>
            </a:pPr>
            <a:endParaRPr lang="en-US" sz="2400" dirty="0" smtClean="0">
              <a:ea typeface="+mn-ea"/>
              <a:cs typeface="+mn-cs"/>
            </a:endParaRPr>
          </a:p>
          <a:p>
            <a:pPr fontAlgn="auto">
              <a:spcAft>
                <a:spcPts val="0"/>
              </a:spcAft>
              <a:buFont typeface="Arial" pitchFamily="34" charset="0"/>
              <a:buChar char="•"/>
              <a:defRPr/>
            </a:pPr>
            <a:endParaRPr lang="en-US" sz="2400" dirty="0">
              <a:ea typeface="+mn-ea"/>
              <a:cs typeface="+mn-cs"/>
            </a:endParaRPr>
          </a:p>
          <a:p>
            <a:pPr marL="0" indent="0" fontAlgn="auto">
              <a:spcAft>
                <a:spcPts val="0"/>
              </a:spcAft>
              <a:buFont typeface="Arial" pitchFamily="34" charset="0"/>
              <a:buNone/>
              <a:defRPr/>
            </a:pPr>
            <a:endParaRPr lang="en-US" sz="2400" dirty="0" smtClean="0">
              <a:ea typeface="+mn-ea"/>
              <a:cs typeface="+mn-cs"/>
            </a:endParaRPr>
          </a:p>
          <a:p>
            <a:pPr fontAlgn="auto">
              <a:spcAft>
                <a:spcPts val="0"/>
              </a:spcAft>
              <a:buFont typeface="Arial" pitchFamily="34" charset="0"/>
              <a:buChar char="•"/>
              <a:defRPr/>
            </a:pPr>
            <a:endParaRPr lang="en-US" sz="2400" dirty="0">
              <a:ea typeface="+mn-ea"/>
              <a:cs typeface="+mn-cs"/>
            </a:endParaRPr>
          </a:p>
        </p:txBody>
      </p:sp>
      <p:grpSp>
        <p:nvGrpSpPr>
          <p:cNvPr id="53250" name="Group 8"/>
          <p:cNvGrpSpPr>
            <a:grpSpLocks/>
          </p:cNvGrpSpPr>
          <p:nvPr/>
        </p:nvGrpSpPr>
        <p:grpSpPr bwMode="auto">
          <a:xfrm>
            <a:off x="5419725" y="852488"/>
            <a:ext cx="2847975" cy="3657600"/>
            <a:chOff x="0" y="0"/>
            <a:chExt cx="2847975" cy="3657600"/>
          </a:xfrm>
        </p:grpSpPr>
        <p:sp>
          <p:nvSpPr>
            <p:cNvPr id="10" name="Rectangle 9"/>
            <p:cNvSpPr/>
            <p:nvPr/>
          </p:nvSpPr>
          <p:spPr>
            <a:xfrm>
              <a:off x="0" y="0"/>
              <a:ext cx="2847975" cy="36576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grpSp>
          <p:nvGrpSpPr>
            <p:cNvPr id="53255" name="Group 10"/>
            <p:cNvGrpSpPr>
              <a:grpSpLocks/>
            </p:cNvGrpSpPr>
            <p:nvPr/>
          </p:nvGrpSpPr>
          <p:grpSpPr bwMode="auto">
            <a:xfrm>
              <a:off x="152400" y="3429000"/>
              <a:ext cx="2390775" cy="76200"/>
              <a:chOff x="0" y="0"/>
              <a:chExt cx="2390775" cy="76200"/>
            </a:xfrm>
          </p:grpSpPr>
          <p:sp>
            <p:nvSpPr>
              <p:cNvPr id="29" name="Rectangle 28"/>
              <p:cNvSpPr/>
              <p:nvPr/>
            </p:nvSpPr>
            <p:spPr>
              <a:xfrm>
                <a:off x="0" y="0"/>
                <a:ext cx="352425" cy="76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30" name="Rectangle 29"/>
              <p:cNvSpPr/>
              <p:nvPr/>
            </p:nvSpPr>
            <p:spPr>
              <a:xfrm>
                <a:off x="504825" y="0"/>
                <a:ext cx="352425" cy="76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31" name="Rectangle 30"/>
              <p:cNvSpPr/>
              <p:nvPr/>
            </p:nvSpPr>
            <p:spPr>
              <a:xfrm>
                <a:off x="1028700" y="0"/>
                <a:ext cx="352425" cy="76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32" name="Rectangle 31"/>
              <p:cNvSpPr/>
              <p:nvPr/>
            </p:nvSpPr>
            <p:spPr>
              <a:xfrm>
                <a:off x="1524000" y="0"/>
                <a:ext cx="352425" cy="76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33" name="Rectangle 32"/>
              <p:cNvSpPr/>
              <p:nvPr/>
            </p:nvSpPr>
            <p:spPr>
              <a:xfrm>
                <a:off x="2038350" y="0"/>
                <a:ext cx="352425" cy="76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grpSp>
        <p:sp>
          <p:nvSpPr>
            <p:cNvPr id="12" name="Rectangle 11"/>
            <p:cNvSpPr/>
            <p:nvPr/>
          </p:nvSpPr>
          <p:spPr>
            <a:xfrm>
              <a:off x="161925" y="2971800"/>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13" name="Rectangle 12"/>
            <p:cNvSpPr/>
            <p:nvPr/>
          </p:nvSpPr>
          <p:spPr>
            <a:xfrm>
              <a:off x="161925" y="1714500"/>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14" name="Rectangle 13"/>
            <p:cNvSpPr/>
            <p:nvPr/>
          </p:nvSpPr>
          <p:spPr>
            <a:xfrm>
              <a:off x="161925" y="2400300"/>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15" name="Rectangle 14"/>
            <p:cNvSpPr/>
            <p:nvPr/>
          </p:nvSpPr>
          <p:spPr>
            <a:xfrm>
              <a:off x="114300" y="342900"/>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16" name="Rectangle 15"/>
            <p:cNvSpPr/>
            <p:nvPr/>
          </p:nvSpPr>
          <p:spPr>
            <a:xfrm>
              <a:off x="666750" y="2628900"/>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17" name="Rectangle 16"/>
            <p:cNvSpPr/>
            <p:nvPr/>
          </p:nvSpPr>
          <p:spPr>
            <a:xfrm>
              <a:off x="695325" y="1028700"/>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18" name="Rectangle 17"/>
            <p:cNvSpPr/>
            <p:nvPr/>
          </p:nvSpPr>
          <p:spPr>
            <a:xfrm>
              <a:off x="695325" y="1943100"/>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19" name="Rectangle 18"/>
            <p:cNvSpPr/>
            <p:nvPr/>
          </p:nvSpPr>
          <p:spPr>
            <a:xfrm>
              <a:off x="1257300" y="747712"/>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20" name="Rectangle 19"/>
            <p:cNvSpPr/>
            <p:nvPr/>
          </p:nvSpPr>
          <p:spPr>
            <a:xfrm>
              <a:off x="1257300" y="404812"/>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21" name="Rectangle 20"/>
            <p:cNvSpPr/>
            <p:nvPr/>
          </p:nvSpPr>
          <p:spPr>
            <a:xfrm>
              <a:off x="1228725" y="1943100"/>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22" name="Rectangle 21"/>
            <p:cNvSpPr/>
            <p:nvPr/>
          </p:nvSpPr>
          <p:spPr>
            <a:xfrm>
              <a:off x="1187450" y="2640012"/>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23" name="Rectangle 22"/>
            <p:cNvSpPr/>
            <p:nvPr/>
          </p:nvSpPr>
          <p:spPr>
            <a:xfrm>
              <a:off x="2162175" y="1943100"/>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24" name="Rectangle 23"/>
            <p:cNvSpPr/>
            <p:nvPr/>
          </p:nvSpPr>
          <p:spPr>
            <a:xfrm>
              <a:off x="2200275" y="2628900"/>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25" name="Rectangle 24"/>
            <p:cNvSpPr/>
            <p:nvPr/>
          </p:nvSpPr>
          <p:spPr>
            <a:xfrm>
              <a:off x="2190750" y="1028700"/>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26" name="Rectangle 25"/>
            <p:cNvSpPr/>
            <p:nvPr/>
          </p:nvSpPr>
          <p:spPr>
            <a:xfrm>
              <a:off x="1752600" y="952500"/>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27" name="Rectangle 26"/>
            <p:cNvSpPr/>
            <p:nvPr/>
          </p:nvSpPr>
          <p:spPr>
            <a:xfrm>
              <a:off x="1692275" y="1927225"/>
              <a:ext cx="352425" cy="920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28" name="Rectangle 27"/>
            <p:cNvSpPr/>
            <p:nvPr/>
          </p:nvSpPr>
          <p:spPr>
            <a:xfrm>
              <a:off x="1724025" y="2628900"/>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grpSp>
      <p:sp>
        <p:nvSpPr>
          <p:cNvPr id="53251" name="TextBox 33"/>
          <p:cNvSpPr txBox="1">
            <a:spLocks noChangeArrowheads="1"/>
          </p:cNvSpPr>
          <p:nvPr/>
        </p:nvSpPr>
        <p:spPr bwMode="auto">
          <a:xfrm>
            <a:off x="533400" y="1423988"/>
            <a:ext cx="3962400" cy="5356225"/>
          </a:xfrm>
          <a:prstGeom prst="rect">
            <a:avLst/>
          </a:prstGeom>
          <a:noFill/>
          <a:ln w="9525">
            <a:noFill/>
            <a:miter lim="800000"/>
            <a:headEnd/>
            <a:tailEnd/>
          </a:ln>
        </p:spPr>
        <p:txBody>
          <a:bodyPr>
            <a:prstTxWarp prst="textNoShape">
              <a:avLst/>
            </a:prstTxWarp>
            <a:spAutoFit/>
          </a:bodyPr>
          <a:lstStyle/>
          <a:p>
            <a:r>
              <a:rPr lang="en-US">
                <a:latin typeface="Calibri" pitchFamily="-72" charset="0"/>
              </a:rPr>
              <a:t>If the five samples are from a domesticated dog, a wolf, a coyote, a cat, and a pig, which sample most likely belongs to the organisms? </a:t>
            </a:r>
          </a:p>
          <a:p>
            <a:r>
              <a:rPr lang="en-US">
                <a:latin typeface="Calibri" pitchFamily="-72" charset="0"/>
              </a:rPr>
              <a:t>(Hint: Domesticated Dogs are descended from Wolves, not coyotes, although all three species can successfully interbreed)</a:t>
            </a:r>
          </a:p>
          <a:p>
            <a:endParaRPr lang="en-US">
              <a:latin typeface="Calibri" pitchFamily="-72" charset="0"/>
            </a:endParaRPr>
          </a:p>
          <a:p>
            <a:r>
              <a:rPr lang="en-US">
                <a:latin typeface="Calibri" pitchFamily="-72" charset="0"/>
              </a:rPr>
              <a:t>A = Pig – herbivore, most different from other four</a:t>
            </a:r>
            <a:br>
              <a:rPr lang="en-US">
                <a:latin typeface="Calibri" pitchFamily="-72" charset="0"/>
              </a:rPr>
            </a:br>
            <a:r>
              <a:rPr lang="en-US">
                <a:latin typeface="Calibri" pitchFamily="-72" charset="0"/>
              </a:rPr>
              <a:t>B &amp; E = Wolf and Dog – Basically the same thing</a:t>
            </a:r>
            <a:br>
              <a:rPr lang="en-US">
                <a:latin typeface="Calibri" pitchFamily="-72" charset="0"/>
              </a:rPr>
            </a:br>
            <a:r>
              <a:rPr lang="en-US">
                <a:latin typeface="Calibri" pitchFamily="-72" charset="0"/>
              </a:rPr>
              <a:t>D = Coyote – slight difference, but almost the same as wolf and dog</a:t>
            </a:r>
          </a:p>
          <a:p>
            <a:r>
              <a:rPr lang="en-US">
                <a:latin typeface="Calibri" pitchFamily="-72" charset="0"/>
              </a:rPr>
              <a:t>C = Cat, not because cat starts with “c” but because it is similar to the other carnivore profiles. Cats are more like dogs than they are like pigs. </a:t>
            </a:r>
          </a:p>
        </p:txBody>
      </p:sp>
      <p:sp>
        <p:nvSpPr>
          <p:cNvPr id="35" name="Rectangle 34"/>
          <p:cNvSpPr/>
          <p:nvPr/>
        </p:nvSpPr>
        <p:spPr>
          <a:xfrm>
            <a:off x="5581650" y="2168525"/>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53253" name="TextBox 2"/>
          <p:cNvSpPr txBox="1">
            <a:spLocks noChangeArrowheads="1"/>
          </p:cNvSpPr>
          <p:nvPr/>
        </p:nvSpPr>
        <p:spPr bwMode="auto">
          <a:xfrm>
            <a:off x="5372100" y="4572000"/>
            <a:ext cx="2962275" cy="381000"/>
          </a:xfrm>
          <a:prstGeom prst="rect">
            <a:avLst/>
          </a:prstGeom>
          <a:noFill/>
          <a:ln w="9525">
            <a:noFill/>
            <a:miter lim="800000"/>
            <a:headEnd/>
            <a:tailEnd/>
          </a:ln>
        </p:spPr>
        <p:txBody>
          <a:bodyPr>
            <a:prstTxWarp prst="textNoShape">
              <a:avLst/>
            </a:prstTxWarp>
            <a:spAutoFit/>
          </a:bodyPr>
          <a:lstStyle/>
          <a:p>
            <a:r>
              <a:rPr lang="en-US">
                <a:latin typeface="Calibri" pitchFamily="-72" charset="0"/>
              </a:rPr>
              <a:t>   A        B        C       D       E</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457200" y="304800"/>
            <a:ext cx="8229600" cy="5821363"/>
          </a:xfrm>
        </p:spPr>
        <p:txBody>
          <a:bodyPr rtlCol="0">
            <a:normAutofit/>
          </a:bodyPr>
          <a:lstStyle/>
          <a:p>
            <a:pPr fontAlgn="auto">
              <a:spcAft>
                <a:spcPts val="0"/>
              </a:spcAft>
              <a:buFont typeface="Arial" pitchFamily="34" charset="0"/>
              <a:buChar char="•"/>
              <a:defRPr/>
            </a:pPr>
            <a:r>
              <a:rPr lang="en-US" sz="2400" dirty="0" smtClean="0">
                <a:ea typeface="+mn-ea"/>
                <a:cs typeface="+mn-cs"/>
              </a:rPr>
              <a:t>Five samples of DNA were analyzed using DNA electrophoresis with the following results. </a:t>
            </a:r>
          </a:p>
          <a:p>
            <a:pPr fontAlgn="auto">
              <a:spcAft>
                <a:spcPts val="0"/>
              </a:spcAft>
              <a:buFont typeface="Arial" pitchFamily="34" charset="0"/>
              <a:buChar char="•"/>
              <a:defRPr/>
            </a:pPr>
            <a:endParaRPr lang="en-US" sz="2400" dirty="0">
              <a:ea typeface="+mn-ea"/>
              <a:cs typeface="+mn-cs"/>
            </a:endParaRPr>
          </a:p>
          <a:p>
            <a:pPr fontAlgn="auto">
              <a:spcAft>
                <a:spcPts val="0"/>
              </a:spcAft>
              <a:buFont typeface="Arial" pitchFamily="34" charset="0"/>
              <a:buChar char="•"/>
              <a:defRPr/>
            </a:pPr>
            <a:endParaRPr lang="en-US" sz="2400" dirty="0" smtClean="0">
              <a:ea typeface="+mn-ea"/>
              <a:cs typeface="+mn-cs"/>
            </a:endParaRPr>
          </a:p>
          <a:p>
            <a:pPr marL="0" indent="0" fontAlgn="auto">
              <a:spcAft>
                <a:spcPts val="0"/>
              </a:spcAft>
              <a:buFont typeface="Arial" pitchFamily="34" charset="0"/>
              <a:buNone/>
              <a:defRPr/>
            </a:pPr>
            <a:endParaRPr lang="en-US" sz="2400" dirty="0" smtClean="0">
              <a:ea typeface="+mn-ea"/>
              <a:cs typeface="+mn-cs"/>
            </a:endParaRPr>
          </a:p>
          <a:p>
            <a:pPr fontAlgn="auto">
              <a:spcAft>
                <a:spcPts val="0"/>
              </a:spcAft>
              <a:buFont typeface="Arial" pitchFamily="34" charset="0"/>
              <a:buChar char="•"/>
              <a:defRPr/>
            </a:pPr>
            <a:endParaRPr lang="en-US" sz="2400" dirty="0">
              <a:ea typeface="+mn-ea"/>
              <a:cs typeface="+mn-cs"/>
            </a:endParaRPr>
          </a:p>
        </p:txBody>
      </p:sp>
      <p:grpSp>
        <p:nvGrpSpPr>
          <p:cNvPr id="54274" name="Group 8"/>
          <p:cNvGrpSpPr>
            <a:grpSpLocks/>
          </p:cNvGrpSpPr>
          <p:nvPr/>
        </p:nvGrpSpPr>
        <p:grpSpPr bwMode="auto">
          <a:xfrm>
            <a:off x="5419725" y="852488"/>
            <a:ext cx="2847975" cy="3657600"/>
            <a:chOff x="0" y="0"/>
            <a:chExt cx="2847975" cy="3657600"/>
          </a:xfrm>
        </p:grpSpPr>
        <p:sp>
          <p:nvSpPr>
            <p:cNvPr id="10" name="Rectangle 9"/>
            <p:cNvSpPr/>
            <p:nvPr/>
          </p:nvSpPr>
          <p:spPr>
            <a:xfrm>
              <a:off x="0" y="0"/>
              <a:ext cx="2847975" cy="36576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grpSp>
          <p:nvGrpSpPr>
            <p:cNvPr id="54286" name="Group 10"/>
            <p:cNvGrpSpPr>
              <a:grpSpLocks/>
            </p:cNvGrpSpPr>
            <p:nvPr/>
          </p:nvGrpSpPr>
          <p:grpSpPr bwMode="auto">
            <a:xfrm>
              <a:off x="152400" y="3429000"/>
              <a:ext cx="2390775" cy="76200"/>
              <a:chOff x="0" y="0"/>
              <a:chExt cx="2390775" cy="76200"/>
            </a:xfrm>
          </p:grpSpPr>
          <p:sp>
            <p:nvSpPr>
              <p:cNvPr id="29" name="Rectangle 28"/>
              <p:cNvSpPr/>
              <p:nvPr/>
            </p:nvSpPr>
            <p:spPr>
              <a:xfrm>
                <a:off x="0" y="0"/>
                <a:ext cx="352425" cy="76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30" name="Rectangle 29"/>
              <p:cNvSpPr/>
              <p:nvPr/>
            </p:nvSpPr>
            <p:spPr>
              <a:xfrm>
                <a:off x="504825" y="0"/>
                <a:ext cx="352425" cy="76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31" name="Rectangle 30"/>
              <p:cNvSpPr/>
              <p:nvPr/>
            </p:nvSpPr>
            <p:spPr>
              <a:xfrm>
                <a:off x="1028700" y="0"/>
                <a:ext cx="352425" cy="76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32" name="Rectangle 31"/>
              <p:cNvSpPr/>
              <p:nvPr/>
            </p:nvSpPr>
            <p:spPr>
              <a:xfrm>
                <a:off x="1524000" y="0"/>
                <a:ext cx="352425" cy="76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33" name="Rectangle 32"/>
              <p:cNvSpPr/>
              <p:nvPr/>
            </p:nvSpPr>
            <p:spPr>
              <a:xfrm>
                <a:off x="2038350" y="0"/>
                <a:ext cx="352425" cy="76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grpSp>
        <p:sp>
          <p:nvSpPr>
            <p:cNvPr id="12" name="Rectangle 11"/>
            <p:cNvSpPr/>
            <p:nvPr/>
          </p:nvSpPr>
          <p:spPr>
            <a:xfrm>
              <a:off x="161925" y="2971800"/>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13" name="Rectangle 12"/>
            <p:cNvSpPr/>
            <p:nvPr/>
          </p:nvSpPr>
          <p:spPr>
            <a:xfrm>
              <a:off x="161925" y="1714500"/>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14" name="Rectangle 13"/>
            <p:cNvSpPr/>
            <p:nvPr/>
          </p:nvSpPr>
          <p:spPr>
            <a:xfrm>
              <a:off x="161925" y="2400300"/>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15" name="Rectangle 14"/>
            <p:cNvSpPr/>
            <p:nvPr/>
          </p:nvSpPr>
          <p:spPr>
            <a:xfrm>
              <a:off x="114300" y="342900"/>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16" name="Rectangle 15"/>
            <p:cNvSpPr/>
            <p:nvPr/>
          </p:nvSpPr>
          <p:spPr>
            <a:xfrm>
              <a:off x="666750" y="2628900"/>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17" name="Rectangle 16"/>
            <p:cNvSpPr/>
            <p:nvPr/>
          </p:nvSpPr>
          <p:spPr>
            <a:xfrm>
              <a:off x="695325" y="1028700"/>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18" name="Rectangle 17"/>
            <p:cNvSpPr/>
            <p:nvPr/>
          </p:nvSpPr>
          <p:spPr>
            <a:xfrm>
              <a:off x="695325" y="1943100"/>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19" name="Rectangle 18"/>
            <p:cNvSpPr/>
            <p:nvPr/>
          </p:nvSpPr>
          <p:spPr>
            <a:xfrm>
              <a:off x="1257300" y="747712"/>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20" name="Rectangle 19"/>
            <p:cNvSpPr/>
            <p:nvPr/>
          </p:nvSpPr>
          <p:spPr>
            <a:xfrm>
              <a:off x="1257300" y="404812"/>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21" name="Rectangle 20"/>
            <p:cNvSpPr/>
            <p:nvPr/>
          </p:nvSpPr>
          <p:spPr>
            <a:xfrm>
              <a:off x="1228725" y="1943100"/>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22" name="Rectangle 21"/>
            <p:cNvSpPr/>
            <p:nvPr/>
          </p:nvSpPr>
          <p:spPr>
            <a:xfrm>
              <a:off x="1187450" y="2640012"/>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23" name="Rectangle 22"/>
            <p:cNvSpPr/>
            <p:nvPr/>
          </p:nvSpPr>
          <p:spPr>
            <a:xfrm>
              <a:off x="2162175" y="1943100"/>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24" name="Rectangle 23"/>
            <p:cNvSpPr/>
            <p:nvPr/>
          </p:nvSpPr>
          <p:spPr>
            <a:xfrm>
              <a:off x="2200275" y="2628900"/>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25" name="Rectangle 24"/>
            <p:cNvSpPr/>
            <p:nvPr/>
          </p:nvSpPr>
          <p:spPr>
            <a:xfrm>
              <a:off x="2190750" y="1028700"/>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26" name="Rectangle 25"/>
            <p:cNvSpPr/>
            <p:nvPr/>
          </p:nvSpPr>
          <p:spPr>
            <a:xfrm>
              <a:off x="1752600" y="952500"/>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27" name="Rectangle 26"/>
            <p:cNvSpPr/>
            <p:nvPr/>
          </p:nvSpPr>
          <p:spPr>
            <a:xfrm>
              <a:off x="1692275" y="1927225"/>
              <a:ext cx="352425" cy="920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28" name="Rectangle 27"/>
            <p:cNvSpPr/>
            <p:nvPr/>
          </p:nvSpPr>
          <p:spPr>
            <a:xfrm>
              <a:off x="1724025" y="2628900"/>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grpSp>
      <p:sp>
        <p:nvSpPr>
          <p:cNvPr id="54275" name="TextBox 33"/>
          <p:cNvSpPr txBox="1">
            <a:spLocks noChangeArrowheads="1"/>
          </p:cNvSpPr>
          <p:nvPr/>
        </p:nvSpPr>
        <p:spPr bwMode="auto">
          <a:xfrm>
            <a:off x="533400" y="1423988"/>
            <a:ext cx="3962400" cy="647700"/>
          </a:xfrm>
          <a:prstGeom prst="rect">
            <a:avLst/>
          </a:prstGeom>
          <a:noFill/>
          <a:ln w="9525">
            <a:noFill/>
            <a:miter lim="800000"/>
            <a:headEnd/>
            <a:tailEnd/>
          </a:ln>
        </p:spPr>
        <p:txBody>
          <a:bodyPr>
            <a:prstTxWarp prst="textNoShape">
              <a:avLst/>
            </a:prstTxWarp>
            <a:spAutoFit/>
          </a:bodyPr>
          <a:lstStyle/>
          <a:p>
            <a:r>
              <a:rPr lang="en-US">
                <a:latin typeface="Calibri" pitchFamily="-72" charset="0"/>
              </a:rPr>
              <a:t>Draw a cladogram for the pig, wolf, cat, coyote, dog data. </a:t>
            </a:r>
          </a:p>
        </p:txBody>
      </p:sp>
      <p:sp>
        <p:nvSpPr>
          <p:cNvPr id="35" name="Rectangle 34"/>
          <p:cNvSpPr/>
          <p:nvPr/>
        </p:nvSpPr>
        <p:spPr>
          <a:xfrm>
            <a:off x="5581650" y="2168525"/>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54277" name="TextBox 2"/>
          <p:cNvSpPr txBox="1">
            <a:spLocks noChangeArrowheads="1"/>
          </p:cNvSpPr>
          <p:nvPr/>
        </p:nvSpPr>
        <p:spPr bwMode="auto">
          <a:xfrm>
            <a:off x="5372100" y="4572000"/>
            <a:ext cx="2962275" cy="381000"/>
          </a:xfrm>
          <a:prstGeom prst="rect">
            <a:avLst/>
          </a:prstGeom>
          <a:noFill/>
          <a:ln w="9525">
            <a:noFill/>
            <a:miter lim="800000"/>
            <a:headEnd/>
            <a:tailEnd/>
          </a:ln>
        </p:spPr>
        <p:txBody>
          <a:bodyPr>
            <a:prstTxWarp prst="textNoShape">
              <a:avLst/>
            </a:prstTxWarp>
            <a:spAutoFit/>
          </a:bodyPr>
          <a:lstStyle/>
          <a:p>
            <a:r>
              <a:rPr lang="en-US">
                <a:latin typeface="Calibri" pitchFamily="-72" charset="0"/>
              </a:rPr>
              <a:t>   A        B        C       D       E</a:t>
            </a:r>
          </a:p>
        </p:txBody>
      </p:sp>
      <p:grpSp>
        <p:nvGrpSpPr>
          <p:cNvPr id="54278" name="Group 35"/>
          <p:cNvGrpSpPr>
            <a:grpSpLocks/>
          </p:cNvGrpSpPr>
          <p:nvPr/>
        </p:nvGrpSpPr>
        <p:grpSpPr bwMode="auto">
          <a:xfrm>
            <a:off x="1285875" y="2709863"/>
            <a:ext cx="2457450" cy="2230437"/>
            <a:chOff x="0" y="0"/>
            <a:chExt cx="2457907" cy="2231136"/>
          </a:xfrm>
        </p:grpSpPr>
        <p:cxnSp>
          <p:nvCxnSpPr>
            <p:cNvPr id="37" name="Straight Connector 36"/>
            <p:cNvCxnSpPr/>
            <p:nvPr/>
          </p:nvCxnSpPr>
          <p:spPr>
            <a:xfrm flipV="1">
              <a:off x="336613" y="1924653"/>
              <a:ext cx="0" cy="30648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V="1">
              <a:off x="336613" y="146096"/>
              <a:ext cx="2121294" cy="17769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H="1" flipV="1">
              <a:off x="0" y="1360913"/>
              <a:ext cx="336613" cy="54786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flipH="1" flipV="1">
              <a:off x="622416" y="878162"/>
              <a:ext cx="335025" cy="54627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flipH="1" flipV="1">
              <a:off x="1294054" y="292192"/>
              <a:ext cx="336613" cy="54785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flipH="1" flipV="1">
              <a:off x="1652895" y="0"/>
              <a:ext cx="336613" cy="54785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457200" y="304800"/>
            <a:ext cx="8229600" cy="5821363"/>
          </a:xfrm>
        </p:spPr>
        <p:txBody>
          <a:bodyPr rtlCol="0">
            <a:normAutofit/>
          </a:bodyPr>
          <a:lstStyle/>
          <a:p>
            <a:pPr fontAlgn="auto">
              <a:spcAft>
                <a:spcPts val="0"/>
              </a:spcAft>
              <a:buFont typeface="Arial" pitchFamily="34" charset="0"/>
              <a:buChar char="•"/>
              <a:defRPr/>
            </a:pPr>
            <a:r>
              <a:rPr lang="en-US" sz="2400" dirty="0" smtClean="0">
                <a:ea typeface="+mn-ea"/>
                <a:cs typeface="+mn-cs"/>
              </a:rPr>
              <a:t>Five samples of DNA were analyzed using DNA electrophoresis with the following results. </a:t>
            </a:r>
          </a:p>
          <a:p>
            <a:pPr fontAlgn="auto">
              <a:spcAft>
                <a:spcPts val="0"/>
              </a:spcAft>
              <a:buFont typeface="Arial" pitchFamily="34" charset="0"/>
              <a:buChar char="•"/>
              <a:defRPr/>
            </a:pPr>
            <a:endParaRPr lang="en-US" sz="2400" dirty="0">
              <a:ea typeface="+mn-ea"/>
              <a:cs typeface="+mn-cs"/>
            </a:endParaRPr>
          </a:p>
          <a:p>
            <a:pPr fontAlgn="auto">
              <a:spcAft>
                <a:spcPts val="0"/>
              </a:spcAft>
              <a:buFont typeface="Arial" pitchFamily="34" charset="0"/>
              <a:buChar char="•"/>
              <a:defRPr/>
            </a:pPr>
            <a:endParaRPr lang="en-US" sz="2400" dirty="0" smtClean="0">
              <a:ea typeface="+mn-ea"/>
              <a:cs typeface="+mn-cs"/>
            </a:endParaRPr>
          </a:p>
          <a:p>
            <a:pPr fontAlgn="auto">
              <a:spcAft>
                <a:spcPts val="0"/>
              </a:spcAft>
              <a:buFont typeface="Arial" pitchFamily="34" charset="0"/>
              <a:buChar char="•"/>
              <a:defRPr/>
            </a:pPr>
            <a:endParaRPr lang="en-US" sz="2400" dirty="0">
              <a:ea typeface="+mn-ea"/>
              <a:cs typeface="+mn-cs"/>
            </a:endParaRPr>
          </a:p>
          <a:p>
            <a:pPr marL="0" indent="0" fontAlgn="auto">
              <a:spcAft>
                <a:spcPts val="0"/>
              </a:spcAft>
              <a:buFont typeface="Arial" pitchFamily="34" charset="0"/>
              <a:buNone/>
              <a:defRPr/>
            </a:pPr>
            <a:endParaRPr lang="en-US" sz="2400" dirty="0" smtClean="0">
              <a:ea typeface="+mn-ea"/>
              <a:cs typeface="+mn-cs"/>
            </a:endParaRPr>
          </a:p>
          <a:p>
            <a:pPr marL="0" indent="0" fontAlgn="auto">
              <a:spcAft>
                <a:spcPts val="0"/>
              </a:spcAft>
              <a:buFont typeface="Arial" pitchFamily="34" charset="0"/>
              <a:buNone/>
              <a:defRPr/>
            </a:pPr>
            <a:endParaRPr lang="en-US" sz="2400" dirty="0">
              <a:ea typeface="+mn-ea"/>
              <a:cs typeface="+mn-cs"/>
            </a:endParaRPr>
          </a:p>
        </p:txBody>
      </p:sp>
      <p:grpSp>
        <p:nvGrpSpPr>
          <p:cNvPr id="55298" name="Group 8"/>
          <p:cNvGrpSpPr>
            <a:grpSpLocks/>
          </p:cNvGrpSpPr>
          <p:nvPr/>
        </p:nvGrpSpPr>
        <p:grpSpPr bwMode="auto">
          <a:xfrm>
            <a:off x="5419725" y="852488"/>
            <a:ext cx="2847975" cy="3657600"/>
            <a:chOff x="0" y="0"/>
            <a:chExt cx="2847975" cy="3657600"/>
          </a:xfrm>
        </p:grpSpPr>
        <p:sp>
          <p:nvSpPr>
            <p:cNvPr id="10" name="Rectangle 9"/>
            <p:cNvSpPr/>
            <p:nvPr/>
          </p:nvSpPr>
          <p:spPr>
            <a:xfrm>
              <a:off x="0" y="0"/>
              <a:ext cx="2847975" cy="36576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grpSp>
          <p:nvGrpSpPr>
            <p:cNvPr id="55316" name="Group 10"/>
            <p:cNvGrpSpPr>
              <a:grpSpLocks/>
            </p:cNvGrpSpPr>
            <p:nvPr/>
          </p:nvGrpSpPr>
          <p:grpSpPr bwMode="auto">
            <a:xfrm>
              <a:off x="152400" y="3429000"/>
              <a:ext cx="2390775" cy="76200"/>
              <a:chOff x="0" y="0"/>
              <a:chExt cx="2390775" cy="76200"/>
            </a:xfrm>
          </p:grpSpPr>
          <p:sp>
            <p:nvSpPr>
              <p:cNvPr id="29" name="Rectangle 28"/>
              <p:cNvSpPr/>
              <p:nvPr/>
            </p:nvSpPr>
            <p:spPr>
              <a:xfrm>
                <a:off x="0" y="0"/>
                <a:ext cx="352425" cy="76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30" name="Rectangle 29"/>
              <p:cNvSpPr/>
              <p:nvPr/>
            </p:nvSpPr>
            <p:spPr>
              <a:xfrm>
                <a:off x="504825" y="0"/>
                <a:ext cx="352425" cy="76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31" name="Rectangle 30"/>
              <p:cNvSpPr/>
              <p:nvPr/>
            </p:nvSpPr>
            <p:spPr>
              <a:xfrm>
                <a:off x="1028700" y="0"/>
                <a:ext cx="352425" cy="76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32" name="Rectangle 31"/>
              <p:cNvSpPr/>
              <p:nvPr/>
            </p:nvSpPr>
            <p:spPr>
              <a:xfrm>
                <a:off x="1524000" y="0"/>
                <a:ext cx="352425" cy="76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33" name="Rectangle 32"/>
              <p:cNvSpPr/>
              <p:nvPr/>
            </p:nvSpPr>
            <p:spPr>
              <a:xfrm>
                <a:off x="2038350" y="0"/>
                <a:ext cx="352425" cy="76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grpSp>
        <p:sp>
          <p:nvSpPr>
            <p:cNvPr id="12" name="Rectangle 11"/>
            <p:cNvSpPr/>
            <p:nvPr/>
          </p:nvSpPr>
          <p:spPr>
            <a:xfrm>
              <a:off x="161925" y="2971800"/>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13" name="Rectangle 12"/>
            <p:cNvSpPr/>
            <p:nvPr/>
          </p:nvSpPr>
          <p:spPr>
            <a:xfrm>
              <a:off x="161925" y="1714500"/>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14" name="Rectangle 13"/>
            <p:cNvSpPr/>
            <p:nvPr/>
          </p:nvSpPr>
          <p:spPr>
            <a:xfrm>
              <a:off x="161925" y="2400300"/>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15" name="Rectangle 14"/>
            <p:cNvSpPr/>
            <p:nvPr/>
          </p:nvSpPr>
          <p:spPr>
            <a:xfrm>
              <a:off x="114300" y="342900"/>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16" name="Rectangle 15"/>
            <p:cNvSpPr/>
            <p:nvPr/>
          </p:nvSpPr>
          <p:spPr>
            <a:xfrm>
              <a:off x="666750" y="2628900"/>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17" name="Rectangle 16"/>
            <p:cNvSpPr/>
            <p:nvPr/>
          </p:nvSpPr>
          <p:spPr>
            <a:xfrm>
              <a:off x="695325" y="1028700"/>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18" name="Rectangle 17"/>
            <p:cNvSpPr/>
            <p:nvPr/>
          </p:nvSpPr>
          <p:spPr>
            <a:xfrm>
              <a:off x="695325" y="1943100"/>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19" name="Rectangle 18"/>
            <p:cNvSpPr/>
            <p:nvPr/>
          </p:nvSpPr>
          <p:spPr>
            <a:xfrm>
              <a:off x="1257300" y="747712"/>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20" name="Rectangle 19"/>
            <p:cNvSpPr/>
            <p:nvPr/>
          </p:nvSpPr>
          <p:spPr>
            <a:xfrm>
              <a:off x="1257300" y="404812"/>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21" name="Rectangle 20"/>
            <p:cNvSpPr/>
            <p:nvPr/>
          </p:nvSpPr>
          <p:spPr>
            <a:xfrm>
              <a:off x="1228725" y="1943100"/>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22" name="Rectangle 21"/>
            <p:cNvSpPr/>
            <p:nvPr/>
          </p:nvSpPr>
          <p:spPr>
            <a:xfrm>
              <a:off x="1187450" y="2640012"/>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23" name="Rectangle 22"/>
            <p:cNvSpPr/>
            <p:nvPr/>
          </p:nvSpPr>
          <p:spPr>
            <a:xfrm>
              <a:off x="2162175" y="1943100"/>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24" name="Rectangle 23"/>
            <p:cNvSpPr/>
            <p:nvPr/>
          </p:nvSpPr>
          <p:spPr>
            <a:xfrm>
              <a:off x="2200275" y="2628900"/>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25" name="Rectangle 24"/>
            <p:cNvSpPr/>
            <p:nvPr/>
          </p:nvSpPr>
          <p:spPr>
            <a:xfrm>
              <a:off x="2190750" y="1028700"/>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26" name="Rectangle 25"/>
            <p:cNvSpPr/>
            <p:nvPr/>
          </p:nvSpPr>
          <p:spPr>
            <a:xfrm>
              <a:off x="1752600" y="952500"/>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27" name="Rectangle 26"/>
            <p:cNvSpPr/>
            <p:nvPr/>
          </p:nvSpPr>
          <p:spPr>
            <a:xfrm>
              <a:off x="1692275" y="1927225"/>
              <a:ext cx="352425" cy="920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28" name="Rectangle 27"/>
            <p:cNvSpPr/>
            <p:nvPr/>
          </p:nvSpPr>
          <p:spPr>
            <a:xfrm>
              <a:off x="1724025" y="2628900"/>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grpSp>
      <p:sp>
        <p:nvSpPr>
          <p:cNvPr id="55299" name="TextBox 33"/>
          <p:cNvSpPr txBox="1">
            <a:spLocks noChangeArrowheads="1"/>
          </p:cNvSpPr>
          <p:nvPr/>
        </p:nvSpPr>
        <p:spPr bwMode="auto">
          <a:xfrm>
            <a:off x="533400" y="1423988"/>
            <a:ext cx="3962400" cy="647700"/>
          </a:xfrm>
          <a:prstGeom prst="rect">
            <a:avLst/>
          </a:prstGeom>
          <a:noFill/>
          <a:ln w="9525">
            <a:noFill/>
            <a:miter lim="800000"/>
            <a:headEnd/>
            <a:tailEnd/>
          </a:ln>
        </p:spPr>
        <p:txBody>
          <a:bodyPr>
            <a:prstTxWarp prst="textNoShape">
              <a:avLst/>
            </a:prstTxWarp>
            <a:spAutoFit/>
          </a:bodyPr>
          <a:lstStyle/>
          <a:p>
            <a:r>
              <a:rPr lang="en-US">
                <a:latin typeface="Calibri" pitchFamily="-72" charset="0"/>
              </a:rPr>
              <a:t>Draw a cladogram for the pig, wolf, cat, coyote, dog data. </a:t>
            </a:r>
          </a:p>
        </p:txBody>
      </p:sp>
      <p:sp>
        <p:nvSpPr>
          <p:cNvPr id="35" name="Rectangle 34"/>
          <p:cNvSpPr/>
          <p:nvPr/>
        </p:nvSpPr>
        <p:spPr>
          <a:xfrm>
            <a:off x="5581650" y="2168525"/>
            <a:ext cx="352425"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fontAlgn="auto">
              <a:spcBef>
                <a:spcPts val="0"/>
              </a:spcBef>
              <a:spcAft>
                <a:spcPts val="0"/>
              </a:spcAft>
              <a:defRPr/>
            </a:pPr>
            <a:endParaRPr lang="en-US"/>
          </a:p>
        </p:txBody>
      </p:sp>
      <p:sp>
        <p:nvSpPr>
          <p:cNvPr id="55301" name="TextBox 2"/>
          <p:cNvSpPr txBox="1">
            <a:spLocks noChangeArrowheads="1"/>
          </p:cNvSpPr>
          <p:nvPr/>
        </p:nvSpPr>
        <p:spPr bwMode="auto">
          <a:xfrm>
            <a:off x="5372100" y="4572000"/>
            <a:ext cx="2962275" cy="381000"/>
          </a:xfrm>
          <a:prstGeom prst="rect">
            <a:avLst/>
          </a:prstGeom>
          <a:noFill/>
          <a:ln w="9525">
            <a:noFill/>
            <a:miter lim="800000"/>
            <a:headEnd/>
            <a:tailEnd/>
          </a:ln>
        </p:spPr>
        <p:txBody>
          <a:bodyPr>
            <a:prstTxWarp prst="textNoShape">
              <a:avLst/>
            </a:prstTxWarp>
            <a:spAutoFit/>
          </a:bodyPr>
          <a:lstStyle/>
          <a:p>
            <a:r>
              <a:rPr lang="en-US">
                <a:latin typeface="Calibri" pitchFamily="-72" charset="0"/>
              </a:rPr>
              <a:t>   A        B        C       D       E</a:t>
            </a:r>
          </a:p>
        </p:txBody>
      </p:sp>
      <p:grpSp>
        <p:nvGrpSpPr>
          <p:cNvPr id="55302" name="Group 35"/>
          <p:cNvGrpSpPr>
            <a:grpSpLocks/>
          </p:cNvGrpSpPr>
          <p:nvPr/>
        </p:nvGrpSpPr>
        <p:grpSpPr bwMode="auto">
          <a:xfrm>
            <a:off x="1285875" y="2709863"/>
            <a:ext cx="2457450" cy="2230437"/>
            <a:chOff x="0" y="0"/>
            <a:chExt cx="2457907" cy="2231136"/>
          </a:xfrm>
        </p:grpSpPr>
        <p:cxnSp>
          <p:nvCxnSpPr>
            <p:cNvPr id="37" name="Straight Connector 36"/>
            <p:cNvCxnSpPr/>
            <p:nvPr/>
          </p:nvCxnSpPr>
          <p:spPr>
            <a:xfrm flipV="1">
              <a:off x="336613" y="1924653"/>
              <a:ext cx="0" cy="30648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V="1">
              <a:off x="336613" y="146096"/>
              <a:ext cx="2121294" cy="17769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H="1" flipV="1">
              <a:off x="0" y="1360913"/>
              <a:ext cx="336613" cy="54786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flipH="1" flipV="1">
              <a:off x="622416" y="878162"/>
              <a:ext cx="335025" cy="54627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flipH="1" flipV="1">
              <a:off x="1294054" y="292192"/>
              <a:ext cx="336613" cy="54785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flipH="1" flipV="1">
              <a:off x="1652895" y="0"/>
              <a:ext cx="336613" cy="54785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5303" name="TextBox 1"/>
          <p:cNvSpPr txBox="1">
            <a:spLocks noChangeArrowheads="1"/>
          </p:cNvSpPr>
          <p:nvPr/>
        </p:nvSpPr>
        <p:spPr bwMode="auto">
          <a:xfrm>
            <a:off x="838200" y="3657600"/>
            <a:ext cx="782638" cy="369888"/>
          </a:xfrm>
          <a:prstGeom prst="rect">
            <a:avLst/>
          </a:prstGeom>
          <a:noFill/>
          <a:ln w="9525">
            <a:noFill/>
            <a:miter lim="800000"/>
            <a:headEnd/>
            <a:tailEnd/>
          </a:ln>
        </p:spPr>
        <p:txBody>
          <a:bodyPr>
            <a:prstTxWarp prst="textNoShape">
              <a:avLst/>
            </a:prstTxWarp>
            <a:spAutoFit/>
          </a:bodyPr>
          <a:lstStyle/>
          <a:p>
            <a:r>
              <a:rPr lang="en-US">
                <a:latin typeface="Calibri" pitchFamily="-72" charset="0"/>
              </a:rPr>
              <a:t>Pig</a:t>
            </a:r>
          </a:p>
        </p:txBody>
      </p:sp>
      <p:sp>
        <p:nvSpPr>
          <p:cNvPr id="55304" name="TextBox 42"/>
          <p:cNvSpPr txBox="1">
            <a:spLocks noChangeArrowheads="1"/>
          </p:cNvSpPr>
          <p:nvPr/>
        </p:nvSpPr>
        <p:spPr bwMode="auto">
          <a:xfrm>
            <a:off x="1516063" y="3217863"/>
            <a:ext cx="782637" cy="369887"/>
          </a:xfrm>
          <a:prstGeom prst="rect">
            <a:avLst/>
          </a:prstGeom>
          <a:noFill/>
          <a:ln w="9525">
            <a:noFill/>
            <a:miter lim="800000"/>
            <a:headEnd/>
            <a:tailEnd/>
          </a:ln>
        </p:spPr>
        <p:txBody>
          <a:bodyPr>
            <a:prstTxWarp prst="textNoShape">
              <a:avLst/>
            </a:prstTxWarp>
            <a:spAutoFit/>
          </a:bodyPr>
          <a:lstStyle/>
          <a:p>
            <a:r>
              <a:rPr lang="en-US">
                <a:latin typeface="Calibri" pitchFamily="-72" charset="0"/>
              </a:rPr>
              <a:t>Cat</a:t>
            </a:r>
          </a:p>
        </p:txBody>
      </p:sp>
      <p:sp>
        <p:nvSpPr>
          <p:cNvPr id="55305" name="TextBox 43"/>
          <p:cNvSpPr txBox="1">
            <a:spLocks noChangeArrowheads="1"/>
          </p:cNvSpPr>
          <p:nvPr/>
        </p:nvSpPr>
        <p:spPr bwMode="auto">
          <a:xfrm>
            <a:off x="1981200" y="2624138"/>
            <a:ext cx="877888" cy="368300"/>
          </a:xfrm>
          <a:prstGeom prst="rect">
            <a:avLst/>
          </a:prstGeom>
          <a:noFill/>
          <a:ln w="9525">
            <a:noFill/>
            <a:miter lim="800000"/>
            <a:headEnd/>
            <a:tailEnd/>
          </a:ln>
        </p:spPr>
        <p:txBody>
          <a:bodyPr>
            <a:prstTxWarp prst="textNoShape">
              <a:avLst/>
            </a:prstTxWarp>
            <a:spAutoFit/>
          </a:bodyPr>
          <a:lstStyle/>
          <a:p>
            <a:r>
              <a:rPr lang="en-US">
                <a:latin typeface="Calibri" pitchFamily="-72" charset="0"/>
              </a:rPr>
              <a:t>Coyote</a:t>
            </a:r>
          </a:p>
        </p:txBody>
      </p:sp>
      <p:sp>
        <p:nvSpPr>
          <p:cNvPr id="55306" name="TextBox 44"/>
          <p:cNvSpPr txBox="1">
            <a:spLocks noChangeArrowheads="1"/>
          </p:cNvSpPr>
          <p:nvPr/>
        </p:nvSpPr>
        <p:spPr bwMode="auto">
          <a:xfrm>
            <a:off x="2579688" y="2339975"/>
            <a:ext cx="784225" cy="369888"/>
          </a:xfrm>
          <a:prstGeom prst="rect">
            <a:avLst/>
          </a:prstGeom>
          <a:noFill/>
          <a:ln w="9525">
            <a:noFill/>
            <a:miter lim="800000"/>
            <a:headEnd/>
            <a:tailEnd/>
          </a:ln>
        </p:spPr>
        <p:txBody>
          <a:bodyPr>
            <a:prstTxWarp prst="textNoShape">
              <a:avLst/>
            </a:prstTxWarp>
            <a:spAutoFit/>
          </a:bodyPr>
          <a:lstStyle/>
          <a:p>
            <a:r>
              <a:rPr lang="en-US">
                <a:latin typeface="Calibri" pitchFamily="-72" charset="0"/>
              </a:rPr>
              <a:t>Wolf</a:t>
            </a:r>
          </a:p>
        </p:txBody>
      </p:sp>
      <p:sp>
        <p:nvSpPr>
          <p:cNvPr id="55307" name="TextBox 45"/>
          <p:cNvSpPr txBox="1">
            <a:spLocks noChangeArrowheads="1"/>
          </p:cNvSpPr>
          <p:nvPr/>
        </p:nvSpPr>
        <p:spPr bwMode="auto">
          <a:xfrm>
            <a:off x="3713163" y="2411413"/>
            <a:ext cx="782637" cy="368300"/>
          </a:xfrm>
          <a:prstGeom prst="rect">
            <a:avLst/>
          </a:prstGeom>
          <a:noFill/>
          <a:ln w="9525">
            <a:noFill/>
            <a:miter lim="800000"/>
            <a:headEnd/>
            <a:tailEnd/>
          </a:ln>
        </p:spPr>
        <p:txBody>
          <a:bodyPr>
            <a:prstTxWarp prst="textNoShape">
              <a:avLst/>
            </a:prstTxWarp>
            <a:spAutoFit/>
          </a:bodyPr>
          <a:lstStyle/>
          <a:p>
            <a:r>
              <a:rPr lang="en-US">
                <a:latin typeface="Calibri" pitchFamily="-72" charset="0"/>
              </a:rPr>
              <a:t>Dog</a:t>
            </a:r>
          </a:p>
        </p:txBody>
      </p:sp>
      <p:sp>
        <p:nvSpPr>
          <p:cNvPr id="55308" name="TextBox 3"/>
          <p:cNvSpPr txBox="1">
            <a:spLocks noChangeArrowheads="1"/>
          </p:cNvSpPr>
          <p:nvPr/>
        </p:nvSpPr>
        <p:spPr bwMode="auto">
          <a:xfrm>
            <a:off x="304800" y="5105400"/>
            <a:ext cx="8153400" cy="1477963"/>
          </a:xfrm>
          <a:prstGeom prst="rect">
            <a:avLst/>
          </a:prstGeom>
          <a:noFill/>
          <a:ln w="9525">
            <a:noFill/>
            <a:miter lim="800000"/>
            <a:headEnd/>
            <a:tailEnd/>
          </a:ln>
        </p:spPr>
        <p:txBody>
          <a:bodyPr>
            <a:prstTxWarp prst="textNoShape">
              <a:avLst/>
            </a:prstTxWarp>
            <a:spAutoFit/>
          </a:bodyPr>
          <a:lstStyle/>
          <a:p>
            <a:r>
              <a:rPr lang="en-US">
                <a:latin typeface="Calibri" pitchFamily="-72" charset="0"/>
              </a:rPr>
              <a:t>Note: This cladogram doesn’t actually represent the evolutionary lineage of dogs and cats. Cats actually would be farther down the line on the cladogram since they have a more specialized diet and retractable claws. But the limited data from the DNA analysis supports this tree. Any cladograms you must draw on the exam must represent the data you are given, not necessarily the actual reality. </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pPr fontAlgn="auto">
              <a:spcAft>
                <a:spcPts val="0"/>
              </a:spcAft>
              <a:defRPr/>
            </a:pPr>
            <a:r>
              <a:rPr lang="en-US" sz="2800" dirty="0" smtClean="0">
                <a:ea typeface="+mj-ea"/>
                <a:cs typeface="+mj-cs"/>
              </a:rPr>
              <a:t>Identify the following types of natural selection as stabilizing, directional, or diversifying (disruptive). </a:t>
            </a:r>
            <a:endParaRPr lang="en-US" sz="2800" dirty="0">
              <a:ea typeface="+mj-ea"/>
              <a:cs typeface="+mj-cs"/>
            </a:endParaRPr>
          </a:p>
        </p:txBody>
      </p:sp>
      <p:pic>
        <p:nvPicPr>
          <p:cNvPr id="56322" name="Picture 4" descr="Selection"/>
          <p:cNvPicPr>
            <a:picLocks noChangeAspect="1" noChangeArrowheads="1"/>
          </p:cNvPicPr>
          <p:nvPr/>
        </p:nvPicPr>
        <p:blipFill>
          <a:blip r:embed="rId2"/>
          <a:srcRect/>
          <a:stretch>
            <a:fillRect/>
          </a:stretch>
        </p:blipFill>
        <p:spPr bwMode="auto">
          <a:xfrm>
            <a:off x="533400" y="1524000"/>
            <a:ext cx="7620000" cy="4587875"/>
          </a:xfrm>
          <a:prstGeom prst="rect">
            <a:avLst/>
          </a:prstGeom>
          <a:noFill/>
          <a:ln w="9525">
            <a:noFill/>
            <a:miter lim="800000"/>
            <a:headEnd/>
            <a:tailEnd/>
          </a:ln>
        </p:spPr>
      </p:pic>
      <p:sp>
        <p:nvSpPr>
          <p:cNvPr id="5" name="Rectangle 4"/>
          <p:cNvSpPr/>
          <p:nvPr/>
        </p:nvSpPr>
        <p:spPr>
          <a:xfrm>
            <a:off x="685800" y="5638800"/>
            <a:ext cx="7315200" cy="47307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pPr fontAlgn="auto">
              <a:spcAft>
                <a:spcPts val="0"/>
              </a:spcAft>
              <a:defRPr/>
            </a:pPr>
            <a:r>
              <a:rPr lang="en-US" sz="2800" dirty="0" smtClean="0">
                <a:ea typeface="+mj-ea"/>
                <a:cs typeface="+mj-cs"/>
              </a:rPr>
              <a:t>Identify the following types of natural selection as stabilizing, directional, or diversifying (disruptive). </a:t>
            </a:r>
            <a:endParaRPr lang="en-US" sz="2800" dirty="0">
              <a:ea typeface="+mj-ea"/>
              <a:cs typeface="+mj-cs"/>
            </a:endParaRPr>
          </a:p>
        </p:txBody>
      </p:sp>
      <p:pic>
        <p:nvPicPr>
          <p:cNvPr id="57346" name="Picture 4" descr="Selection"/>
          <p:cNvPicPr>
            <a:picLocks noChangeAspect="1" noChangeArrowheads="1"/>
          </p:cNvPicPr>
          <p:nvPr/>
        </p:nvPicPr>
        <p:blipFill>
          <a:blip r:embed="rId2"/>
          <a:srcRect/>
          <a:stretch>
            <a:fillRect/>
          </a:stretch>
        </p:blipFill>
        <p:spPr bwMode="auto">
          <a:xfrm>
            <a:off x="533400" y="1524000"/>
            <a:ext cx="7620000" cy="4587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fontAlgn="auto">
              <a:spcAft>
                <a:spcPts val="0"/>
              </a:spcAft>
              <a:defRPr/>
            </a:pPr>
            <a:r>
              <a:rPr lang="en-US" dirty="0" smtClean="0">
                <a:ea typeface="+mj-ea"/>
                <a:cs typeface="+mj-cs"/>
              </a:rPr>
              <a:t>Evolution Terms</a:t>
            </a:r>
            <a:endParaRPr lang="en-US" dirty="0">
              <a:ea typeface="+mj-ea"/>
              <a:cs typeface="+mj-cs"/>
            </a:endParaRPr>
          </a:p>
        </p:txBody>
      </p:sp>
      <p:sp>
        <p:nvSpPr>
          <p:cNvPr id="5" name="Content Placeholder 4"/>
          <p:cNvSpPr>
            <a:spLocks noGrp="1"/>
          </p:cNvSpPr>
          <p:nvPr>
            <p:ph sz="half" idx="1"/>
          </p:nvPr>
        </p:nvSpPr>
        <p:spPr>
          <a:xfrm>
            <a:off x="457200" y="1536700"/>
            <a:ext cx="3657600" cy="4589463"/>
          </a:xfrm>
        </p:spPr>
        <p:txBody>
          <a:bodyPr rtlCol="0">
            <a:normAutofit fontScale="77500" lnSpcReduction="20000"/>
          </a:bodyPr>
          <a:lstStyle/>
          <a:p>
            <a:pPr fontAlgn="auto">
              <a:spcAft>
                <a:spcPts val="0"/>
              </a:spcAft>
              <a:buFont typeface="Arial" pitchFamily="34" charset="0"/>
              <a:buChar char="•"/>
              <a:defRPr/>
            </a:pPr>
            <a:r>
              <a:rPr lang="en-US" dirty="0" smtClean="0">
                <a:ea typeface="+mn-ea"/>
                <a:cs typeface="+mn-cs"/>
              </a:rPr>
              <a:t>Fitness</a:t>
            </a:r>
          </a:p>
          <a:p>
            <a:pPr fontAlgn="auto">
              <a:spcAft>
                <a:spcPts val="0"/>
              </a:spcAft>
              <a:buFont typeface="Arial" pitchFamily="34" charset="0"/>
              <a:buChar char="•"/>
              <a:defRPr/>
            </a:pPr>
            <a:r>
              <a:rPr lang="en-US" dirty="0" smtClean="0">
                <a:ea typeface="+mn-ea"/>
                <a:cs typeface="+mn-cs"/>
              </a:rPr>
              <a:t>Speciation</a:t>
            </a:r>
          </a:p>
          <a:p>
            <a:pPr fontAlgn="auto">
              <a:spcAft>
                <a:spcPts val="0"/>
              </a:spcAft>
              <a:buFont typeface="Arial" pitchFamily="34" charset="0"/>
              <a:buChar char="•"/>
              <a:defRPr/>
            </a:pPr>
            <a:r>
              <a:rPr lang="en-US" dirty="0" smtClean="0">
                <a:ea typeface="+mn-ea"/>
                <a:cs typeface="+mn-cs"/>
              </a:rPr>
              <a:t>Genetic Drift</a:t>
            </a:r>
          </a:p>
          <a:p>
            <a:pPr fontAlgn="auto">
              <a:spcAft>
                <a:spcPts val="0"/>
              </a:spcAft>
              <a:buFont typeface="Arial" pitchFamily="34" charset="0"/>
              <a:buChar char="•"/>
              <a:defRPr/>
            </a:pPr>
            <a:r>
              <a:rPr lang="en-US" dirty="0" smtClean="0">
                <a:ea typeface="+mn-ea"/>
                <a:cs typeface="+mn-cs"/>
              </a:rPr>
              <a:t>Bottle Neck Effect</a:t>
            </a:r>
          </a:p>
          <a:p>
            <a:pPr fontAlgn="auto">
              <a:spcAft>
                <a:spcPts val="0"/>
              </a:spcAft>
              <a:buFont typeface="Arial" pitchFamily="34" charset="0"/>
              <a:buChar char="•"/>
              <a:defRPr/>
            </a:pPr>
            <a:r>
              <a:rPr lang="en-US" dirty="0" smtClean="0">
                <a:ea typeface="+mn-ea"/>
                <a:cs typeface="+mn-cs"/>
              </a:rPr>
              <a:t>Founder Effect</a:t>
            </a:r>
            <a:endParaRPr lang="en-US" dirty="0">
              <a:ea typeface="+mn-ea"/>
              <a:cs typeface="+mn-cs"/>
            </a:endParaRPr>
          </a:p>
        </p:txBody>
      </p:sp>
      <p:sp>
        <p:nvSpPr>
          <p:cNvPr id="6" name="Content Placeholder 5"/>
          <p:cNvSpPr>
            <a:spLocks noGrp="1"/>
          </p:cNvSpPr>
          <p:nvPr>
            <p:ph sz="half" idx="2"/>
          </p:nvPr>
        </p:nvSpPr>
        <p:spPr>
          <a:xfrm>
            <a:off x="4419600" y="1536700"/>
            <a:ext cx="3657600" cy="4589463"/>
          </a:xfrm>
        </p:spPr>
        <p:txBody>
          <a:bodyPr rtlCol="0">
            <a:normAutofit fontScale="77500" lnSpcReduction="20000"/>
          </a:bodyPr>
          <a:lstStyle/>
          <a:p>
            <a:pPr fontAlgn="auto">
              <a:spcAft>
                <a:spcPts val="0"/>
              </a:spcAft>
              <a:buFont typeface="Arial" pitchFamily="34" charset="0"/>
              <a:buChar char="•"/>
              <a:defRPr/>
            </a:pPr>
            <a:r>
              <a:rPr lang="en-US" dirty="0" smtClean="0">
                <a:ea typeface="+mn-ea"/>
                <a:cs typeface="+mn-cs"/>
              </a:rPr>
              <a:t>The formation of a new species</a:t>
            </a:r>
          </a:p>
          <a:p>
            <a:pPr fontAlgn="auto">
              <a:spcAft>
                <a:spcPts val="0"/>
              </a:spcAft>
              <a:buFont typeface="Arial" pitchFamily="34" charset="0"/>
              <a:buChar char="•"/>
              <a:defRPr/>
            </a:pPr>
            <a:r>
              <a:rPr lang="en-US" dirty="0">
                <a:ea typeface="+mn-ea"/>
                <a:cs typeface="+mn-cs"/>
              </a:rPr>
              <a:t>Loss of genetic diversity due to separation of a few individuals from the main </a:t>
            </a:r>
            <a:r>
              <a:rPr lang="en-US" dirty="0" smtClean="0">
                <a:ea typeface="+mn-ea"/>
                <a:cs typeface="+mn-cs"/>
              </a:rPr>
              <a:t>population</a:t>
            </a:r>
          </a:p>
          <a:p>
            <a:pPr fontAlgn="auto">
              <a:spcAft>
                <a:spcPts val="0"/>
              </a:spcAft>
              <a:buFont typeface="Arial" pitchFamily="34" charset="0"/>
              <a:buChar char="•"/>
              <a:defRPr/>
            </a:pPr>
            <a:r>
              <a:rPr lang="en-US" dirty="0" smtClean="0">
                <a:ea typeface="+mn-ea"/>
                <a:cs typeface="+mn-cs"/>
              </a:rPr>
              <a:t>The loss of genetic diversity due to random chance (Ex: Wind pollination)</a:t>
            </a:r>
          </a:p>
          <a:p>
            <a:pPr fontAlgn="auto">
              <a:spcAft>
                <a:spcPts val="0"/>
              </a:spcAft>
              <a:buFont typeface="Arial" pitchFamily="34" charset="0"/>
              <a:buChar char="•"/>
              <a:defRPr/>
            </a:pPr>
            <a:r>
              <a:rPr lang="en-US" dirty="0" smtClean="0">
                <a:ea typeface="+mn-ea"/>
                <a:cs typeface="+mn-cs"/>
              </a:rPr>
              <a:t>Loss of genetic diversity due to a natural disaster</a:t>
            </a:r>
          </a:p>
          <a:p>
            <a:pPr fontAlgn="auto">
              <a:spcAft>
                <a:spcPts val="0"/>
              </a:spcAft>
              <a:buFont typeface="Arial" pitchFamily="34" charset="0"/>
              <a:buChar char="•"/>
              <a:defRPr/>
            </a:pPr>
            <a:r>
              <a:rPr lang="en-US" dirty="0" smtClean="0">
                <a:ea typeface="+mn-ea"/>
                <a:cs typeface="+mn-cs"/>
              </a:rPr>
              <a:t>The ability to survive and reproduce to make viable offspring. </a:t>
            </a:r>
            <a:endParaRPr lang="en-US" dirty="0">
              <a:ea typeface="+mn-ea"/>
              <a:cs typeface="+mn-cs"/>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fontAlgn="auto">
              <a:spcAft>
                <a:spcPts val="0"/>
              </a:spcAft>
              <a:defRPr/>
            </a:pPr>
            <a:r>
              <a:rPr lang="en-US" dirty="0" smtClean="0">
                <a:ea typeface="+mj-ea"/>
                <a:cs typeface="+mj-cs"/>
              </a:rPr>
              <a:t>Evolution Terms</a:t>
            </a:r>
            <a:endParaRPr lang="en-US" dirty="0">
              <a:ea typeface="+mj-ea"/>
              <a:cs typeface="+mj-cs"/>
            </a:endParaRPr>
          </a:p>
        </p:txBody>
      </p:sp>
      <p:sp>
        <p:nvSpPr>
          <p:cNvPr id="5" name="Content Placeholder 4"/>
          <p:cNvSpPr>
            <a:spLocks noGrp="1"/>
          </p:cNvSpPr>
          <p:nvPr>
            <p:ph sz="half" idx="1"/>
          </p:nvPr>
        </p:nvSpPr>
        <p:spPr>
          <a:xfrm>
            <a:off x="457200" y="1536700"/>
            <a:ext cx="3657600" cy="4589463"/>
          </a:xfrm>
        </p:spPr>
        <p:txBody>
          <a:bodyPr rtlCol="0">
            <a:normAutofit fontScale="77500" lnSpcReduction="20000"/>
          </a:bodyPr>
          <a:lstStyle/>
          <a:p>
            <a:pPr fontAlgn="auto">
              <a:spcAft>
                <a:spcPts val="0"/>
              </a:spcAft>
              <a:buFont typeface="Arial" pitchFamily="34" charset="0"/>
              <a:buChar char="•"/>
              <a:defRPr/>
            </a:pPr>
            <a:r>
              <a:rPr lang="en-US" dirty="0" smtClean="0">
                <a:solidFill>
                  <a:schemeClr val="accent6">
                    <a:lumMod val="75000"/>
                  </a:schemeClr>
                </a:solidFill>
                <a:ea typeface="+mn-ea"/>
                <a:cs typeface="+mn-cs"/>
              </a:rPr>
              <a:t>Fitness</a:t>
            </a:r>
          </a:p>
          <a:p>
            <a:pPr fontAlgn="auto">
              <a:spcAft>
                <a:spcPts val="0"/>
              </a:spcAft>
              <a:buFont typeface="Arial" pitchFamily="34" charset="0"/>
              <a:buChar char="•"/>
              <a:defRPr/>
            </a:pPr>
            <a:r>
              <a:rPr lang="en-US" dirty="0" smtClean="0">
                <a:ea typeface="+mn-ea"/>
                <a:cs typeface="+mn-cs"/>
              </a:rPr>
              <a:t>Speciation</a:t>
            </a:r>
          </a:p>
          <a:p>
            <a:pPr fontAlgn="auto">
              <a:spcAft>
                <a:spcPts val="0"/>
              </a:spcAft>
              <a:buFont typeface="Arial" pitchFamily="34" charset="0"/>
              <a:buChar char="•"/>
              <a:defRPr/>
            </a:pPr>
            <a:r>
              <a:rPr lang="en-US" dirty="0" smtClean="0">
                <a:ea typeface="+mn-ea"/>
                <a:cs typeface="+mn-cs"/>
              </a:rPr>
              <a:t>Genetic Drift</a:t>
            </a:r>
          </a:p>
          <a:p>
            <a:pPr fontAlgn="auto">
              <a:spcAft>
                <a:spcPts val="0"/>
              </a:spcAft>
              <a:buFont typeface="Arial" pitchFamily="34" charset="0"/>
              <a:buChar char="•"/>
              <a:defRPr/>
            </a:pPr>
            <a:r>
              <a:rPr lang="en-US" dirty="0" smtClean="0">
                <a:ea typeface="+mn-ea"/>
                <a:cs typeface="+mn-cs"/>
              </a:rPr>
              <a:t>Bottle Neck Effect</a:t>
            </a:r>
          </a:p>
          <a:p>
            <a:pPr fontAlgn="auto">
              <a:spcAft>
                <a:spcPts val="0"/>
              </a:spcAft>
              <a:buFont typeface="Arial" pitchFamily="34" charset="0"/>
              <a:buChar char="•"/>
              <a:defRPr/>
            </a:pPr>
            <a:r>
              <a:rPr lang="en-US" dirty="0" smtClean="0">
                <a:ea typeface="+mn-ea"/>
                <a:cs typeface="+mn-cs"/>
              </a:rPr>
              <a:t>Founder Effect</a:t>
            </a:r>
            <a:endParaRPr lang="en-US" dirty="0">
              <a:ea typeface="+mn-ea"/>
              <a:cs typeface="+mn-cs"/>
            </a:endParaRPr>
          </a:p>
        </p:txBody>
      </p:sp>
      <p:sp>
        <p:nvSpPr>
          <p:cNvPr id="6" name="Content Placeholder 5"/>
          <p:cNvSpPr>
            <a:spLocks noGrp="1"/>
          </p:cNvSpPr>
          <p:nvPr>
            <p:ph sz="half" idx="2"/>
          </p:nvPr>
        </p:nvSpPr>
        <p:spPr>
          <a:xfrm>
            <a:off x="4419600" y="1536700"/>
            <a:ext cx="3657600" cy="4589463"/>
          </a:xfrm>
        </p:spPr>
        <p:txBody>
          <a:bodyPr rtlCol="0">
            <a:normAutofit fontScale="77500" lnSpcReduction="20000"/>
          </a:bodyPr>
          <a:lstStyle/>
          <a:p>
            <a:pPr fontAlgn="auto">
              <a:spcAft>
                <a:spcPts val="0"/>
              </a:spcAft>
              <a:buFont typeface="Arial" pitchFamily="34" charset="0"/>
              <a:buChar char="•"/>
              <a:defRPr/>
            </a:pPr>
            <a:r>
              <a:rPr lang="en-US" dirty="0" smtClean="0">
                <a:ea typeface="+mn-ea"/>
                <a:cs typeface="+mn-cs"/>
              </a:rPr>
              <a:t>The formation of a new species</a:t>
            </a:r>
          </a:p>
          <a:p>
            <a:pPr fontAlgn="auto">
              <a:spcAft>
                <a:spcPts val="0"/>
              </a:spcAft>
              <a:buFont typeface="Arial" pitchFamily="34" charset="0"/>
              <a:buChar char="•"/>
              <a:defRPr/>
            </a:pPr>
            <a:r>
              <a:rPr lang="en-US" dirty="0">
                <a:ea typeface="+mn-ea"/>
                <a:cs typeface="+mn-cs"/>
              </a:rPr>
              <a:t>Loss of genetic diversity due to separation of a few individuals from the main </a:t>
            </a:r>
            <a:r>
              <a:rPr lang="en-US" dirty="0" smtClean="0">
                <a:ea typeface="+mn-ea"/>
                <a:cs typeface="+mn-cs"/>
              </a:rPr>
              <a:t>population</a:t>
            </a:r>
          </a:p>
          <a:p>
            <a:pPr fontAlgn="auto">
              <a:spcAft>
                <a:spcPts val="0"/>
              </a:spcAft>
              <a:buFont typeface="Arial" pitchFamily="34" charset="0"/>
              <a:buChar char="•"/>
              <a:defRPr/>
            </a:pPr>
            <a:r>
              <a:rPr lang="en-US" dirty="0" smtClean="0">
                <a:ea typeface="+mn-ea"/>
                <a:cs typeface="+mn-cs"/>
              </a:rPr>
              <a:t>The loss of genetic diversity due to random chance (Ex: Wind pollination)</a:t>
            </a:r>
          </a:p>
          <a:p>
            <a:pPr fontAlgn="auto">
              <a:spcAft>
                <a:spcPts val="0"/>
              </a:spcAft>
              <a:buFont typeface="Arial" pitchFamily="34" charset="0"/>
              <a:buChar char="•"/>
              <a:defRPr/>
            </a:pPr>
            <a:r>
              <a:rPr lang="en-US" dirty="0" smtClean="0">
                <a:ea typeface="+mn-ea"/>
                <a:cs typeface="+mn-cs"/>
              </a:rPr>
              <a:t>Loss of genetic diversity due to a natural disaster</a:t>
            </a:r>
          </a:p>
          <a:p>
            <a:pPr fontAlgn="auto">
              <a:spcAft>
                <a:spcPts val="0"/>
              </a:spcAft>
              <a:buFont typeface="Arial" pitchFamily="34" charset="0"/>
              <a:buChar char="•"/>
              <a:defRPr/>
            </a:pPr>
            <a:r>
              <a:rPr lang="en-US" dirty="0" smtClean="0">
                <a:solidFill>
                  <a:schemeClr val="accent6">
                    <a:lumMod val="75000"/>
                  </a:schemeClr>
                </a:solidFill>
                <a:ea typeface="+mn-ea"/>
                <a:cs typeface="+mn-cs"/>
              </a:rPr>
              <a:t>The ability to survive and reproduce to make viable offspring. </a:t>
            </a:r>
            <a:endParaRPr lang="en-US" dirty="0">
              <a:solidFill>
                <a:schemeClr val="accent6">
                  <a:lumMod val="75000"/>
                </a:schemeClr>
              </a:solidFill>
              <a:ea typeface="+mn-ea"/>
              <a:cs typeface="+mn-cs"/>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fontAlgn="auto">
              <a:spcAft>
                <a:spcPts val="0"/>
              </a:spcAft>
              <a:defRPr/>
            </a:pPr>
            <a:r>
              <a:rPr lang="en-US" dirty="0" smtClean="0">
                <a:ea typeface="+mj-ea"/>
                <a:cs typeface="+mj-cs"/>
              </a:rPr>
              <a:t>Evolution Terms</a:t>
            </a:r>
            <a:endParaRPr lang="en-US" dirty="0">
              <a:ea typeface="+mj-ea"/>
              <a:cs typeface="+mj-cs"/>
            </a:endParaRPr>
          </a:p>
        </p:txBody>
      </p:sp>
      <p:sp>
        <p:nvSpPr>
          <p:cNvPr id="5" name="Content Placeholder 4"/>
          <p:cNvSpPr>
            <a:spLocks noGrp="1"/>
          </p:cNvSpPr>
          <p:nvPr>
            <p:ph sz="half" idx="1"/>
          </p:nvPr>
        </p:nvSpPr>
        <p:spPr>
          <a:xfrm>
            <a:off x="457200" y="1536700"/>
            <a:ext cx="3657600" cy="4589463"/>
          </a:xfrm>
        </p:spPr>
        <p:txBody>
          <a:bodyPr rtlCol="0">
            <a:normAutofit fontScale="77500" lnSpcReduction="20000"/>
          </a:bodyPr>
          <a:lstStyle/>
          <a:p>
            <a:pPr fontAlgn="auto">
              <a:spcAft>
                <a:spcPts val="0"/>
              </a:spcAft>
              <a:buFont typeface="Arial" pitchFamily="34" charset="0"/>
              <a:buChar char="•"/>
              <a:defRPr/>
            </a:pPr>
            <a:r>
              <a:rPr lang="en-US" dirty="0" smtClean="0">
                <a:solidFill>
                  <a:schemeClr val="accent6">
                    <a:lumMod val="75000"/>
                  </a:schemeClr>
                </a:solidFill>
                <a:ea typeface="+mn-ea"/>
                <a:cs typeface="+mn-cs"/>
              </a:rPr>
              <a:t>Fitness</a:t>
            </a:r>
          </a:p>
          <a:p>
            <a:pPr fontAlgn="auto">
              <a:spcAft>
                <a:spcPts val="0"/>
              </a:spcAft>
              <a:buFont typeface="Arial" pitchFamily="34" charset="0"/>
              <a:buChar char="•"/>
              <a:defRPr/>
            </a:pPr>
            <a:r>
              <a:rPr lang="en-US" dirty="0" smtClean="0">
                <a:solidFill>
                  <a:srgbClr val="FF0000"/>
                </a:solidFill>
                <a:ea typeface="+mn-ea"/>
                <a:cs typeface="+mn-cs"/>
              </a:rPr>
              <a:t>Speciation</a:t>
            </a:r>
          </a:p>
          <a:p>
            <a:pPr fontAlgn="auto">
              <a:spcAft>
                <a:spcPts val="0"/>
              </a:spcAft>
              <a:buFont typeface="Arial" pitchFamily="34" charset="0"/>
              <a:buChar char="•"/>
              <a:defRPr/>
            </a:pPr>
            <a:r>
              <a:rPr lang="en-US" dirty="0" smtClean="0">
                <a:ea typeface="+mn-ea"/>
                <a:cs typeface="+mn-cs"/>
              </a:rPr>
              <a:t>Genetic Drift</a:t>
            </a:r>
          </a:p>
          <a:p>
            <a:pPr fontAlgn="auto">
              <a:spcAft>
                <a:spcPts val="0"/>
              </a:spcAft>
              <a:buFont typeface="Arial" pitchFamily="34" charset="0"/>
              <a:buChar char="•"/>
              <a:defRPr/>
            </a:pPr>
            <a:r>
              <a:rPr lang="en-US" dirty="0" smtClean="0">
                <a:ea typeface="+mn-ea"/>
                <a:cs typeface="+mn-cs"/>
              </a:rPr>
              <a:t>Bottle Neck Effect</a:t>
            </a:r>
          </a:p>
          <a:p>
            <a:pPr fontAlgn="auto">
              <a:spcAft>
                <a:spcPts val="0"/>
              </a:spcAft>
              <a:buFont typeface="Arial" pitchFamily="34" charset="0"/>
              <a:buChar char="•"/>
              <a:defRPr/>
            </a:pPr>
            <a:r>
              <a:rPr lang="en-US" dirty="0" smtClean="0">
                <a:ea typeface="+mn-ea"/>
                <a:cs typeface="+mn-cs"/>
              </a:rPr>
              <a:t>Founder Effect</a:t>
            </a:r>
            <a:endParaRPr lang="en-US" dirty="0">
              <a:ea typeface="+mn-ea"/>
              <a:cs typeface="+mn-cs"/>
            </a:endParaRPr>
          </a:p>
        </p:txBody>
      </p:sp>
      <p:sp>
        <p:nvSpPr>
          <p:cNvPr id="6" name="Content Placeholder 5"/>
          <p:cNvSpPr>
            <a:spLocks noGrp="1"/>
          </p:cNvSpPr>
          <p:nvPr>
            <p:ph sz="half" idx="2"/>
          </p:nvPr>
        </p:nvSpPr>
        <p:spPr>
          <a:xfrm>
            <a:off x="4419600" y="1536700"/>
            <a:ext cx="3657600" cy="4589463"/>
          </a:xfrm>
        </p:spPr>
        <p:txBody>
          <a:bodyPr rtlCol="0">
            <a:normAutofit fontScale="77500" lnSpcReduction="20000"/>
          </a:bodyPr>
          <a:lstStyle/>
          <a:p>
            <a:pPr fontAlgn="auto">
              <a:spcAft>
                <a:spcPts val="0"/>
              </a:spcAft>
              <a:buFont typeface="Arial" pitchFamily="34" charset="0"/>
              <a:buChar char="•"/>
              <a:defRPr/>
            </a:pPr>
            <a:r>
              <a:rPr lang="en-US" dirty="0" smtClean="0">
                <a:solidFill>
                  <a:srgbClr val="FF0000"/>
                </a:solidFill>
                <a:ea typeface="+mn-ea"/>
                <a:cs typeface="+mn-cs"/>
              </a:rPr>
              <a:t>The formation of a new species</a:t>
            </a:r>
          </a:p>
          <a:p>
            <a:pPr fontAlgn="auto">
              <a:spcAft>
                <a:spcPts val="0"/>
              </a:spcAft>
              <a:buFont typeface="Arial" pitchFamily="34" charset="0"/>
              <a:buChar char="•"/>
              <a:defRPr/>
            </a:pPr>
            <a:r>
              <a:rPr lang="en-US" dirty="0">
                <a:ea typeface="+mn-ea"/>
                <a:cs typeface="+mn-cs"/>
              </a:rPr>
              <a:t>Loss of genetic diversity due to separation of a few individuals from the main </a:t>
            </a:r>
            <a:r>
              <a:rPr lang="en-US" dirty="0" smtClean="0">
                <a:ea typeface="+mn-ea"/>
                <a:cs typeface="+mn-cs"/>
              </a:rPr>
              <a:t>population</a:t>
            </a:r>
          </a:p>
          <a:p>
            <a:pPr fontAlgn="auto">
              <a:spcAft>
                <a:spcPts val="0"/>
              </a:spcAft>
              <a:buFont typeface="Arial" pitchFamily="34" charset="0"/>
              <a:buChar char="•"/>
              <a:defRPr/>
            </a:pPr>
            <a:r>
              <a:rPr lang="en-US" dirty="0" smtClean="0">
                <a:ea typeface="+mn-ea"/>
                <a:cs typeface="+mn-cs"/>
              </a:rPr>
              <a:t>The loss of genetic diversity due to random chance (Ex: Wind pollination)</a:t>
            </a:r>
          </a:p>
          <a:p>
            <a:pPr fontAlgn="auto">
              <a:spcAft>
                <a:spcPts val="0"/>
              </a:spcAft>
              <a:buFont typeface="Arial" pitchFamily="34" charset="0"/>
              <a:buChar char="•"/>
              <a:defRPr/>
            </a:pPr>
            <a:r>
              <a:rPr lang="en-US" dirty="0" smtClean="0">
                <a:ea typeface="+mn-ea"/>
                <a:cs typeface="+mn-cs"/>
              </a:rPr>
              <a:t>Loss of genetic diversity due to a natural disaster</a:t>
            </a:r>
          </a:p>
          <a:p>
            <a:pPr fontAlgn="auto">
              <a:spcAft>
                <a:spcPts val="0"/>
              </a:spcAft>
              <a:buFont typeface="Arial" pitchFamily="34" charset="0"/>
              <a:buChar char="•"/>
              <a:defRPr/>
            </a:pPr>
            <a:r>
              <a:rPr lang="en-US" dirty="0" smtClean="0">
                <a:solidFill>
                  <a:schemeClr val="accent6">
                    <a:lumMod val="75000"/>
                  </a:schemeClr>
                </a:solidFill>
                <a:ea typeface="+mn-ea"/>
                <a:cs typeface="+mn-cs"/>
              </a:rPr>
              <a:t>The ability to survive and reproduce to make viable offspring. </a:t>
            </a:r>
            <a:endParaRPr lang="en-US" dirty="0">
              <a:solidFill>
                <a:schemeClr val="accent6">
                  <a:lumMod val="75000"/>
                </a:schemeClr>
              </a:solidFill>
              <a:ea typeface="+mn-ea"/>
              <a:cs typeface="+mn-cs"/>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fontAlgn="auto">
              <a:spcAft>
                <a:spcPts val="0"/>
              </a:spcAft>
              <a:defRPr/>
            </a:pPr>
            <a:r>
              <a:rPr lang="en-US" dirty="0" smtClean="0">
                <a:ea typeface="+mj-ea"/>
                <a:cs typeface="+mj-cs"/>
              </a:rPr>
              <a:t>Evolution Terms</a:t>
            </a:r>
            <a:endParaRPr lang="en-US" dirty="0">
              <a:ea typeface="+mj-ea"/>
              <a:cs typeface="+mj-cs"/>
            </a:endParaRPr>
          </a:p>
        </p:txBody>
      </p:sp>
      <p:sp>
        <p:nvSpPr>
          <p:cNvPr id="5" name="Content Placeholder 4"/>
          <p:cNvSpPr>
            <a:spLocks noGrp="1"/>
          </p:cNvSpPr>
          <p:nvPr>
            <p:ph sz="half" idx="1"/>
          </p:nvPr>
        </p:nvSpPr>
        <p:spPr>
          <a:xfrm>
            <a:off x="457200" y="1536700"/>
            <a:ext cx="3657600" cy="4589463"/>
          </a:xfrm>
        </p:spPr>
        <p:txBody>
          <a:bodyPr rtlCol="0">
            <a:normAutofit fontScale="77500" lnSpcReduction="20000"/>
          </a:bodyPr>
          <a:lstStyle/>
          <a:p>
            <a:pPr fontAlgn="auto">
              <a:spcAft>
                <a:spcPts val="0"/>
              </a:spcAft>
              <a:buFont typeface="Arial" pitchFamily="34" charset="0"/>
              <a:buChar char="•"/>
              <a:defRPr/>
            </a:pPr>
            <a:r>
              <a:rPr lang="en-US" dirty="0" smtClean="0">
                <a:solidFill>
                  <a:schemeClr val="accent6">
                    <a:lumMod val="75000"/>
                  </a:schemeClr>
                </a:solidFill>
                <a:ea typeface="+mn-ea"/>
                <a:cs typeface="+mn-cs"/>
              </a:rPr>
              <a:t>Fitness</a:t>
            </a:r>
          </a:p>
          <a:p>
            <a:pPr fontAlgn="auto">
              <a:spcAft>
                <a:spcPts val="0"/>
              </a:spcAft>
              <a:buFont typeface="Arial" pitchFamily="34" charset="0"/>
              <a:buChar char="•"/>
              <a:defRPr/>
            </a:pPr>
            <a:r>
              <a:rPr lang="en-US" dirty="0" smtClean="0">
                <a:solidFill>
                  <a:srgbClr val="FF0000"/>
                </a:solidFill>
                <a:ea typeface="+mn-ea"/>
                <a:cs typeface="+mn-cs"/>
              </a:rPr>
              <a:t>Speciation</a:t>
            </a:r>
          </a:p>
          <a:p>
            <a:pPr fontAlgn="auto">
              <a:spcAft>
                <a:spcPts val="0"/>
              </a:spcAft>
              <a:buFont typeface="Arial" pitchFamily="34" charset="0"/>
              <a:buChar char="•"/>
              <a:defRPr/>
            </a:pPr>
            <a:r>
              <a:rPr lang="en-US" dirty="0" smtClean="0">
                <a:solidFill>
                  <a:srgbClr val="0070C0"/>
                </a:solidFill>
                <a:ea typeface="+mn-ea"/>
                <a:cs typeface="+mn-cs"/>
              </a:rPr>
              <a:t>Genetic Drift</a:t>
            </a:r>
          </a:p>
          <a:p>
            <a:pPr fontAlgn="auto">
              <a:spcAft>
                <a:spcPts val="0"/>
              </a:spcAft>
              <a:buFont typeface="Arial" pitchFamily="34" charset="0"/>
              <a:buChar char="•"/>
              <a:defRPr/>
            </a:pPr>
            <a:r>
              <a:rPr lang="en-US" dirty="0" smtClean="0">
                <a:ea typeface="+mn-ea"/>
                <a:cs typeface="+mn-cs"/>
              </a:rPr>
              <a:t>Bottle Neck Effect</a:t>
            </a:r>
          </a:p>
          <a:p>
            <a:pPr fontAlgn="auto">
              <a:spcAft>
                <a:spcPts val="0"/>
              </a:spcAft>
              <a:buFont typeface="Arial" pitchFamily="34" charset="0"/>
              <a:buChar char="•"/>
              <a:defRPr/>
            </a:pPr>
            <a:r>
              <a:rPr lang="en-US" dirty="0" smtClean="0">
                <a:ea typeface="+mn-ea"/>
                <a:cs typeface="+mn-cs"/>
              </a:rPr>
              <a:t>Founder Effect</a:t>
            </a:r>
            <a:endParaRPr lang="en-US" dirty="0">
              <a:ea typeface="+mn-ea"/>
              <a:cs typeface="+mn-cs"/>
            </a:endParaRPr>
          </a:p>
        </p:txBody>
      </p:sp>
      <p:sp>
        <p:nvSpPr>
          <p:cNvPr id="6" name="Content Placeholder 5"/>
          <p:cNvSpPr>
            <a:spLocks noGrp="1"/>
          </p:cNvSpPr>
          <p:nvPr>
            <p:ph sz="half" idx="2"/>
          </p:nvPr>
        </p:nvSpPr>
        <p:spPr>
          <a:xfrm>
            <a:off x="4419600" y="1536700"/>
            <a:ext cx="3657600" cy="4589463"/>
          </a:xfrm>
        </p:spPr>
        <p:txBody>
          <a:bodyPr rtlCol="0">
            <a:normAutofit fontScale="77500" lnSpcReduction="20000"/>
          </a:bodyPr>
          <a:lstStyle/>
          <a:p>
            <a:pPr fontAlgn="auto">
              <a:spcAft>
                <a:spcPts val="0"/>
              </a:spcAft>
              <a:buFont typeface="Arial" pitchFamily="34" charset="0"/>
              <a:buChar char="•"/>
              <a:defRPr/>
            </a:pPr>
            <a:r>
              <a:rPr lang="en-US" dirty="0" smtClean="0">
                <a:solidFill>
                  <a:srgbClr val="FF0000"/>
                </a:solidFill>
                <a:ea typeface="+mn-ea"/>
                <a:cs typeface="+mn-cs"/>
              </a:rPr>
              <a:t>The formation of a new species</a:t>
            </a:r>
          </a:p>
          <a:p>
            <a:pPr fontAlgn="auto">
              <a:spcAft>
                <a:spcPts val="0"/>
              </a:spcAft>
              <a:buFont typeface="Arial" pitchFamily="34" charset="0"/>
              <a:buChar char="•"/>
              <a:defRPr/>
            </a:pPr>
            <a:r>
              <a:rPr lang="en-US" dirty="0">
                <a:ea typeface="+mn-ea"/>
                <a:cs typeface="+mn-cs"/>
              </a:rPr>
              <a:t>Loss of genetic diversity due to separation of a few individuals from the main </a:t>
            </a:r>
            <a:r>
              <a:rPr lang="en-US" dirty="0" smtClean="0">
                <a:ea typeface="+mn-ea"/>
                <a:cs typeface="+mn-cs"/>
              </a:rPr>
              <a:t>population</a:t>
            </a:r>
          </a:p>
          <a:p>
            <a:pPr fontAlgn="auto">
              <a:spcAft>
                <a:spcPts val="0"/>
              </a:spcAft>
              <a:buFont typeface="Arial" pitchFamily="34" charset="0"/>
              <a:buChar char="•"/>
              <a:defRPr/>
            </a:pPr>
            <a:r>
              <a:rPr lang="en-US" dirty="0" smtClean="0">
                <a:solidFill>
                  <a:srgbClr val="0070C0"/>
                </a:solidFill>
                <a:ea typeface="+mn-ea"/>
                <a:cs typeface="+mn-cs"/>
              </a:rPr>
              <a:t>The loss of genetic diversity due to random chance (Ex: Wind pollination)</a:t>
            </a:r>
          </a:p>
          <a:p>
            <a:pPr fontAlgn="auto">
              <a:spcAft>
                <a:spcPts val="0"/>
              </a:spcAft>
              <a:buFont typeface="Arial" pitchFamily="34" charset="0"/>
              <a:buChar char="•"/>
              <a:defRPr/>
            </a:pPr>
            <a:r>
              <a:rPr lang="en-US" dirty="0" smtClean="0">
                <a:ea typeface="+mn-ea"/>
                <a:cs typeface="+mn-cs"/>
              </a:rPr>
              <a:t>Loss of genetic diversity due to a natural disaster</a:t>
            </a:r>
          </a:p>
          <a:p>
            <a:pPr fontAlgn="auto">
              <a:spcAft>
                <a:spcPts val="0"/>
              </a:spcAft>
              <a:buFont typeface="Arial" pitchFamily="34" charset="0"/>
              <a:buChar char="•"/>
              <a:defRPr/>
            </a:pPr>
            <a:r>
              <a:rPr lang="en-US" dirty="0" smtClean="0">
                <a:solidFill>
                  <a:schemeClr val="accent6">
                    <a:lumMod val="75000"/>
                  </a:schemeClr>
                </a:solidFill>
                <a:ea typeface="+mn-ea"/>
                <a:cs typeface="+mn-cs"/>
              </a:rPr>
              <a:t>The ability to survive and reproduce to make viable offspring. </a:t>
            </a:r>
            <a:endParaRPr lang="en-US" dirty="0">
              <a:solidFill>
                <a:schemeClr val="accent6">
                  <a:lumMod val="75000"/>
                </a:schemeClr>
              </a:solidFill>
              <a:ea typeface="+mn-ea"/>
              <a:cs typeface="+mn-cs"/>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fontAlgn="auto">
              <a:spcAft>
                <a:spcPts val="0"/>
              </a:spcAft>
              <a:defRPr/>
            </a:pPr>
            <a:r>
              <a:rPr lang="en-US" dirty="0" smtClean="0">
                <a:ea typeface="+mj-ea"/>
                <a:cs typeface="+mj-cs"/>
              </a:rPr>
              <a:t>Evolution Terms</a:t>
            </a:r>
            <a:endParaRPr lang="en-US" dirty="0">
              <a:ea typeface="+mj-ea"/>
              <a:cs typeface="+mj-cs"/>
            </a:endParaRPr>
          </a:p>
        </p:txBody>
      </p:sp>
      <p:sp>
        <p:nvSpPr>
          <p:cNvPr id="5" name="Content Placeholder 4"/>
          <p:cNvSpPr>
            <a:spLocks noGrp="1"/>
          </p:cNvSpPr>
          <p:nvPr>
            <p:ph sz="half" idx="1"/>
          </p:nvPr>
        </p:nvSpPr>
        <p:spPr>
          <a:xfrm>
            <a:off x="457200" y="1536700"/>
            <a:ext cx="3657600" cy="4589463"/>
          </a:xfrm>
        </p:spPr>
        <p:txBody>
          <a:bodyPr rtlCol="0">
            <a:normAutofit fontScale="77500" lnSpcReduction="20000"/>
          </a:bodyPr>
          <a:lstStyle/>
          <a:p>
            <a:pPr fontAlgn="auto">
              <a:spcAft>
                <a:spcPts val="0"/>
              </a:spcAft>
              <a:buFont typeface="Arial" pitchFamily="34" charset="0"/>
              <a:buChar char="•"/>
              <a:defRPr/>
            </a:pPr>
            <a:r>
              <a:rPr lang="en-US" dirty="0" smtClean="0">
                <a:solidFill>
                  <a:schemeClr val="accent6">
                    <a:lumMod val="75000"/>
                  </a:schemeClr>
                </a:solidFill>
                <a:ea typeface="+mn-ea"/>
                <a:cs typeface="+mn-cs"/>
              </a:rPr>
              <a:t>Fitness</a:t>
            </a:r>
          </a:p>
          <a:p>
            <a:pPr fontAlgn="auto">
              <a:spcAft>
                <a:spcPts val="0"/>
              </a:spcAft>
              <a:buFont typeface="Arial" pitchFamily="34" charset="0"/>
              <a:buChar char="•"/>
              <a:defRPr/>
            </a:pPr>
            <a:r>
              <a:rPr lang="en-US" dirty="0" smtClean="0">
                <a:solidFill>
                  <a:srgbClr val="FF0000"/>
                </a:solidFill>
                <a:ea typeface="+mn-ea"/>
                <a:cs typeface="+mn-cs"/>
              </a:rPr>
              <a:t>Speciation</a:t>
            </a:r>
          </a:p>
          <a:p>
            <a:pPr fontAlgn="auto">
              <a:spcAft>
                <a:spcPts val="0"/>
              </a:spcAft>
              <a:buFont typeface="Arial" pitchFamily="34" charset="0"/>
              <a:buChar char="•"/>
              <a:defRPr/>
            </a:pPr>
            <a:r>
              <a:rPr lang="en-US" dirty="0" smtClean="0">
                <a:solidFill>
                  <a:srgbClr val="0070C0"/>
                </a:solidFill>
                <a:ea typeface="+mn-ea"/>
                <a:cs typeface="+mn-cs"/>
              </a:rPr>
              <a:t>Genetic Drift</a:t>
            </a:r>
          </a:p>
          <a:p>
            <a:pPr fontAlgn="auto">
              <a:spcAft>
                <a:spcPts val="0"/>
              </a:spcAft>
              <a:buFont typeface="Arial" pitchFamily="34" charset="0"/>
              <a:buChar char="•"/>
              <a:defRPr/>
            </a:pPr>
            <a:r>
              <a:rPr lang="en-US" dirty="0" smtClean="0">
                <a:solidFill>
                  <a:srgbClr val="7030A0"/>
                </a:solidFill>
                <a:ea typeface="+mn-ea"/>
                <a:cs typeface="+mn-cs"/>
              </a:rPr>
              <a:t>Bottle Neck Effect</a:t>
            </a:r>
          </a:p>
          <a:p>
            <a:pPr fontAlgn="auto">
              <a:spcAft>
                <a:spcPts val="0"/>
              </a:spcAft>
              <a:buFont typeface="Arial" pitchFamily="34" charset="0"/>
              <a:buChar char="•"/>
              <a:defRPr/>
            </a:pPr>
            <a:r>
              <a:rPr lang="en-US" dirty="0" smtClean="0">
                <a:ea typeface="+mn-ea"/>
                <a:cs typeface="+mn-cs"/>
              </a:rPr>
              <a:t>Founder Effect</a:t>
            </a:r>
            <a:endParaRPr lang="en-US" dirty="0">
              <a:ea typeface="+mn-ea"/>
              <a:cs typeface="+mn-cs"/>
            </a:endParaRPr>
          </a:p>
        </p:txBody>
      </p:sp>
      <p:sp>
        <p:nvSpPr>
          <p:cNvPr id="6" name="Content Placeholder 5"/>
          <p:cNvSpPr>
            <a:spLocks noGrp="1"/>
          </p:cNvSpPr>
          <p:nvPr>
            <p:ph sz="half" idx="2"/>
          </p:nvPr>
        </p:nvSpPr>
        <p:spPr>
          <a:xfrm>
            <a:off x="4419600" y="1536700"/>
            <a:ext cx="3657600" cy="4589463"/>
          </a:xfrm>
        </p:spPr>
        <p:txBody>
          <a:bodyPr rtlCol="0">
            <a:normAutofit fontScale="77500" lnSpcReduction="20000"/>
          </a:bodyPr>
          <a:lstStyle/>
          <a:p>
            <a:pPr fontAlgn="auto">
              <a:spcAft>
                <a:spcPts val="0"/>
              </a:spcAft>
              <a:buFont typeface="Arial" pitchFamily="34" charset="0"/>
              <a:buChar char="•"/>
              <a:defRPr/>
            </a:pPr>
            <a:r>
              <a:rPr lang="en-US" dirty="0" smtClean="0">
                <a:solidFill>
                  <a:srgbClr val="FF0000"/>
                </a:solidFill>
                <a:ea typeface="+mn-ea"/>
                <a:cs typeface="+mn-cs"/>
              </a:rPr>
              <a:t>The formation of a new species</a:t>
            </a:r>
          </a:p>
          <a:p>
            <a:pPr fontAlgn="auto">
              <a:spcAft>
                <a:spcPts val="0"/>
              </a:spcAft>
              <a:buFont typeface="Arial" pitchFamily="34" charset="0"/>
              <a:buChar char="•"/>
              <a:defRPr/>
            </a:pPr>
            <a:r>
              <a:rPr lang="en-US" dirty="0">
                <a:ea typeface="+mn-ea"/>
                <a:cs typeface="+mn-cs"/>
              </a:rPr>
              <a:t>Loss of genetic diversity due to separation of a few individuals from the main </a:t>
            </a:r>
            <a:r>
              <a:rPr lang="en-US" dirty="0" smtClean="0">
                <a:ea typeface="+mn-ea"/>
                <a:cs typeface="+mn-cs"/>
              </a:rPr>
              <a:t>population</a:t>
            </a:r>
          </a:p>
          <a:p>
            <a:pPr fontAlgn="auto">
              <a:spcAft>
                <a:spcPts val="0"/>
              </a:spcAft>
              <a:buFont typeface="Arial" pitchFamily="34" charset="0"/>
              <a:buChar char="•"/>
              <a:defRPr/>
            </a:pPr>
            <a:r>
              <a:rPr lang="en-US" dirty="0" smtClean="0">
                <a:solidFill>
                  <a:srgbClr val="0070C0"/>
                </a:solidFill>
                <a:ea typeface="+mn-ea"/>
                <a:cs typeface="+mn-cs"/>
              </a:rPr>
              <a:t>The loss of genetic diversity due to random chance (Ex: Wind pollination)</a:t>
            </a:r>
          </a:p>
          <a:p>
            <a:pPr fontAlgn="auto">
              <a:spcAft>
                <a:spcPts val="0"/>
              </a:spcAft>
              <a:buFont typeface="Arial" pitchFamily="34" charset="0"/>
              <a:buChar char="•"/>
              <a:defRPr/>
            </a:pPr>
            <a:r>
              <a:rPr lang="en-US" dirty="0" smtClean="0">
                <a:solidFill>
                  <a:srgbClr val="7030A0"/>
                </a:solidFill>
                <a:ea typeface="+mn-ea"/>
                <a:cs typeface="+mn-cs"/>
              </a:rPr>
              <a:t>Loss of genetic diversity due to a natural disaster</a:t>
            </a:r>
          </a:p>
          <a:p>
            <a:pPr fontAlgn="auto">
              <a:spcAft>
                <a:spcPts val="0"/>
              </a:spcAft>
              <a:buFont typeface="Arial" pitchFamily="34" charset="0"/>
              <a:buChar char="•"/>
              <a:defRPr/>
            </a:pPr>
            <a:r>
              <a:rPr lang="en-US" dirty="0" smtClean="0">
                <a:solidFill>
                  <a:schemeClr val="accent6">
                    <a:lumMod val="75000"/>
                  </a:schemeClr>
                </a:solidFill>
                <a:ea typeface="+mn-ea"/>
                <a:cs typeface="+mn-cs"/>
              </a:rPr>
              <a:t>The ability to survive and reproduce to make viable offspring. </a:t>
            </a:r>
            <a:endParaRPr lang="en-US" dirty="0">
              <a:solidFill>
                <a:schemeClr val="accent6">
                  <a:lumMod val="75000"/>
                </a:schemeClr>
              </a:solidFill>
              <a:ea typeface="+mn-ea"/>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fontAlgn="auto">
              <a:spcAft>
                <a:spcPts val="0"/>
              </a:spcAft>
              <a:defRPr/>
            </a:pPr>
            <a:r>
              <a:rPr lang="en-US" altLang="en-US" dirty="0">
                <a:ea typeface="+mj-ea"/>
                <a:cs typeface="+mj-cs"/>
              </a:rPr>
              <a:t>DNA Replication Quiz</a:t>
            </a:r>
            <a:endParaRPr lang="en-US" altLang="en-US" dirty="0" smtClean="0">
              <a:ea typeface="+mj-ea"/>
              <a:cs typeface="+mj-cs"/>
            </a:endParaRPr>
          </a:p>
        </p:txBody>
      </p:sp>
      <p:sp>
        <p:nvSpPr>
          <p:cNvPr id="17410" name="Rectangle 3"/>
          <p:cNvSpPr>
            <a:spLocks noGrp="1" noChangeArrowheads="1"/>
          </p:cNvSpPr>
          <p:nvPr>
            <p:ph sz="half" idx="1"/>
          </p:nvPr>
        </p:nvSpPr>
        <p:spPr>
          <a:xfrm>
            <a:off x="457200" y="1536700"/>
            <a:ext cx="3657600" cy="4589463"/>
          </a:xfrm>
        </p:spPr>
        <p:txBody>
          <a:bodyPr/>
          <a:lstStyle/>
          <a:p>
            <a:pPr marL="533400" indent="-533400">
              <a:buFont typeface="Wingdings" pitchFamily="-72" charset="2"/>
              <a:buAutoNum type="arabicPeriod"/>
            </a:pPr>
            <a:r>
              <a:rPr lang="en-US" smtClean="0">
                <a:solidFill>
                  <a:srgbClr val="0000FF"/>
                </a:solidFill>
              </a:rPr>
              <a:t>Single Strand Binding Proteins</a:t>
            </a:r>
          </a:p>
          <a:p>
            <a:pPr marL="533400" indent="-533400">
              <a:buFont typeface="Wingdings" pitchFamily="-72" charset="2"/>
              <a:buAutoNum type="arabicPeriod"/>
            </a:pPr>
            <a:r>
              <a:rPr lang="en-US" smtClean="0">
                <a:solidFill>
                  <a:srgbClr val="FF0066"/>
                </a:solidFill>
              </a:rPr>
              <a:t>DNA Polymerase</a:t>
            </a:r>
          </a:p>
          <a:p>
            <a:pPr marL="533400" indent="-533400">
              <a:buFont typeface="Wingdings" pitchFamily="-72" charset="2"/>
              <a:buAutoNum type="arabicPeriod"/>
            </a:pPr>
            <a:r>
              <a:rPr lang="en-US" smtClean="0">
                <a:solidFill>
                  <a:srgbClr val="00CC00"/>
                </a:solidFill>
              </a:rPr>
              <a:t>Helicase</a:t>
            </a:r>
          </a:p>
          <a:p>
            <a:pPr marL="533400" indent="-533400">
              <a:buFont typeface="Wingdings" pitchFamily="-72" charset="2"/>
              <a:buAutoNum type="arabicPeriod"/>
            </a:pPr>
            <a:r>
              <a:rPr lang="en-US" smtClean="0"/>
              <a:t>RNA Primase</a:t>
            </a:r>
          </a:p>
          <a:p>
            <a:pPr marL="533400" indent="-533400">
              <a:buFont typeface="Wingdings" pitchFamily="-72" charset="2"/>
              <a:buAutoNum type="arabicPeriod"/>
            </a:pPr>
            <a:r>
              <a:rPr lang="en-US" smtClean="0"/>
              <a:t>DNA Ligase</a:t>
            </a:r>
          </a:p>
          <a:p>
            <a:pPr marL="533400" indent="-533400">
              <a:buFont typeface="Wingdings" pitchFamily="-72" charset="2"/>
              <a:buNone/>
            </a:pPr>
            <a:endParaRPr lang="en-US" smtClean="0"/>
          </a:p>
        </p:txBody>
      </p:sp>
      <p:sp>
        <p:nvSpPr>
          <p:cNvPr id="17411" name="Rectangle 4"/>
          <p:cNvSpPr>
            <a:spLocks noGrp="1" noChangeArrowheads="1"/>
          </p:cNvSpPr>
          <p:nvPr>
            <p:ph sz="half" idx="2"/>
          </p:nvPr>
        </p:nvSpPr>
        <p:spPr>
          <a:xfrm>
            <a:off x="4419600" y="1536700"/>
            <a:ext cx="3657600" cy="4589463"/>
          </a:xfrm>
        </p:spPr>
        <p:txBody>
          <a:bodyPr/>
          <a:lstStyle/>
          <a:p>
            <a:pPr>
              <a:buFont typeface="Wingdings" pitchFamily="-72" charset="2"/>
              <a:buNone/>
            </a:pPr>
            <a:r>
              <a:rPr lang="en-US" smtClean="0"/>
              <a:t>A. Unzips</a:t>
            </a:r>
            <a:r>
              <a:rPr lang="en-US" smtClean="0">
                <a:solidFill>
                  <a:srgbClr val="00CC00"/>
                </a:solidFill>
              </a:rPr>
              <a:t> DNA</a:t>
            </a:r>
          </a:p>
          <a:p>
            <a:pPr>
              <a:buFont typeface="Wingdings" pitchFamily="-72" charset="2"/>
              <a:buNone/>
            </a:pPr>
            <a:r>
              <a:rPr lang="en-US" smtClean="0"/>
              <a:t>B. </a:t>
            </a:r>
            <a:r>
              <a:rPr lang="en-US" smtClean="0">
                <a:solidFill>
                  <a:srgbClr val="FF0066"/>
                </a:solidFill>
              </a:rPr>
              <a:t>Links new nucleotides together</a:t>
            </a:r>
          </a:p>
          <a:p>
            <a:pPr>
              <a:buFont typeface="Wingdings" pitchFamily="-72" charset="2"/>
              <a:buNone/>
            </a:pPr>
            <a:r>
              <a:rPr lang="en-US" smtClean="0"/>
              <a:t>C. </a:t>
            </a:r>
            <a:r>
              <a:rPr lang="en-US" smtClean="0">
                <a:solidFill>
                  <a:srgbClr val="0000FF"/>
                </a:solidFill>
              </a:rPr>
              <a:t>Holds DNA Apart</a:t>
            </a:r>
            <a:r>
              <a:rPr lang="en-US" smtClean="0"/>
              <a:t> </a:t>
            </a:r>
          </a:p>
          <a:p>
            <a:pPr>
              <a:buFont typeface="Wingdings" pitchFamily="-72" charset="2"/>
              <a:buNone/>
            </a:pPr>
            <a:r>
              <a:rPr lang="en-US" smtClean="0"/>
              <a:t>D. Initiates building of new DNA strand</a:t>
            </a:r>
          </a:p>
          <a:p>
            <a:pPr>
              <a:buFont typeface="Wingdings" pitchFamily="-72" charset="2"/>
              <a:buNone/>
            </a:pPr>
            <a:r>
              <a:rPr lang="en-US" smtClean="0"/>
              <a:t>E. Joins DNA Fragments Together</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fontAlgn="auto">
              <a:spcAft>
                <a:spcPts val="0"/>
              </a:spcAft>
              <a:defRPr/>
            </a:pPr>
            <a:r>
              <a:rPr lang="en-US" dirty="0" smtClean="0">
                <a:ea typeface="+mj-ea"/>
                <a:cs typeface="+mj-cs"/>
              </a:rPr>
              <a:t>Evolution Terms</a:t>
            </a:r>
            <a:endParaRPr lang="en-US" dirty="0">
              <a:ea typeface="+mj-ea"/>
              <a:cs typeface="+mj-cs"/>
            </a:endParaRPr>
          </a:p>
        </p:txBody>
      </p:sp>
      <p:sp>
        <p:nvSpPr>
          <p:cNvPr id="5" name="Content Placeholder 4"/>
          <p:cNvSpPr>
            <a:spLocks noGrp="1"/>
          </p:cNvSpPr>
          <p:nvPr>
            <p:ph sz="half" idx="1"/>
          </p:nvPr>
        </p:nvSpPr>
        <p:spPr>
          <a:xfrm>
            <a:off x="457200" y="1536700"/>
            <a:ext cx="3657600" cy="4589463"/>
          </a:xfrm>
        </p:spPr>
        <p:txBody>
          <a:bodyPr rtlCol="0">
            <a:normAutofit fontScale="77500" lnSpcReduction="20000"/>
          </a:bodyPr>
          <a:lstStyle/>
          <a:p>
            <a:pPr fontAlgn="auto">
              <a:spcAft>
                <a:spcPts val="0"/>
              </a:spcAft>
              <a:buFont typeface="Arial" pitchFamily="34" charset="0"/>
              <a:buChar char="•"/>
              <a:defRPr/>
            </a:pPr>
            <a:r>
              <a:rPr lang="en-US" dirty="0" smtClean="0">
                <a:solidFill>
                  <a:schemeClr val="accent6">
                    <a:lumMod val="75000"/>
                  </a:schemeClr>
                </a:solidFill>
                <a:ea typeface="+mn-ea"/>
                <a:cs typeface="+mn-cs"/>
              </a:rPr>
              <a:t>Fitness</a:t>
            </a:r>
          </a:p>
          <a:p>
            <a:pPr fontAlgn="auto">
              <a:spcAft>
                <a:spcPts val="0"/>
              </a:spcAft>
              <a:buFont typeface="Arial" pitchFamily="34" charset="0"/>
              <a:buChar char="•"/>
              <a:defRPr/>
            </a:pPr>
            <a:r>
              <a:rPr lang="en-US" dirty="0" smtClean="0">
                <a:solidFill>
                  <a:srgbClr val="FF0000"/>
                </a:solidFill>
                <a:ea typeface="+mn-ea"/>
                <a:cs typeface="+mn-cs"/>
              </a:rPr>
              <a:t>Speciation</a:t>
            </a:r>
          </a:p>
          <a:p>
            <a:pPr fontAlgn="auto">
              <a:spcAft>
                <a:spcPts val="0"/>
              </a:spcAft>
              <a:buFont typeface="Arial" pitchFamily="34" charset="0"/>
              <a:buChar char="•"/>
              <a:defRPr/>
            </a:pPr>
            <a:r>
              <a:rPr lang="en-US" dirty="0" smtClean="0">
                <a:solidFill>
                  <a:srgbClr val="0070C0"/>
                </a:solidFill>
                <a:ea typeface="+mn-ea"/>
                <a:cs typeface="+mn-cs"/>
              </a:rPr>
              <a:t>Genetic Drift</a:t>
            </a:r>
          </a:p>
          <a:p>
            <a:pPr fontAlgn="auto">
              <a:spcAft>
                <a:spcPts val="0"/>
              </a:spcAft>
              <a:buFont typeface="Arial" pitchFamily="34" charset="0"/>
              <a:buChar char="•"/>
              <a:defRPr/>
            </a:pPr>
            <a:r>
              <a:rPr lang="en-US" dirty="0" smtClean="0">
                <a:solidFill>
                  <a:srgbClr val="7030A0"/>
                </a:solidFill>
                <a:ea typeface="+mn-ea"/>
                <a:cs typeface="+mn-cs"/>
              </a:rPr>
              <a:t>Bottle Neck Effect</a:t>
            </a:r>
          </a:p>
          <a:p>
            <a:pPr fontAlgn="auto">
              <a:spcAft>
                <a:spcPts val="0"/>
              </a:spcAft>
              <a:buFont typeface="Arial" pitchFamily="34" charset="0"/>
              <a:buChar char="•"/>
              <a:defRPr/>
            </a:pPr>
            <a:r>
              <a:rPr lang="en-US" dirty="0" smtClean="0">
                <a:solidFill>
                  <a:srgbClr val="00B050"/>
                </a:solidFill>
                <a:ea typeface="+mn-ea"/>
                <a:cs typeface="+mn-cs"/>
              </a:rPr>
              <a:t>Founder Effect</a:t>
            </a:r>
            <a:endParaRPr lang="en-US" dirty="0">
              <a:solidFill>
                <a:srgbClr val="00B050"/>
              </a:solidFill>
              <a:ea typeface="+mn-ea"/>
              <a:cs typeface="+mn-cs"/>
            </a:endParaRPr>
          </a:p>
        </p:txBody>
      </p:sp>
      <p:sp>
        <p:nvSpPr>
          <p:cNvPr id="6" name="Content Placeholder 5"/>
          <p:cNvSpPr>
            <a:spLocks noGrp="1"/>
          </p:cNvSpPr>
          <p:nvPr>
            <p:ph sz="half" idx="2"/>
          </p:nvPr>
        </p:nvSpPr>
        <p:spPr>
          <a:xfrm>
            <a:off x="4419600" y="1536700"/>
            <a:ext cx="3657600" cy="4589463"/>
          </a:xfrm>
        </p:spPr>
        <p:txBody>
          <a:bodyPr rtlCol="0">
            <a:normAutofit fontScale="77500" lnSpcReduction="20000"/>
          </a:bodyPr>
          <a:lstStyle/>
          <a:p>
            <a:pPr fontAlgn="auto">
              <a:spcAft>
                <a:spcPts val="0"/>
              </a:spcAft>
              <a:buFont typeface="Arial" pitchFamily="34" charset="0"/>
              <a:buChar char="•"/>
              <a:defRPr/>
            </a:pPr>
            <a:r>
              <a:rPr lang="en-US" dirty="0" smtClean="0">
                <a:solidFill>
                  <a:srgbClr val="FF0000"/>
                </a:solidFill>
                <a:ea typeface="+mn-ea"/>
                <a:cs typeface="+mn-cs"/>
              </a:rPr>
              <a:t>The formation of a new species</a:t>
            </a:r>
          </a:p>
          <a:p>
            <a:pPr fontAlgn="auto">
              <a:spcAft>
                <a:spcPts val="0"/>
              </a:spcAft>
              <a:buFont typeface="Arial" pitchFamily="34" charset="0"/>
              <a:buChar char="•"/>
              <a:defRPr/>
            </a:pPr>
            <a:r>
              <a:rPr lang="en-US" dirty="0">
                <a:solidFill>
                  <a:srgbClr val="00B050"/>
                </a:solidFill>
                <a:ea typeface="+mn-ea"/>
                <a:cs typeface="+mn-cs"/>
              </a:rPr>
              <a:t>Loss of genetic diversity due to separation of a few individuals from the main </a:t>
            </a:r>
            <a:r>
              <a:rPr lang="en-US" dirty="0" smtClean="0">
                <a:solidFill>
                  <a:srgbClr val="00B050"/>
                </a:solidFill>
                <a:ea typeface="+mn-ea"/>
                <a:cs typeface="+mn-cs"/>
              </a:rPr>
              <a:t>population</a:t>
            </a:r>
          </a:p>
          <a:p>
            <a:pPr fontAlgn="auto">
              <a:spcAft>
                <a:spcPts val="0"/>
              </a:spcAft>
              <a:buFont typeface="Arial" pitchFamily="34" charset="0"/>
              <a:buChar char="•"/>
              <a:defRPr/>
            </a:pPr>
            <a:r>
              <a:rPr lang="en-US" dirty="0" smtClean="0">
                <a:solidFill>
                  <a:srgbClr val="0070C0"/>
                </a:solidFill>
                <a:ea typeface="+mn-ea"/>
                <a:cs typeface="+mn-cs"/>
              </a:rPr>
              <a:t>The loss of genetic diversity due to random chance (Ex: Wind pollination)</a:t>
            </a:r>
          </a:p>
          <a:p>
            <a:pPr fontAlgn="auto">
              <a:spcAft>
                <a:spcPts val="0"/>
              </a:spcAft>
              <a:buFont typeface="Arial" pitchFamily="34" charset="0"/>
              <a:buChar char="•"/>
              <a:defRPr/>
            </a:pPr>
            <a:r>
              <a:rPr lang="en-US" dirty="0" smtClean="0">
                <a:solidFill>
                  <a:srgbClr val="7030A0"/>
                </a:solidFill>
                <a:ea typeface="+mn-ea"/>
                <a:cs typeface="+mn-cs"/>
              </a:rPr>
              <a:t>Loss of genetic diversity due to a natural disaster</a:t>
            </a:r>
          </a:p>
          <a:p>
            <a:pPr fontAlgn="auto">
              <a:spcAft>
                <a:spcPts val="0"/>
              </a:spcAft>
              <a:buFont typeface="Arial" pitchFamily="34" charset="0"/>
              <a:buChar char="•"/>
              <a:defRPr/>
            </a:pPr>
            <a:r>
              <a:rPr lang="en-US" dirty="0" smtClean="0">
                <a:solidFill>
                  <a:schemeClr val="accent6">
                    <a:lumMod val="75000"/>
                  </a:schemeClr>
                </a:solidFill>
                <a:ea typeface="+mn-ea"/>
                <a:cs typeface="+mn-cs"/>
              </a:rPr>
              <a:t>The ability to survive and reproduce to make viable offspring. </a:t>
            </a:r>
            <a:endParaRPr lang="en-US" dirty="0">
              <a:solidFill>
                <a:schemeClr val="accent6">
                  <a:lumMod val="75000"/>
                </a:schemeClr>
              </a:solidFill>
              <a:ea typeface="+mn-ea"/>
              <a:cs typeface="+mn-cs"/>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9" name="Picture 62" descr="http://eppcapp.ky.gov/nprareplants/images%5Cflower_diagra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1680" y="1281112"/>
            <a:ext cx="5038725" cy="402907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4600575" y="4229100"/>
            <a:ext cx="876300" cy="23876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 name="Rectangle 6"/>
          <p:cNvSpPr/>
          <p:nvPr/>
        </p:nvSpPr>
        <p:spPr>
          <a:xfrm>
            <a:off x="4652125" y="4467860"/>
            <a:ext cx="876300" cy="23876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Rectangle 7"/>
          <p:cNvSpPr/>
          <p:nvPr/>
        </p:nvSpPr>
        <p:spPr>
          <a:xfrm>
            <a:off x="5176837" y="3905250"/>
            <a:ext cx="1076325" cy="23876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9" name="Rectangle 8"/>
          <p:cNvSpPr/>
          <p:nvPr/>
        </p:nvSpPr>
        <p:spPr>
          <a:xfrm>
            <a:off x="5353050" y="3594158"/>
            <a:ext cx="1000125" cy="23876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0" name="Rectangle 9"/>
          <p:cNvSpPr/>
          <p:nvPr/>
        </p:nvSpPr>
        <p:spPr>
          <a:xfrm>
            <a:off x="5459210" y="3295649"/>
            <a:ext cx="507364" cy="23876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1" name="Rectangle 10"/>
          <p:cNvSpPr/>
          <p:nvPr/>
        </p:nvSpPr>
        <p:spPr>
          <a:xfrm>
            <a:off x="5414962" y="2456757"/>
            <a:ext cx="438150" cy="23876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2" name="Rectangle 11"/>
          <p:cNvSpPr/>
          <p:nvPr/>
        </p:nvSpPr>
        <p:spPr>
          <a:xfrm>
            <a:off x="6156176" y="2847975"/>
            <a:ext cx="845499" cy="23876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3" name="Rectangle 12"/>
          <p:cNvSpPr/>
          <p:nvPr/>
        </p:nvSpPr>
        <p:spPr>
          <a:xfrm rot="5400000">
            <a:off x="6062230" y="2927927"/>
            <a:ext cx="876300" cy="23876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4" name="Rectangle 13"/>
          <p:cNvSpPr/>
          <p:nvPr/>
        </p:nvSpPr>
        <p:spPr>
          <a:xfrm>
            <a:off x="1885950" y="3594158"/>
            <a:ext cx="971550" cy="23876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5" name="Rectangle 14"/>
          <p:cNvSpPr/>
          <p:nvPr/>
        </p:nvSpPr>
        <p:spPr>
          <a:xfrm>
            <a:off x="2051720" y="2456757"/>
            <a:ext cx="876300" cy="304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6" name="Rectangle 15"/>
          <p:cNvSpPr/>
          <p:nvPr/>
        </p:nvSpPr>
        <p:spPr>
          <a:xfrm>
            <a:off x="2051720" y="2209165"/>
            <a:ext cx="876300" cy="23876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7" name="Rectangle 16"/>
          <p:cNvSpPr/>
          <p:nvPr/>
        </p:nvSpPr>
        <p:spPr>
          <a:xfrm rot="5400000">
            <a:off x="1513859" y="2798237"/>
            <a:ext cx="1035685" cy="68004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 name="Rectangle 1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Label the following diagram: </a:t>
            </a:r>
            <a:endParaRPr kumimoji="0" lang="en-US" altLang="en-US" sz="9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 name="Rectangle 15"/>
          <p:cNvSpPr>
            <a:spLocks noChangeArrowheads="1"/>
          </p:cNvSpPr>
          <p:nvPr/>
        </p:nvSpPr>
        <p:spPr bwMode="auto">
          <a:xfrm>
            <a:off x="22860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87343529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3" name="Picture 62" descr="http://eppcapp.ky.gov/nprareplants/images%5Cflower_diagra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1009967"/>
            <a:ext cx="5038725" cy="4029075"/>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Label the following diagram: </a:t>
            </a:r>
            <a:endParaRPr kumimoji="0" lang="en-US" altLang="en-US" sz="9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Rectangle 15"/>
          <p:cNvSpPr>
            <a:spLocks noChangeArrowheads="1"/>
          </p:cNvSpPr>
          <p:nvPr/>
        </p:nvSpPr>
        <p:spPr bwMode="auto">
          <a:xfrm>
            <a:off x="22860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44977962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Plant Group Characteristics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97173624"/>
              </p:ext>
            </p:extLst>
          </p:nvPr>
        </p:nvGraphicFramePr>
        <p:xfrm>
          <a:off x="755576" y="1556792"/>
          <a:ext cx="6768751" cy="2736304"/>
        </p:xfrm>
        <a:graphic>
          <a:graphicData uri="http://schemas.openxmlformats.org/drawingml/2006/table">
            <a:tbl>
              <a:tblPr firstRow="1" firstCol="1" bandRow="1">
                <a:tableStyleId>{5C22544A-7EE6-4342-B048-85BDC9FD1C3A}</a:tableStyleId>
              </a:tblPr>
              <a:tblGrid>
                <a:gridCol w="1128027"/>
                <a:gridCol w="1128027"/>
                <a:gridCol w="1128027"/>
                <a:gridCol w="1128027"/>
                <a:gridCol w="1128027"/>
                <a:gridCol w="1128616"/>
              </a:tblGrid>
              <a:tr h="894100">
                <a:tc>
                  <a:txBody>
                    <a:bodyPr/>
                    <a:lstStyle/>
                    <a:p>
                      <a:pPr marL="0" marR="0">
                        <a:lnSpc>
                          <a:spcPct val="115000"/>
                        </a:lnSpc>
                        <a:spcBef>
                          <a:spcPts val="0"/>
                        </a:spcBef>
                        <a:spcAft>
                          <a:spcPts val="0"/>
                        </a:spcAft>
                      </a:pPr>
                      <a:r>
                        <a:rPr lang="en-US" sz="1100" dirty="0">
                          <a:solidFill>
                            <a:schemeClr val="tx1"/>
                          </a:solidFill>
                          <a:effectLst/>
                        </a:rPr>
                        <a:t>Plant Group</a:t>
                      </a:r>
                      <a:endParaRPr lang="en-US" sz="1100" dirty="0">
                        <a:solidFill>
                          <a:schemeClr val="tx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solidFill>
                            <a:schemeClr val="tx1"/>
                          </a:solidFill>
                          <a:effectLst/>
                        </a:rPr>
                        <a:t>Spore Producing</a:t>
                      </a:r>
                      <a:endParaRPr lang="en-US" sz="1100" dirty="0">
                        <a:solidFill>
                          <a:schemeClr val="tx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smtClean="0">
                          <a:solidFill>
                            <a:schemeClr val="tx1"/>
                          </a:solidFill>
                          <a:effectLst/>
                          <a:latin typeface="Calibri"/>
                          <a:ea typeface="Calibri"/>
                          <a:cs typeface="Times New Roman"/>
                        </a:rPr>
                        <a:t>Motile Sperm</a:t>
                      </a:r>
                    </a:p>
                    <a:p>
                      <a:pPr marL="0" marR="0">
                        <a:lnSpc>
                          <a:spcPct val="115000"/>
                        </a:lnSpc>
                        <a:spcBef>
                          <a:spcPts val="0"/>
                        </a:spcBef>
                        <a:spcAft>
                          <a:spcPts val="0"/>
                        </a:spcAft>
                      </a:pPr>
                      <a:r>
                        <a:rPr lang="en-US" sz="1100" smtClean="0">
                          <a:solidFill>
                            <a:schemeClr val="tx1"/>
                          </a:solidFill>
                          <a:effectLst/>
                          <a:latin typeface="Calibri"/>
                          <a:ea typeface="Calibri"/>
                          <a:cs typeface="Times New Roman"/>
                        </a:rPr>
                        <a:t>(Need Water) </a:t>
                      </a:r>
                      <a:endParaRPr lang="en-US" sz="1100" dirty="0">
                        <a:solidFill>
                          <a:schemeClr val="tx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solidFill>
                            <a:schemeClr val="tx1"/>
                          </a:solidFill>
                          <a:effectLst/>
                        </a:rPr>
                        <a:t>Vascular Tissue</a:t>
                      </a:r>
                      <a:endParaRPr lang="en-US" sz="1100" dirty="0">
                        <a:solidFill>
                          <a:schemeClr val="tx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solidFill>
                            <a:schemeClr val="tx1"/>
                          </a:solidFill>
                          <a:effectLst/>
                        </a:rPr>
                        <a:t>Seed Producing</a:t>
                      </a:r>
                      <a:endParaRPr lang="en-US" sz="1100" dirty="0">
                        <a:solidFill>
                          <a:schemeClr val="tx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solidFill>
                            <a:schemeClr val="tx1"/>
                          </a:solidFill>
                          <a:effectLst/>
                        </a:rPr>
                        <a:t>Seeds Covered with Fruit</a:t>
                      </a:r>
                      <a:endParaRPr lang="en-US" sz="1100" dirty="0">
                        <a:solidFill>
                          <a:schemeClr val="tx1"/>
                        </a:solidFill>
                        <a:effectLst/>
                        <a:latin typeface="Calibri"/>
                        <a:ea typeface="Calibri"/>
                        <a:cs typeface="Times New Roman"/>
                      </a:endParaRPr>
                    </a:p>
                  </a:txBody>
                  <a:tcPr marL="68580" marR="68580" marT="0" marB="0"/>
                </a:tc>
              </a:tr>
              <a:tr h="460551">
                <a:tc>
                  <a:txBody>
                    <a:bodyPr/>
                    <a:lstStyle/>
                    <a:p>
                      <a:pPr marL="0" marR="0">
                        <a:lnSpc>
                          <a:spcPct val="115000"/>
                        </a:lnSpc>
                        <a:spcBef>
                          <a:spcPts val="0"/>
                        </a:spcBef>
                        <a:spcAft>
                          <a:spcPts val="0"/>
                        </a:spcAft>
                      </a:pPr>
                      <a:r>
                        <a:rPr lang="en-US" sz="1100" dirty="0" err="1">
                          <a:solidFill>
                            <a:schemeClr val="tx1"/>
                          </a:solidFill>
                          <a:effectLst/>
                        </a:rPr>
                        <a:t>Bryotphytes</a:t>
                      </a:r>
                      <a:endParaRPr lang="en-US" sz="1100" dirty="0">
                        <a:solidFill>
                          <a:schemeClr val="tx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tc>
              </a:tr>
              <a:tr h="460551">
                <a:tc>
                  <a:txBody>
                    <a:bodyPr/>
                    <a:lstStyle/>
                    <a:p>
                      <a:pPr marL="0" marR="0">
                        <a:lnSpc>
                          <a:spcPct val="115000"/>
                        </a:lnSpc>
                        <a:spcBef>
                          <a:spcPts val="0"/>
                        </a:spcBef>
                        <a:spcAft>
                          <a:spcPts val="0"/>
                        </a:spcAft>
                      </a:pPr>
                      <a:r>
                        <a:rPr lang="en-US" sz="1100" dirty="0">
                          <a:solidFill>
                            <a:schemeClr val="tx1"/>
                          </a:solidFill>
                          <a:effectLst/>
                        </a:rPr>
                        <a:t>Ferns</a:t>
                      </a:r>
                      <a:endParaRPr lang="en-US" sz="1100" dirty="0">
                        <a:solidFill>
                          <a:schemeClr val="tx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tc>
              </a:tr>
              <a:tr h="460551">
                <a:tc>
                  <a:txBody>
                    <a:bodyPr/>
                    <a:lstStyle/>
                    <a:p>
                      <a:pPr marL="0" marR="0">
                        <a:lnSpc>
                          <a:spcPct val="115000"/>
                        </a:lnSpc>
                        <a:spcBef>
                          <a:spcPts val="0"/>
                        </a:spcBef>
                        <a:spcAft>
                          <a:spcPts val="0"/>
                        </a:spcAft>
                      </a:pPr>
                      <a:r>
                        <a:rPr lang="en-US" sz="1100" dirty="0">
                          <a:solidFill>
                            <a:schemeClr val="tx1"/>
                          </a:solidFill>
                          <a:effectLst/>
                        </a:rPr>
                        <a:t>Gymnosperms</a:t>
                      </a:r>
                      <a:endParaRPr lang="en-US" sz="1100" dirty="0">
                        <a:solidFill>
                          <a:schemeClr val="tx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tc>
              </a:tr>
              <a:tr h="460551">
                <a:tc>
                  <a:txBody>
                    <a:bodyPr/>
                    <a:lstStyle/>
                    <a:p>
                      <a:pPr marL="0" marR="0">
                        <a:lnSpc>
                          <a:spcPct val="115000"/>
                        </a:lnSpc>
                        <a:spcBef>
                          <a:spcPts val="0"/>
                        </a:spcBef>
                        <a:spcAft>
                          <a:spcPts val="0"/>
                        </a:spcAft>
                      </a:pPr>
                      <a:r>
                        <a:rPr lang="en-US" sz="1100" dirty="0">
                          <a:solidFill>
                            <a:schemeClr val="tx1"/>
                          </a:solidFill>
                          <a:effectLst/>
                        </a:rPr>
                        <a:t>Angiosperms</a:t>
                      </a:r>
                      <a:endParaRPr lang="en-US" sz="1100" dirty="0">
                        <a:solidFill>
                          <a:schemeClr val="tx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253532253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Plant Group Characteristics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49065392"/>
              </p:ext>
            </p:extLst>
          </p:nvPr>
        </p:nvGraphicFramePr>
        <p:xfrm>
          <a:off x="755576" y="1556792"/>
          <a:ext cx="6768751" cy="2736304"/>
        </p:xfrm>
        <a:graphic>
          <a:graphicData uri="http://schemas.openxmlformats.org/drawingml/2006/table">
            <a:tbl>
              <a:tblPr firstRow="1" firstCol="1" bandRow="1">
                <a:tableStyleId>{5C22544A-7EE6-4342-B048-85BDC9FD1C3A}</a:tableStyleId>
              </a:tblPr>
              <a:tblGrid>
                <a:gridCol w="1128027"/>
                <a:gridCol w="1128027"/>
                <a:gridCol w="1128027"/>
                <a:gridCol w="1128027"/>
                <a:gridCol w="1128027"/>
                <a:gridCol w="1128616"/>
              </a:tblGrid>
              <a:tr h="894100">
                <a:tc>
                  <a:txBody>
                    <a:bodyPr/>
                    <a:lstStyle/>
                    <a:p>
                      <a:pPr marL="0" marR="0">
                        <a:lnSpc>
                          <a:spcPct val="115000"/>
                        </a:lnSpc>
                        <a:spcBef>
                          <a:spcPts val="0"/>
                        </a:spcBef>
                        <a:spcAft>
                          <a:spcPts val="0"/>
                        </a:spcAft>
                      </a:pPr>
                      <a:r>
                        <a:rPr lang="en-US" sz="1100" dirty="0">
                          <a:solidFill>
                            <a:schemeClr val="tx1"/>
                          </a:solidFill>
                          <a:effectLst/>
                        </a:rPr>
                        <a:t>Plant Group</a:t>
                      </a:r>
                      <a:endParaRPr lang="en-US" sz="1100" dirty="0">
                        <a:solidFill>
                          <a:schemeClr val="tx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solidFill>
                            <a:schemeClr val="tx1"/>
                          </a:solidFill>
                          <a:effectLst/>
                        </a:rPr>
                        <a:t>Spore Producing</a:t>
                      </a:r>
                      <a:endParaRPr lang="en-US" sz="1100" dirty="0">
                        <a:solidFill>
                          <a:schemeClr val="tx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smtClean="0">
                          <a:solidFill>
                            <a:schemeClr val="tx1"/>
                          </a:solidFill>
                          <a:effectLst/>
                          <a:latin typeface="Calibri"/>
                          <a:ea typeface="Calibri"/>
                          <a:cs typeface="Times New Roman"/>
                        </a:rPr>
                        <a:t>Motile Sperm</a:t>
                      </a:r>
                    </a:p>
                    <a:p>
                      <a:pPr marL="0" marR="0">
                        <a:lnSpc>
                          <a:spcPct val="115000"/>
                        </a:lnSpc>
                        <a:spcBef>
                          <a:spcPts val="0"/>
                        </a:spcBef>
                        <a:spcAft>
                          <a:spcPts val="0"/>
                        </a:spcAft>
                      </a:pPr>
                      <a:r>
                        <a:rPr lang="en-US" sz="1100" dirty="0" smtClean="0">
                          <a:solidFill>
                            <a:schemeClr val="tx1"/>
                          </a:solidFill>
                          <a:effectLst/>
                          <a:latin typeface="Calibri"/>
                          <a:ea typeface="Calibri"/>
                          <a:cs typeface="Times New Roman"/>
                        </a:rPr>
                        <a:t>(Need Water)</a:t>
                      </a:r>
                      <a:endParaRPr lang="en-US" sz="1100" dirty="0">
                        <a:solidFill>
                          <a:schemeClr val="tx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solidFill>
                            <a:schemeClr val="tx1"/>
                          </a:solidFill>
                          <a:effectLst/>
                        </a:rPr>
                        <a:t>Vascular Tissue</a:t>
                      </a:r>
                      <a:endParaRPr lang="en-US" sz="1100" dirty="0">
                        <a:solidFill>
                          <a:schemeClr val="tx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solidFill>
                            <a:schemeClr val="tx1"/>
                          </a:solidFill>
                          <a:effectLst/>
                        </a:rPr>
                        <a:t>Seed Producing</a:t>
                      </a:r>
                      <a:endParaRPr lang="en-US" sz="1100" dirty="0">
                        <a:solidFill>
                          <a:schemeClr val="tx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solidFill>
                            <a:schemeClr val="tx1"/>
                          </a:solidFill>
                          <a:effectLst/>
                        </a:rPr>
                        <a:t>Seeds Covered with Fruit</a:t>
                      </a:r>
                      <a:endParaRPr lang="en-US" sz="1100" dirty="0">
                        <a:solidFill>
                          <a:schemeClr val="tx1"/>
                        </a:solidFill>
                        <a:effectLst/>
                        <a:latin typeface="Calibri"/>
                        <a:ea typeface="Calibri"/>
                        <a:cs typeface="Times New Roman"/>
                      </a:endParaRPr>
                    </a:p>
                  </a:txBody>
                  <a:tcPr marL="68580" marR="68580" marT="0" marB="0"/>
                </a:tc>
              </a:tr>
              <a:tr h="460551">
                <a:tc>
                  <a:txBody>
                    <a:bodyPr/>
                    <a:lstStyle/>
                    <a:p>
                      <a:pPr marL="0" marR="0">
                        <a:lnSpc>
                          <a:spcPct val="115000"/>
                        </a:lnSpc>
                        <a:spcBef>
                          <a:spcPts val="0"/>
                        </a:spcBef>
                        <a:spcAft>
                          <a:spcPts val="0"/>
                        </a:spcAft>
                      </a:pPr>
                      <a:r>
                        <a:rPr lang="en-US" sz="1100" dirty="0" err="1">
                          <a:solidFill>
                            <a:schemeClr val="tx1"/>
                          </a:solidFill>
                          <a:effectLst/>
                        </a:rPr>
                        <a:t>Bryotphytes</a:t>
                      </a:r>
                      <a:endParaRPr lang="en-US" sz="1100" dirty="0">
                        <a:solidFill>
                          <a:schemeClr val="tx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tc>
              </a:tr>
              <a:tr h="460551">
                <a:tc>
                  <a:txBody>
                    <a:bodyPr/>
                    <a:lstStyle/>
                    <a:p>
                      <a:pPr marL="0" marR="0">
                        <a:lnSpc>
                          <a:spcPct val="115000"/>
                        </a:lnSpc>
                        <a:spcBef>
                          <a:spcPts val="0"/>
                        </a:spcBef>
                        <a:spcAft>
                          <a:spcPts val="0"/>
                        </a:spcAft>
                      </a:pPr>
                      <a:r>
                        <a:rPr lang="en-US" sz="1100" dirty="0">
                          <a:solidFill>
                            <a:schemeClr val="tx1"/>
                          </a:solidFill>
                          <a:effectLst/>
                        </a:rPr>
                        <a:t>Ferns</a:t>
                      </a:r>
                      <a:endParaRPr lang="en-US" sz="1100" dirty="0">
                        <a:solidFill>
                          <a:schemeClr val="tx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tc>
              </a:tr>
              <a:tr h="460551">
                <a:tc>
                  <a:txBody>
                    <a:bodyPr/>
                    <a:lstStyle/>
                    <a:p>
                      <a:pPr marL="0" marR="0">
                        <a:lnSpc>
                          <a:spcPct val="115000"/>
                        </a:lnSpc>
                        <a:spcBef>
                          <a:spcPts val="0"/>
                        </a:spcBef>
                        <a:spcAft>
                          <a:spcPts val="0"/>
                        </a:spcAft>
                      </a:pPr>
                      <a:r>
                        <a:rPr lang="en-US" sz="1100" dirty="0">
                          <a:solidFill>
                            <a:schemeClr val="tx1"/>
                          </a:solidFill>
                          <a:effectLst/>
                        </a:rPr>
                        <a:t>Gymnosperms</a:t>
                      </a:r>
                      <a:endParaRPr lang="en-US" sz="1100" dirty="0">
                        <a:solidFill>
                          <a:schemeClr val="tx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tc>
              </a:tr>
              <a:tr h="460551">
                <a:tc>
                  <a:txBody>
                    <a:bodyPr/>
                    <a:lstStyle/>
                    <a:p>
                      <a:pPr marL="0" marR="0">
                        <a:lnSpc>
                          <a:spcPct val="115000"/>
                        </a:lnSpc>
                        <a:spcBef>
                          <a:spcPts val="0"/>
                        </a:spcBef>
                        <a:spcAft>
                          <a:spcPts val="0"/>
                        </a:spcAft>
                      </a:pPr>
                      <a:r>
                        <a:rPr lang="en-US" sz="1100" dirty="0">
                          <a:solidFill>
                            <a:schemeClr val="tx1"/>
                          </a:solidFill>
                          <a:effectLst/>
                        </a:rPr>
                        <a:t>Angiosperms</a:t>
                      </a:r>
                      <a:endParaRPr lang="en-US" sz="1100" dirty="0">
                        <a:solidFill>
                          <a:schemeClr val="tx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tr>
            </a:tbl>
          </a:graphicData>
        </a:graphic>
      </p:graphicFrame>
      <p:pic>
        <p:nvPicPr>
          <p:cNvPr id="5122" name="Picture 2" descr="C:\Users\irvinm\AppData\Local\Microsoft\Windows\Temporary Internet Files\Content.IE5\RA37TBWW\Check_mark_23x20_02.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39752" y="2564904"/>
            <a:ext cx="280398" cy="26553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Users\irvinm\AppData\Local\Microsoft\Windows\Temporary Internet Files\Content.IE5\RA37TBWW\Check_mark_23x20_02.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39752" y="2968228"/>
            <a:ext cx="280398" cy="265531"/>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C:\Users\irvinm\AppData\Local\Microsoft\Windows\Temporary Internet Files\Content.IE5\RA37TBWW\Check_mark_23x20_02.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7864" y="2564529"/>
            <a:ext cx="280398" cy="265531"/>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C:\Users\irvinm\AppData\Local\Microsoft\Windows\Temporary Internet Files\Content.IE5\RA37TBWW\Check_mark_23x20_02.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7864" y="2993373"/>
            <a:ext cx="280398" cy="265531"/>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C:\Users\irvinm\AppData\Local\Microsoft\Windows\Temporary Internet Files\Content.IE5\RA37TBWW\Check_mark_23x20_02.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99992" y="2993373"/>
            <a:ext cx="280398" cy="265531"/>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C:\Users\irvinm\AppData\Local\Microsoft\Windows\Temporary Internet Files\Content.IE5\RA37TBWW\Check_mark_23x20_02.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99992" y="3429000"/>
            <a:ext cx="280398" cy="265531"/>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C:\Users\irvinm\AppData\Local\Microsoft\Windows\Temporary Internet Files\Content.IE5\RA37TBWW\Check_mark_23x20_02.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99992" y="3933056"/>
            <a:ext cx="280398" cy="265531"/>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C:\Users\irvinm\AppData\Local\Microsoft\Windows\Temporary Internet Files\Content.IE5\RA37TBWW\Check_mark_23x20_02.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52120" y="3414393"/>
            <a:ext cx="280398" cy="265531"/>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C:\Users\irvinm\AppData\Local\Microsoft\Windows\Temporary Internet Files\Content.IE5\RA37TBWW\Check_mark_23x20_02.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52120" y="3933056"/>
            <a:ext cx="280398" cy="265531"/>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C:\Users\irvinm\AppData\Local\Microsoft\Windows\Temporary Internet Files\Content.IE5\RA37TBWW\Check_mark_23x20_02.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76256" y="3933056"/>
            <a:ext cx="280398" cy="2655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515662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fontAlgn="auto">
              <a:spcAft>
                <a:spcPts val="0"/>
              </a:spcAft>
              <a:defRPr/>
            </a:pPr>
            <a:endParaRPr lang="en-US">
              <a:ea typeface="+mj-ea"/>
              <a:cs typeface="+mj-cs"/>
            </a:endParaRPr>
          </a:p>
        </p:txBody>
      </p:sp>
      <p:sp>
        <p:nvSpPr>
          <p:cNvPr id="64514" name="Content Placeholder 5"/>
          <p:cNvSpPr>
            <a:spLocks noGrp="1"/>
          </p:cNvSpPr>
          <p:nvPr>
            <p:ph idx="1"/>
          </p:nvPr>
        </p:nvSpPr>
        <p:spPr/>
        <p:txBody>
          <a:bodyPr/>
          <a:lstStyle/>
          <a:p>
            <a:r>
              <a:rPr lang="en-US" smtClean="0"/>
              <a:t>Complete the following charts for the animal characteristics.</a:t>
            </a:r>
          </a:p>
          <a:p>
            <a:endParaRPr lang="en-US" smtClean="0"/>
          </a:p>
          <a:p>
            <a:r>
              <a:rPr lang="en-US" smtClean="0"/>
              <a:t>Hint: Rather than trying to remember a bunch of facts, remember what these animals look like. Pictures are easier to remember and carry more information than individual points of information. </a:t>
            </a:r>
          </a:p>
          <a:p>
            <a:r>
              <a:rPr lang="en-US" smtClean="0"/>
              <a:t>If you don’t remember what they look like go to the Animal Powerpoint or use the Google Box.  </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152400" y="685800"/>
          <a:ext cx="8153417" cy="4550535"/>
        </p:xfrm>
        <a:graphic>
          <a:graphicData uri="http://schemas.openxmlformats.org/drawingml/2006/table">
            <a:tbl>
              <a:tblPr firstRow="1" firstCol="1" bandRow="1">
                <a:tableStyleId>{5C22544A-7EE6-4342-B048-85BDC9FD1C3A}</a:tableStyleId>
              </a:tblPr>
              <a:tblGrid>
                <a:gridCol w="1127468"/>
                <a:gridCol w="762372"/>
                <a:gridCol w="762372"/>
                <a:gridCol w="1005388"/>
                <a:gridCol w="703761"/>
                <a:gridCol w="640466"/>
                <a:gridCol w="672026"/>
                <a:gridCol w="855193"/>
                <a:gridCol w="938554"/>
                <a:gridCol w="685817"/>
              </a:tblGrid>
              <a:tr h="563610">
                <a:tc>
                  <a:txBody>
                    <a:bodyPr/>
                    <a:lstStyle/>
                    <a:p>
                      <a:pPr marL="0" marR="0" algn="ctr">
                        <a:lnSpc>
                          <a:spcPct val="115000"/>
                        </a:lnSpc>
                        <a:spcBef>
                          <a:spcPts val="0"/>
                        </a:spcBef>
                        <a:spcAft>
                          <a:spcPts val="0"/>
                        </a:spcAft>
                      </a:pPr>
                      <a:r>
                        <a:rPr lang="en-US" sz="1100">
                          <a:effectLst/>
                        </a:rPr>
                        <a:t>Group</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100">
                          <a:effectLst/>
                        </a:rPr>
                        <a:t>Radial Symmetry</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100">
                          <a:effectLst/>
                        </a:rPr>
                        <a:t>Bilateral Symmetry</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100">
                          <a:effectLst/>
                        </a:rPr>
                        <a:t>Gastrovascular</a:t>
                      </a:r>
                    </a:p>
                    <a:p>
                      <a:pPr marL="0" marR="0" algn="ctr">
                        <a:lnSpc>
                          <a:spcPct val="115000"/>
                        </a:lnSpc>
                        <a:spcBef>
                          <a:spcPts val="0"/>
                        </a:spcBef>
                        <a:spcAft>
                          <a:spcPts val="0"/>
                        </a:spcAft>
                      </a:pPr>
                      <a:r>
                        <a:rPr lang="en-US" sz="1100">
                          <a:effectLst/>
                        </a:rPr>
                        <a:t>Cavity</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100">
                          <a:effectLst/>
                        </a:rPr>
                        <a:t>Complete Digestive System</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100">
                          <a:effectLst/>
                        </a:rPr>
                        <a:t>Gills</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100">
                          <a:effectLst/>
                        </a:rPr>
                        <a:t>Lungs</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100" dirty="0" smtClean="0">
                          <a:effectLst/>
                        </a:rPr>
                        <a:t>Exoskeleton</a:t>
                      </a:r>
                      <a:endParaRPr lang="en-US" sz="1100" dirty="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100">
                          <a:effectLst/>
                        </a:rPr>
                        <a:t>Cartilagenous Skeleton</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100">
                          <a:effectLst/>
                        </a:rPr>
                        <a:t>Bony Skeleton</a:t>
                      </a:r>
                      <a:endParaRPr lang="en-US" sz="1100">
                        <a:effectLst/>
                        <a:latin typeface="Calibri"/>
                        <a:ea typeface="Calibri"/>
                        <a:cs typeface="Times New Roman"/>
                      </a:endParaRPr>
                    </a:p>
                  </a:txBody>
                  <a:tcPr marL="66831" marR="66831" marT="0" marB="0"/>
                </a:tc>
              </a:tr>
              <a:tr h="239107">
                <a:tc>
                  <a:txBody>
                    <a:bodyPr/>
                    <a:lstStyle/>
                    <a:p>
                      <a:pPr marL="0" marR="0" algn="ctr">
                        <a:lnSpc>
                          <a:spcPct val="115000"/>
                        </a:lnSpc>
                        <a:spcBef>
                          <a:spcPts val="0"/>
                        </a:spcBef>
                        <a:spcAft>
                          <a:spcPts val="0"/>
                        </a:spcAft>
                      </a:pPr>
                      <a:r>
                        <a:rPr lang="en-US" sz="1100">
                          <a:effectLst/>
                        </a:rPr>
                        <a:t>Sponges</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6831" marR="66831" marT="0" marB="0"/>
                </a:tc>
              </a:tr>
              <a:tr h="239107">
                <a:tc>
                  <a:txBody>
                    <a:bodyPr/>
                    <a:lstStyle/>
                    <a:p>
                      <a:pPr marL="0" marR="0" algn="ctr">
                        <a:lnSpc>
                          <a:spcPct val="115000"/>
                        </a:lnSpc>
                        <a:spcBef>
                          <a:spcPts val="0"/>
                        </a:spcBef>
                        <a:spcAft>
                          <a:spcPts val="0"/>
                        </a:spcAft>
                      </a:pPr>
                      <a:r>
                        <a:rPr lang="en-US" sz="1100">
                          <a:effectLst/>
                        </a:rPr>
                        <a:t>Cnidarians</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6831" marR="66831" marT="0" marB="0"/>
                </a:tc>
              </a:tr>
              <a:tr h="239107">
                <a:tc>
                  <a:txBody>
                    <a:bodyPr/>
                    <a:lstStyle/>
                    <a:p>
                      <a:pPr marL="0" marR="0" algn="ctr">
                        <a:lnSpc>
                          <a:spcPct val="115000"/>
                        </a:lnSpc>
                        <a:spcBef>
                          <a:spcPts val="0"/>
                        </a:spcBef>
                        <a:spcAft>
                          <a:spcPts val="0"/>
                        </a:spcAft>
                      </a:pPr>
                      <a:r>
                        <a:rPr lang="en-US" sz="1100">
                          <a:effectLst/>
                        </a:rPr>
                        <a:t>Acoelomate</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6831" marR="66831" marT="0" marB="0"/>
                </a:tc>
              </a:tr>
              <a:tr h="375740">
                <a:tc>
                  <a:txBody>
                    <a:bodyPr/>
                    <a:lstStyle/>
                    <a:p>
                      <a:pPr marL="0" marR="0" algn="ctr">
                        <a:lnSpc>
                          <a:spcPct val="115000"/>
                        </a:lnSpc>
                        <a:spcBef>
                          <a:spcPts val="0"/>
                        </a:spcBef>
                        <a:spcAft>
                          <a:spcPts val="0"/>
                        </a:spcAft>
                      </a:pPr>
                      <a:r>
                        <a:rPr lang="en-US" sz="1100">
                          <a:effectLst/>
                        </a:rPr>
                        <a:t>Pseudocoelomate</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6831" marR="66831" marT="0" marB="0"/>
                </a:tc>
              </a:tr>
              <a:tr h="239107">
                <a:tc>
                  <a:txBody>
                    <a:bodyPr/>
                    <a:lstStyle/>
                    <a:p>
                      <a:pPr marL="0" marR="0" algn="ctr">
                        <a:lnSpc>
                          <a:spcPct val="115000"/>
                        </a:lnSpc>
                        <a:spcBef>
                          <a:spcPts val="0"/>
                        </a:spcBef>
                        <a:spcAft>
                          <a:spcPts val="0"/>
                        </a:spcAft>
                      </a:pPr>
                      <a:r>
                        <a:rPr lang="en-US" sz="1100">
                          <a:effectLst/>
                        </a:rPr>
                        <a:t>Coelomate</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6831" marR="66831" marT="0" marB="0"/>
                </a:tc>
              </a:tr>
              <a:tr h="239107">
                <a:tc>
                  <a:txBody>
                    <a:bodyPr/>
                    <a:lstStyle/>
                    <a:p>
                      <a:pPr marL="0" marR="0" algn="ctr">
                        <a:lnSpc>
                          <a:spcPct val="115000"/>
                        </a:lnSpc>
                        <a:spcBef>
                          <a:spcPts val="0"/>
                        </a:spcBef>
                        <a:spcAft>
                          <a:spcPts val="0"/>
                        </a:spcAft>
                      </a:pPr>
                      <a:r>
                        <a:rPr lang="en-US" sz="1100">
                          <a:effectLst/>
                        </a:rPr>
                        <a:t>Annelids</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6831" marR="66831" marT="0" marB="0"/>
                </a:tc>
              </a:tr>
              <a:tr h="239107">
                <a:tc>
                  <a:txBody>
                    <a:bodyPr/>
                    <a:lstStyle/>
                    <a:p>
                      <a:pPr marL="0" marR="0" algn="ctr">
                        <a:lnSpc>
                          <a:spcPct val="115000"/>
                        </a:lnSpc>
                        <a:spcBef>
                          <a:spcPts val="0"/>
                        </a:spcBef>
                        <a:spcAft>
                          <a:spcPts val="0"/>
                        </a:spcAft>
                      </a:pPr>
                      <a:r>
                        <a:rPr lang="en-US" sz="1100">
                          <a:effectLst/>
                        </a:rPr>
                        <a:t>Mollusks</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6831" marR="66831" marT="0" marB="0"/>
                </a:tc>
              </a:tr>
              <a:tr h="239107">
                <a:tc>
                  <a:txBody>
                    <a:bodyPr/>
                    <a:lstStyle/>
                    <a:p>
                      <a:pPr marL="0" marR="0" algn="ctr">
                        <a:lnSpc>
                          <a:spcPct val="115000"/>
                        </a:lnSpc>
                        <a:spcBef>
                          <a:spcPts val="0"/>
                        </a:spcBef>
                        <a:spcAft>
                          <a:spcPts val="0"/>
                        </a:spcAft>
                      </a:pPr>
                      <a:r>
                        <a:rPr lang="en-US" sz="1100">
                          <a:effectLst/>
                        </a:rPr>
                        <a:t>Arthropods</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6831" marR="66831" marT="0" marB="0"/>
                </a:tc>
              </a:tr>
              <a:tr h="239107">
                <a:tc>
                  <a:txBody>
                    <a:bodyPr/>
                    <a:lstStyle/>
                    <a:p>
                      <a:pPr marL="0" marR="0" algn="ctr">
                        <a:lnSpc>
                          <a:spcPct val="115000"/>
                        </a:lnSpc>
                        <a:spcBef>
                          <a:spcPts val="0"/>
                        </a:spcBef>
                        <a:spcAft>
                          <a:spcPts val="0"/>
                        </a:spcAft>
                      </a:pPr>
                      <a:r>
                        <a:rPr lang="en-US" sz="1100">
                          <a:effectLst/>
                        </a:rPr>
                        <a:t>Echinoderms</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6831" marR="66831" marT="0" marB="0"/>
                </a:tc>
              </a:tr>
              <a:tr h="239107">
                <a:tc>
                  <a:txBody>
                    <a:bodyPr/>
                    <a:lstStyle/>
                    <a:p>
                      <a:pPr marL="0" marR="0" algn="ctr">
                        <a:lnSpc>
                          <a:spcPct val="115000"/>
                        </a:lnSpc>
                        <a:spcBef>
                          <a:spcPts val="0"/>
                        </a:spcBef>
                        <a:spcAft>
                          <a:spcPts val="0"/>
                        </a:spcAft>
                      </a:pPr>
                      <a:r>
                        <a:rPr lang="en-US" sz="1100">
                          <a:effectLst/>
                        </a:rPr>
                        <a:t>Agnatha</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6831" marR="66831" marT="0" marB="0"/>
                </a:tc>
              </a:tr>
              <a:tr h="239107">
                <a:tc>
                  <a:txBody>
                    <a:bodyPr/>
                    <a:lstStyle/>
                    <a:p>
                      <a:pPr marL="0" marR="0" algn="ctr">
                        <a:lnSpc>
                          <a:spcPct val="115000"/>
                        </a:lnSpc>
                        <a:spcBef>
                          <a:spcPts val="0"/>
                        </a:spcBef>
                        <a:spcAft>
                          <a:spcPts val="0"/>
                        </a:spcAft>
                      </a:pPr>
                      <a:r>
                        <a:rPr lang="en-US" sz="1100">
                          <a:effectLst/>
                        </a:rPr>
                        <a:t>Chondrichthes</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6831" marR="66831" marT="0" marB="0"/>
                </a:tc>
              </a:tr>
              <a:tr h="239107">
                <a:tc>
                  <a:txBody>
                    <a:bodyPr/>
                    <a:lstStyle/>
                    <a:p>
                      <a:pPr marL="0" marR="0" algn="ctr">
                        <a:lnSpc>
                          <a:spcPct val="115000"/>
                        </a:lnSpc>
                        <a:spcBef>
                          <a:spcPts val="0"/>
                        </a:spcBef>
                        <a:spcAft>
                          <a:spcPts val="0"/>
                        </a:spcAft>
                      </a:pPr>
                      <a:r>
                        <a:rPr lang="en-US" sz="1100">
                          <a:effectLst/>
                        </a:rPr>
                        <a:t>Osteoichthes</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6831" marR="66831" marT="0" marB="0"/>
                </a:tc>
              </a:tr>
              <a:tr h="239107">
                <a:tc>
                  <a:txBody>
                    <a:bodyPr/>
                    <a:lstStyle/>
                    <a:p>
                      <a:pPr marL="0" marR="0" algn="ctr">
                        <a:lnSpc>
                          <a:spcPct val="115000"/>
                        </a:lnSpc>
                        <a:spcBef>
                          <a:spcPts val="0"/>
                        </a:spcBef>
                        <a:spcAft>
                          <a:spcPts val="0"/>
                        </a:spcAft>
                      </a:pPr>
                      <a:r>
                        <a:rPr lang="en-US" sz="1100">
                          <a:effectLst/>
                        </a:rPr>
                        <a:t>Amphibians</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6831" marR="66831" marT="0" marB="0"/>
                </a:tc>
              </a:tr>
              <a:tr h="239107">
                <a:tc>
                  <a:txBody>
                    <a:bodyPr/>
                    <a:lstStyle/>
                    <a:p>
                      <a:pPr marL="0" marR="0" algn="ctr">
                        <a:lnSpc>
                          <a:spcPct val="115000"/>
                        </a:lnSpc>
                        <a:spcBef>
                          <a:spcPts val="0"/>
                        </a:spcBef>
                        <a:spcAft>
                          <a:spcPts val="0"/>
                        </a:spcAft>
                      </a:pPr>
                      <a:r>
                        <a:rPr lang="en-US" sz="1100">
                          <a:effectLst/>
                        </a:rPr>
                        <a:t>Reptiles</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6831" marR="66831" marT="0" marB="0"/>
                </a:tc>
              </a:tr>
              <a:tr h="239107">
                <a:tc>
                  <a:txBody>
                    <a:bodyPr/>
                    <a:lstStyle/>
                    <a:p>
                      <a:pPr marL="0" marR="0" algn="ctr">
                        <a:lnSpc>
                          <a:spcPct val="115000"/>
                        </a:lnSpc>
                        <a:spcBef>
                          <a:spcPts val="0"/>
                        </a:spcBef>
                        <a:spcAft>
                          <a:spcPts val="0"/>
                        </a:spcAft>
                      </a:pPr>
                      <a:r>
                        <a:rPr lang="en-US" sz="1100">
                          <a:effectLst/>
                        </a:rPr>
                        <a:t>Birds</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6831" marR="66831" marT="0" marB="0"/>
                </a:tc>
              </a:tr>
              <a:tr h="239107">
                <a:tc>
                  <a:txBody>
                    <a:bodyPr/>
                    <a:lstStyle/>
                    <a:p>
                      <a:pPr marL="0" marR="0" algn="ctr">
                        <a:lnSpc>
                          <a:spcPct val="115000"/>
                        </a:lnSpc>
                        <a:spcBef>
                          <a:spcPts val="0"/>
                        </a:spcBef>
                        <a:spcAft>
                          <a:spcPts val="0"/>
                        </a:spcAft>
                      </a:pPr>
                      <a:r>
                        <a:rPr lang="en-US" sz="1100">
                          <a:effectLst/>
                        </a:rPr>
                        <a:t>Mammals</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6831" marR="66831" marT="0" marB="0"/>
                </a:tc>
              </a:tr>
            </a:tbl>
          </a:graphicData>
        </a:graphic>
      </p:graphicFrame>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152400" y="685800"/>
          <a:ext cx="8153417" cy="4644390"/>
        </p:xfrm>
        <a:graphic>
          <a:graphicData uri="http://schemas.openxmlformats.org/drawingml/2006/table">
            <a:tbl>
              <a:tblPr firstRow="1" firstCol="1" bandRow="1">
                <a:tableStyleId>{5C22544A-7EE6-4342-B048-85BDC9FD1C3A}</a:tableStyleId>
              </a:tblPr>
              <a:tblGrid>
                <a:gridCol w="1127468"/>
                <a:gridCol w="762372"/>
                <a:gridCol w="762372"/>
                <a:gridCol w="1005388"/>
                <a:gridCol w="703761"/>
                <a:gridCol w="640466"/>
                <a:gridCol w="672026"/>
                <a:gridCol w="855193"/>
                <a:gridCol w="938554"/>
                <a:gridCol w="685817"/>
              </a:tblGrid>
              <a:tr h="563610">
                <a:tc>
                  <a:txBody>
                    <a:bodyPr/>
                    <a:lstStyle/>
                    <a:p>
                      <a:pPr marL="0" marR="0" algn="ctr">
                        <a:lnSpc>
                          <a:spcPct val="115000"/>
                        </a:lnSpc>
                        <a:spcBef>
                          <a:spcPts val="0"/>
                        </a:spcBef>
                        <a:spcAft>
                          <a:spcPts val="0"/>
                        </a:spcAft>
                      </a:pPr>
                      <a:r>
                        <a:rPr lang="en-US" sz="1100" dirty="0">
                          <a:effectLst/>
                        </a:rPr>
                        <a:t>Group</a:t>
                      </a:r>
                      <a:endParaRPr lang="en-US" sz="1100" dirty="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100">
                          <a:effectLst/>
                        </a:rPr>
                        <a:t>Radial Symmetry</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100">
                          <a:effectLst/>
                        </a:rPr>
                        <a:t>Bilateral Symmetry</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100">
                          <a:effectLst/>
                        </a:rPr>
                        <a:t>Gastrovascular</a:t>
                      </a:r>
                    </a:p>
                    <a:p>
                      <a:pPr marL="0" marR="0" algn="ctr">
                        <a:lnSpc>
                          <a:spcPct val="115000"/>
                        </a:lnSpc>
                        <a:spcBef>
                          <a:spcPts val="0"/>
                        </a:spcBef>
                        <a:spcAft>
                          <a:spcPts val="0"/>
                        </a:spcAft>
                      </a:pPr>
                      <a:r>
                        <a:rPr lang="en-US" sz="1100">
                          <a:effectLst/>
                        </a:rPr>
                        <a:t>Cavity</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100">
                          <a:effectLst/>
                        </a:rPr>
                        <a:t>Complete Digestive System</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100" dirty="0">
                          <a:effectLst/>
                        </a:rPr>
                        <a:t>Gills</a:t>
                      </a:r>
                      <a:endParaRPr lang="en-US" sz="1100" dirty="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100">
                          <a:effectLst/>
                        </a:rPr>
                        <a:t>Lungs</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100" dirty="0" smtClean="0">
                          <a:effectLst/>
                        </a:rPr>
                        <a:t>Exoskeleton</a:t>
                      </a:r>
                      <a:endParaRPr lang="en-US" sz="1100" dirty="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100">
                          <a:effectLst/>
                        </a:rPr>
                        <a:t>Cartilagenous Skeleton</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100">
                          <a:effectLst/>
                        </a:rPr>
                        <a:t>Bony Skeleton</a:t>
                      </a:r>
                      <a:endParaRPr lang="en-US" sz="1100">
                        <a:effectLst/>
                        <a:latin typeface="Calibri"/>
                        <a:ea typeface="Calibri"/>
                        <a:cs typeface="Times New Roman"/>
                      </a:endParaRPr>
                    </a:p>
                  </a:txBody>
                  <a:tcPr marL="66831" marR="66831" marT="0" marB="0"/>
                </a:tc>
              </a:tr>
              <a:tr h="239107">
                <a:tc>
                  <a:txBody>
                    <a:bodyPr/>
                    <a:lstStyle/>
                    <a:p>
                      <a:pPr marL="0" marR="0" algn="ctr">
                        <a:lnSpc>
                          <a:spcPct val="115000"/>
                        </a:lnSpc>
                        <a:spcBef>
                          <a:spcPts val="0"/>
                        </a:spcBef>
                        <a:spcAft>
                          <a:spcPts val="0"/>
                        </a:spcAft>
                      </a:pPr>
                      <a:r>
                        <a:rPr lang="en-US" sz="1100">
                          <a:effectLst/>
                        </a:rPr>
                        <a:t>Sponges</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r>
              <a:tr h="239107">
                <a:tc>
                  <a:txBody>
                    <a:bodyPr/>
                    <a:lstStyle/>
                    <a:p>
                      <a:pPr marL="0" marR="0" algn="ctr">
                        <a:lnSpc>
                          <a:spcPct val="115000"/>
                        </a:lnSpc>
                        <a:spcBef>
                          <a:spcPts val="0"/>
                        </a:spcBef>
                        <a:spcAft>
                          <a:spcPts val="0"/>
                        </a:spcAft>
                      </a:pPr>
                      <a:r>
                        <a:rPr lang="en-US" sz="1100">
                          <a:effectLst/>
                        </a:rPr>
                        <a:t>Cnidarians</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r>
              <a:tr h="239107">
                <a:tc>
                  <a:txBody>
                    <a:bodyPr/>
                    <a:lstStyle/>
                    <a:p>
                      <a:pPr marL="0" marR="0" algn="ctr">
                        <a:lnSpc>
                          <a:spcPct val="115000"/>
                        </a:lnSpc>
                        <a:spcBef>
                          <a:spcPts val="0"/>
                        </a:spcBef>
                        <a:spcAft>
                          <a:spcPts val="0"/>
                        </a:spcAft>
                      </a:pPr>
                      <a:r>
                        <a:rPr lang="en-US" sz="1100">
                          <a:effectLst/>
                        </a:rPr>
                        <a:t>Acoelomate</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r>
              <a:tr h="375740">
                <a:tc>
                  <a:txBody>
                    <a:bodyPr/>
                    <a:lstStyle/>
                    <a:p>
                      <a:pPr marL="0" marR="0" algn="ctr">
                        <a:lnSpc>
                          <a:spcPct val="115000"/>
                        </a:lnSpc>
                        <a:spcBef>
                          <a:spcPts val="0"/>
                        </a:spcBef>
                        <a:spcAft>
                          <a:spcPts val="0"/>
                        </a:spcAft>
                      </a:pPr>
                      <a:r>
                        <a:rPr lang="en-US" sz="1100">
                          <a:effectLst/>
                        </a:rPr>
                        <a:t>Pseudocoelomate</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r>
              <a:tr h="239107">
                <a:tc>
                  <a:txBody>
                    <a:bodyPr/>
                    <a:lstStyle/>
                    <a:p>
                      <a:pPr marL="0" marR="0" algn="ctr">
                        <a:lnSpc>
                          <a:spcPct val="115000"/>
                        </a:lnSpc>
                        <a:spcBef>
                          <a:spcPts val="0"/>
                        </a:spcBef>
                        <a:spcAft>
                          <a:spcPts val="0"/>
                        </a:spcAft>
                      </a:pPr>
                      <a:r>
                        <a:rPr lang="en-US" sz="1100">
                          <a:effectLst/>
                        </a:rPr>
                        <a:t>Coelomate</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r>
              <a:tr h="239107">
                <a:tc>
                  <a:txBody>
                    <a:bodyPr/>
                    <a:lstStyle/>
                    <a:p>
                      <a:pPr marL="0" marR="0" algn="ctr">
                        <a:lnSpc>
                          <a:spcPct val="115000"/>
                        </a:lnSpc>
                        <a:spcBef>
                          <a:spcPts val="0"/>
                        </a:spcBef>
                        <a:spcAft>
                          <a:spcPts val="0"/>
                        </a:spcAft>
                      </a:pPr>
                      <a:r>
                        <a:rPr lang="en-US" sz="1100">
                          <a:effectLst/>
                        </a:rPr>
                        <a:t>Annelids</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r>
              <a:tr h="239107">
                <a:tc>
                  <a:txBody>
                    <a:bodyPr/>
                    <a:lstStyle/>
                    <a:p>
                      <a:pPr marL="0" marR="0" algn="ctr">
                        <a:lnSpc>
                          <a:spcPct val="115000"/>
                        </a:lnSpc>
                        <a:spcBef>
                          <a:spcPts val="0"/>
                        </a:spcBef>
                        <a:spcAft>
                          <a:spcPts val="0"/>
                        </a:spcAft>
                      </a:pPr>
                      <a:r>
                        <a:rPr lang="en-US" sz="1100">
                          <a:effectLst/>
                        </a:rPr>
                        <a:t>Mollusks</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r>
              <a:tr h="239107">
                <a:tc>
                  <a:txBody>
                    <a:bodyPr/>
                    <a:lstStyle/>
                    <a:p>
                      <a:pPr marL="0" marR="0" algn="ctr">
                        <a:lnSpc>
                          <a:spcPct val="115000"/>
                        </a:lnSpc>
                        <a:spcBef>
                          <a:spcPts val="0"/>
                        </a:spcBef>
                        <a:spcAft>
                          <a:spcPts val="0"/>
                        </a:spcAft>
                      </a:pPr>
                      <a:r>
                        <a:rPr lang="en-US" sz="1100">
                          <a:effectLst/>
                        </a:rPr>
                        <a:t>Arthropods</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r>
              <a:tr h="239107">
                <a:tc>
                  <a:txBody>
                    <a:bodyPr/>
                    <a:lstStyle/>
                    <a:p>
                      <a:pPr marL="0" marR="0" algn="ctr">
                        <a:lnSpc>
                          <a:spcPct val="115000"/>
                        </a:lnSpc>
                        <a:spcBef>
                          <a:spcPts val="0"/>
                        </a:spcBef>
                        <a:spcAft>
                          <a:spcPts val="0"/>
                        </a:spcAft>
                      </a:pPr>
                      <a:r>
                        <a:rPr lang="en-US" sz="1100">
                          <a:effectLst/>
                        </a:rPr>
                        <a:t>Echinoderms</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r>
              <a:tr h="239107">
                <a:tc>
                  <a:txBody>
                    <a:bodyPr/>
                    <a:lstStyle/>
                    <a:p>
                      <a:pPr marL="0" marR="0" algn="ctr">
                        <a:lnSpc>
                          <a:spcPct val="115000"/>
                        </a:lnSpc>
                        <a:spcBef>
                          <a:spcPts val="0"/>
                        </a:spcBef>
                        <a:spcAft>
                          <a:spcPts val="0"/>
                        </a:spcAft>
                      </a:pPr>
                      <a:r>
                        <a:rPr lang="en-US" sz="1100">
                          <a:effectLst/>
                        </a:rPr>
                        <a:t>Agnatha</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r>
              <a:tr h="239107">
                <a:tc>
                  <a:txBody>
                    <a:bodyPr/>
                    <a:lstStyle/>
                    <a:p>
                      <a:pPr marL="0" marR="0" algn="ctr">
                        <a:lnSpc>
                          <a:spcPct val="115000"/>
                        </a:lnSpc>
                        <a:spcBef>
                          <a:spcPts val="0"/>
                        </a:spcBef>
                        <a:spcAft>
                          <a:spcPts val="0"/>
                        </a:spcAft>
                      </a:pPr>
                      <a:r>
                        <a:rPr lang="en-US" sz="1100">
                          <a:effectLst/>
                        </a:rPr>
                        <a:t>Chondrichthes</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r>
              <a:tr h="239107">
                <a:tc>
                  <a:txBody>
                    <a:bodyPr/>
                    <a:lstStyle/>
                    <a:p>
                      <a:pPr marL="0" marR="0" algn="ctr">
                        <a:lnSpc>
                          <a:spcPct val="115000"/>
                        </a:lnSpc>
                        <a:spcBef>
                          <a:spcPts val="0"/>
                        </a:spcBef>
                        <a:spcAft>
                          <a:spcPts val="0"/>
                        </a:spcAft>
                      </a:pPr>
                      <a:r>
                        <a:rPr lang="en-US" sz="1100">
                          <a:effectLst/>
                        </a:rPr>
                        <a:t>Osteoichthes</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r>
              <a:tr h="239107">
                <a:tc>
                  <a:txBody>
                    <a:bodyPr/>
                    <a:lstStyle/>
                    <a:p>
                      <a:pPr marL="0" marR="0" algn="ctr">
                        <a:lnSpc>
                          <a:spcPct val="115000"/>
                        </a:lnSpc>
                        <a:spcBef>
                          <a:spcPts val="0"/>
                        </a:spcBef>
                        <a:spcAft>
                          <a:spcPts val="0"/>
                        </a:spcAft>
                      </a:pPr>
                      <a:r>
                        <a:rPr lang="en-US" sz="1100">
                          <a:effectLst/>
                        </a:rPr>
                        <a:t>Amphibians</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r>
              <a:tr h="239107">
                <a:tc>
                  <a:txBody>
                    <a:bodyPr/>
                    <a:lstStyle/>
                    <a:p>
                      <a:pPr marL="0" marR="0" algn="ctr">
                        <a:lnSpc>
                          <a:spcPct val="115000"/>
                        </a:lnSpc>
                        <a:spcBef>
                          <a:spcPts val="0"/>
                        </a:spcBef>
                        <a:spcAft>
                          <a:spcPts val="0"/>
                        </a:spcAft>
                      </a:pPr>
                      <a:r>
                        <a:rPr lang="en-US" sz="1100">
                          <a:effectLst/>
                        </a:rPr>
                        <a:t>Reptiles</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r>
              <a:tr h="239107">
                <a:tc>
                  <a:txBody>
                    <a:bodyPr/>
                    <a:lstStyle/>
                    <a:p>
                      <a:pPr marL="0" marR="0" algn="ctr">
                        <a:lnSpc>
                          <a:spcPct val="115000"/>
                        </a:lnSpc>
                        <a:spcBef>
                          <a:spcPts val="0"/>
                        </a:spcBef>
                        <a:spcAft>
                          <a:spcPts val="0"/>
                        </a:spcAft>
                      </a:pPr>
                      <a:r>
                        <a:rPr lang="en-US" sz="1100">
                          <a:effectLst/>
                        </a:rPr>
                        <a:t>Birds</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r>
              <a:tr h="239107">
                <a:tc>
                  <a:txBody>
                    <a:bodyPr/>
                    <a:lstStyle/>
                    <a:p>
                      <a:pPr marL="0" marR="0" algn="ctr">
                        <a:lnSpc>
                          <a:spcPct val="115000"/>
                        </a:lnSpc>
                        <a:spcBef>
                          <a:spcPts val="0"/>
                        </a:spcBef>
                        <a:spcAft>
                          <a:spcPts val="0"/>
                        </a:spcAft>
                      </a:pPr>
                      <a:r>
                        <a:rPr lang="en-US" sz="1100">
                          <a:effectLst/>
                        </a:rPr>
                        <a:t>Mammals</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6831" marR="66831" marT="0" marB="0"/>
                </a:tc>
                <a:tc>
                  <a:txBody>
                    <a:bodyPr/>
                    <a:lstStyle/>
                    <a:p>
                      <a:pPr marL="0" marR="0" algn="ctr">
                        <a:lnSpc>
                          <a:spcPct val="115000"/>
                        </a:lnSpc>
                        <a:spcBef>
                          <a:spcPts val="0"/>
                        </a:spcBef>
                        <a:spcAft>
                          <a:spcPts val="0"/>
                        </a:spcAft>
                      </a:pPr>
                      <a:r>
                        <a:rPr lang="en-US" sz="1400" dirty="0">
                          <a:effectLst/>
                        </a:rPr>
                        <a:t>+</a:t>
                      </a:r>
                      <a:endParaRPr lang="en-US" sz="1100" dirty="0">
                        <a:effectLst/>
                        <a:latin typeface="Calibri"/>
                        <a:ea typeface="Calibri"/>
                        <a:cs typeface="Times New Roman"/>
                      </a:endParaRPr>
                    </a:p>
                  </a:txBody>
                  <a:tcPr marL="66831" marR="66831" marT="0" marB="0"/>
                </a:tc>
              </a:tr>
            </a:tbl>
          </a:graphicData>
        </a:graphic>
      </p:graphicFrame>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76200" y="838200"/>
          <a:ext cx="8229599" cy="4584060"/>
        </p:xfrm>
        <a:graphic>
          <a:graphicData uri="http://schemas.openxmlformats.org/drawingml/2006/table">
            <a:tbl>
              <a:tblPr firstRow="1" firstCol="1" bandRow="1">
                <a:tableStyleId>{5C22544A-7EE6-4342-B048-85BDC9FD1C3A}</a:tableStyleId>
              </a:tblPr>
              <a:tblGrid>
                <a:gridCol w="1157990"/>
                <a:gridCol w="785110"/>
                <a:gridCol w="775116"/>
                <a:gridCol w="806346"/>
                <a:gridCol w="806346"/>
                <a:gridCol w="778864"/>
                <a:gridCol w="803848"/>
                <a:gridCol w="793229"/>
                <a:gridCol w="753880"/>
                <a:gridCol w="768870"/>
              </a:tblGrid>
              <a:tr h="568877">
                <a:tc>
                  <a:txBody>
                    <a:bodyPr/>
                    <a:lstStyle/>
                    <a:p>
                      <a:pPr marL="0" marR="0" algn="ctr">
                        <a:lnSpc>
                          <a:spcPct val="115000"/>
                        </a:lnSpc>
                        <a:spcBef>
                          <a:spcPts val="0"/>
                        </a:spcBef>
                        <a:spcAft>
                          <a:spcPts val="0"/>
                        </a:spcAft>
                      </a:pPr>
                      <a:r>
                        <a:rPr lang="en-US" sz="1100" dirty="0">
                          <a:effectLst/>
                        </a:rPr>
                        <a:t>Group</a:t>
                      </a:r>
                      <a:endParaRPr lang="en-US" sz="1100" dirty="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100">
                          <a:effectLst/>
                        </a:rPr>
                        <a:t>Leathery Egg</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100">
                          <a:effectLst/>
                        </a:rPr>
                        <a:t>Hard Shelled Egg</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100">
                          <a:effectLst/>
                        </a:rPr>
                        <a:t>2 Chambered Heart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100">
                          <a:effectLst/>
                        </a:rPr>
                        <a:t>3 Chambered Heart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100" dirty="0">
                          <a:effectLst/>
                        </a:rPr>
                        <a:t>4 Chambered Heart</a:t>
                      </a:r>
                      <a:endParaRPr lang="en-US" sz="1100" dirty="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100">
                          <a:effectLst/>
                        </a:rPr>
                        <a:t>Endotherm</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100">
                          <a:effectLst/>
                        </a:rPr>
                        <a:t>Exotherm</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100">
                          <a:effectLst/>
                        </a:rPr>
                        <a:t>Hair</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100">
                          <a:effectLst/>
                        </a:rPr>
                        <a:t>Nurse Young</a:t>
                      </a:r>
                      <a:endParaRPr lang="en-US" sz="1100">
                        <a:effectLst/>
                        <a:latin typeface="Calibri"/>
                        <a:ea typeface="Calibri"/>
                        <a:cs typeface="Times New Roman"/>
                      </a:endParaRPr>
                    </a:p>
                  </a:txBody>
                  <a:tcPr marL="67456" marR="67456" marT="0" marB="0"/>
                </a:tc>
              </a:tr>
              <a:tr h="241342">
                <a:tc>
                  <a:txBody>
                    <a:bodyPr/>
                    <a:lstStyle/>
                    <a:p>
                      <a:pPr marL="0" marR="0" algn="ctr">
                        <a:lnSpc>
                          <a:spcPct val="115000"/>
                        </a:lnSpc>
                        <a:spcBef>
                          <a:spcPts val="0"/>
                        </a:spcBef>
                        <a:spcAft>
                          <a:spcPts val="0"/>
                        </a:spcAft>
                      </a:pPr>
                      <a:r>
                        <a:rPr lang="en-US" sz="1100">
                          <a:effectLst/>
                        </a:rPr>
                        <a:t>Sponges</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7456" marR="67456" marT="0" marB="0"/>
                </a:tc>
              </a:tr>
              <a:tr h="241342">
                <a:tc>
                  <a:txBody>
                    <a:bodyPr/>
                    <a:lstStyle/>
                    <a:p>
                      <a:pPr marL="0" marR="0" algn="ctr">
                        <a:lnSpc>
                          <a:spcPct val="115000"/>
                        </a:lnSpc>
                        <a:spcBef>
                          <a:spcPts val="0"/>
                        </a:spcBef>
                        <a:spcAft>
                          <a:spcPts val="0"/>
                        </a:spcAft>
                      </a:pPr>
                      <a:r>
                        <a:rPr lang="en-US" sz="1100">
                          <a:effectLst/>
                        </a:rPr>
                        <a:t>Cnidarians</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7456" marR="67456" marT="0" marB="0"/>
                </a:tc>
              </a:tr>
              <a:tr h="241342">
                <a:tc>
                  <a:txBody>
                    <a:bodyPr/>
                    <a:lstStyle/>
                    <a:p>
                      <a:pPr marL="0" marR="0" algn="ctr">
                        <a:lnSpc>
                          <a:spcPct val="115000"/>
                        </a:lnSpc>
                        <a:spcBef>
                          <a:spcPts val="0"/>
                        </a:spcBef>
                        <a:spcAft>
                          <a:spcPts val="0"/>
                        </a:spcAft>
                      </a:pPr>
                      <a:r>
                        <a:rPr lang="en-US" sz="1100">
                          <a:effectLst/>
                        </a:rPr>
                        <a:t>Acoelomate</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7456" marR="67456" marT="0" marB="0"/>
                </a:tc>
              </a:tr>
              <a:tr h="241342">
                <a:tc>
                  <a:txBody>
                    <a:bodyPr/>
                    <a:lstStyle/>
                    <a:p>
                      <a:pPr marL="0" marR="0" algn="ctr">
                        <a:lnSpc>
                          <a:spcPct val="115000"/>
                        </a:lnSpc>
                        <a:spcBef>
                          <a:spcPts val="0"/>
                        </a:spcBef>
                        <a:spcAft>
                          <a:spcPts val="0"/>
                        </a:spcAft>
                      </a:pPr>
                      <a:r>
                        <a:rPr lang="en-US" sz="1100">
                          <a:effectLst/>
                        </a:rPr>
                        <a:t>Pseudocoelomate</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7456" marR="67456" marT="0" marB="0"/>
                </a:tc>
              </a:tr>
              <a:tr h="241342">
                <a:tc>
                  <a:txBody>
                    <a:bodyPr/>
                    <a:lstStyle/>
                    <a:p>
                      <a:pPr marL="0" marR="0" algn="ctr">
                        <a:lnSpc>
                          <a:spcPct val="115000"/>
                        </a:lnSpc>
                        <a:spcBef>
                          <a:spcPts val="0"/>
                        </a:spcBef>
                        <a:spcAft>
                          <a:spcPts val="0"/>
                        </a:spcAft>
                      </a:pPr>
                      <a:r>
                        <a:rPr lang="en-US" sz="1100">
                          <a:effectLst/>
                        </a:rPr>
                        <a:t>Coelomate</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7456" marR="67456" marT="0" marB="0"/>
                </a:tc>
              </a:tr>
              <a:tr h="241342">
                <a:tc>
                  <a:txBody>
                    <a:bodyPr/>
                    <a:lstStyle/>
                    <a:p>
                      <a:pPr marL="0" marR="0" algn="ctr">
                        <a:lnSpc>
                          <a:spcPct val="115000"/>
                        </a:lnSpc>
                        <a:spcBef>
                          <a:spcPts val="0"/>
                        </a:spcBef>
                        <a:spcAft>
                          <a:spcPts val="0"/>
                        </a:spcAft>
                      </a:pPr>
                      <a:r>
                        <a:rPr lang="en-US" sz="1100">
                          <a:effectLst/>
                        </a:rPr>
                        <a:t>Annelids</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7456" marR="67456" marT="0" marB="0"/>
                </a:tc>
              </a:tr>
              <a:tr h="241342">
                <a:tc>
                  <a:txBody>
                    <a:bodyPr/>
                    <a:lstStyle/>
                    <a:p>
                      <a:pPr marL="0" marR="0" algn="ctr">
                        <a:lnSpc>
                          <a:spcPct val="115000"/>
                        </a:lnSpc>
                        <a:spcBef>
                          <a:spcPts val="0"/>
                        </a:spcBef>
                        <a:spcAft>
                          <a:spcPts val="0"/>
                        </a:spcAft>
                      </a:pPr>
                      <a:r>
                        <a:rPr lang="en-US" sz="1100">
                          <a:effectLst/>
                        </a:rPr>
                        <a:t>Mollusks</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7456" marR="67456" marT="0" marB="0"/>
                </a:tc>
              </a:tr>
              <a:tr h="241342">
                <a:tc>
                  <a:txBody>
                    <a:bodyPr/>
                    <a:lstStyle/>
                    <a:p>
                      <a:pPr marL="0" marR="0" algn="ctr">
                        <a:lnSpc>
                          <a:spcPct val="115000"/>
                        </a:lnSpc>
                        <a:spcBef>
                          <a:spcPts val="0"/>
                        </a:spcBef>
                        <a:spcAft>
                          <a:spcPts val="0"/>
                        </a:spcAft>
                      </a:pPr>
                      <a:r>
                        <a:rPr lang="en-US" sz="1100">
                          <a:effectLst/>
                        </a:rPr>
                        <a:t>Arthropods</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7456" marR="67456" marT="0" marB="0"/>
                </a:tc>
              </a:tr>
              <a:tr h="241342">
                <a:tc>
                  <a:txBody>
                    <a:bodyPr/>
                    <a:lstStyle/>
                    <a:p>
                      <a:pPr marL="0" marR="0" algn="ctr">
                        <a:lnSpc>
                          <a:spcPct val="115000"/>
                        </a:lnSpc>
                        <a:spcBef>
                          <a:spcPts val="0"/>
                        </a:spcBef>
                        <a:spcAft>
                          <a:spcPts val="0"/>
                        </a:spcAft>
                      </a:pPr>
                      <a:r>
                        <a:rPr lang="en-US" sz="1100">
                          <a:effectLst/>
                        </a:rPr>
                        <a:t>Echinoderms</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7456" marR="67456" marT="0" marB="0"/>
                </a:tc>
              </a:tr>
              <a:tr h="241342">
                <a:tc>
                  <a:txBody>
                    <a:bodyPr/>
                    <a:lstStyle/>
                    <a:p>
                      <a:pPr marL="0" marR="0" algn="ctr">
                        <a:lnSpc>
                          <a:spcPct val="115000"/>
                        </a:lnSpc>
                        <a:spcBef>
                          <a:spcPts val="0"/>
                        </a:spcBef>
                        <a:spcAft>
                          <a:spcPts val="0"/>
                        </a:spcAft>
                      </a:pPr>
                      <a:r>
                        <a:rPr lang="en-US" sz="1100">
                          <a:effectLst/>
                        </a:rPr>
                        <a:t>Agnatha</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7456" marR="67456" marT="0" marB="0"/>
                </a:tc>
              </a:tr>
              <a:tr h="241342">
                <a:tc>
                  <a:txBody>
                    <a:bodyPr/>
                    <a:lstStyle/>
                    <a:p>
                      <a:pPr marL="0" marR="0" algn="ctr">
                        <a:lnSpc>
                          <a:spcPct val="115000"/>
                        </a:lnSpc>
                        <a:spcBef>
                          <a:spcPts val="0"/>
                        </a:spcBef>
                        <a:spcAft>
                          <a:spcPts val="0"/>
                        </a:spcAft>
                      </a:pPr>
                      <a:r>
                        <a:rPr lang="en-US" sz="1100">
                          <a:effectLst/>
                        </a:rPr>
                        <a:t>Chondrichthes</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7456" marR="67456" marT="0" marB="0"/>
                </a:tc>
              </a:tr>
              <a:tr h="241342">
                <a:tc>
                  <a:txBody>
                    <a:bodyPr/>
                    <a:lstStyle/>
                    <a:p>
                      <a:pPr marL="0" marR="0" algn="ctr">
                        <a:lnSpc>
                          <a:spcPct val="115000"/>
                        </a:lnSpc>
                        <a:spcBef>
                          <a:spcPts val="0"/>
                        </a:spcBef>
                        <a:spcAft>
                          <a:spcPts val="0"/>
                        </a:spcAft>
                      </a:pPr>
                      <a:r>
                        <a:rPr lang="en-US" sz="1100">
                          <a:effectLst/>
                        </a:rPr>
                        <a:t>Osteoichthes</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7456" marR="67456" marT="0" marB="0"/>
                </a:tc>
              </a:tr>
              <a:tr h="241342">
                <a:tc>
                  <a:txBody>
                    <a:bodyPr/>
                    <a:lstStyle/>
                    <a:p>
                      <a:pPr marL="0" marR="0" algn="ctr">
                        <a:lnSpc>
                          <a:spcPct val="115000"/>
                        </a:lnSpc>
                        <a:spcBef>
                          <a:spcPts val="0"/>
                        </a:spcBef>
                        <a:spcAft>
                          <a:spcPts val="0"/>
                        </a:spcAft>
                      </a:pPr>
                      <a:r>
                        <a:rPr lang="en-US" sz="1100">
                          <a:effectLst/>
                        </a:rPr>
                        <a:t>Amphibians</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7456" marR="67456" marT="0" marB="0"/>
                </a:tc>
              </a:tr>
              <a:tr h="241342">
                <a:tc>
                  <a:txBody>
                    <a:bodyPr/>
                    <a:lstStyle/>
                    <a:p>
                      <a:pPr marL="0" marR="0" algn="ctr">
                        <a:lnSpc>
                          <a:spcPct val="115000"/>
                        </a:lnSpc>
                        <a:spcBef>
                          <a:spcPts val="0"/>
                        </a:spcBef>
                        <a:spcAft>
                          <a:spcPts val="0"/>
                        </a:spcAft>
                      </a:pPr>
                      <a:r>
                        <a:rPr lang="en-US" sz="1100">
                          <a:effectLst/>
                        </a:rPr>
                        <a:t>Reptiles</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7456" marR="67456" marT="0" marB="0"/>
                </a:tc>
              </a:tr>
              <a:tr h="241342">
                <a:tc>
                  <a:txBody>
                    <a:bodyPr/>
                    <a:lstStyle/>
                    <a:p>
                      <a:pPr marL="0" marR="0" algn="ctr">
                        <a:lnSpc>
                          <a:spcPct val="115000"/>
                        </a:lnSpc>
                        <a:spcBef>
                          <a:spcPts val="0"/>
                        </a:spcBef>
                        <a:spcAft>
                          <a:spcPts val="0"/>
                        </a:spcAft>
                      </a:pPr>
                      <a:r>
                        <a:rPr lang="en-US" sz="1100">
                          <a:effectLst/>
                        </a:rPr>
                        <a:t>Birds</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7456" marR="67456" marT="0" marB="0"/>
                </a:tc>
              </a:tr>
              <a:tr h="241342">
                <a:tc>
                  <a:txBody>
                    <a:bodyPr/>
                    <a:lstStyle/>
                    <a:p>
                      <a:pPr marL="0" marR="0" algn="ctr">
                        <a:lnSpc>
                          <a:spcPct val="115000"/>
                        </a:lnSpc>
                        <a:spcBef>
                          <a:spcPts val="0"/>
                        </a:spcBef>
                        <a:spcAft>
                          <a:spcPts val="0"/>
                        </a:spcAft>
                      </a:pPr>
                      <a:r>
                        <a:rPr lang="en-US" sz="1100">
                          <a:effectLst/>
                        </a:rPr>
                        <a:t>Mammals</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7456" marR="67456" marT="0" marB="0"/>
                </a:tc>
              </a:tr>
            </a:tbl>
          </a:graphicData>
        </a:graphic>
      </p:graphicFrame>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76200" y="838200"/>
          <a:ext cx="8229599" cy="4644390"/>
        </p:xfrm>
        <a:graphic>
          <a:graphicData uri="http://schemas.openxmlformats.org/drawingml/2006/table">
            <a:tbl>
              <a:tblPr firstRow="1" firstCol="1" bandRow="1">
                <a:tableStyleId>{5C22544A-7EE6-4342-B048-85BDC9FD1C3A}</a:tableStyleId>
              </a:tblPr>
              <a:tblGrid>
                <a:gridCol w="1157990"/>
                <a:gridCol w="785110"/>
                <a:gridCol w="775116"/>
                <a:gridCol w="806346"/>
                <a:gridCol w="806346"/>
                <a:gridCol w="778864"/>
                <a:gridCol w="803848"/>
                <a:gridCol w="793229"/>
                <a:gridCol w="753880"/>
                <a:gridCol w="768870"/>
              </a:tblGrid>
              <a:tr h="568877">
                <a:tc>
                  <a:txBody>
                    <a:bodyPr/>
                    <a:lstStyle/>
                    <a:p>
                      <a:pPr marL="0" marR="0" algn="ctr">
                        <a:lnSpc>
                          <a:spcPct val="115000"/>
                        </a:lnSpc>
                        <a:spcBef>
                          <a:spcPts val="0"/>
                        </a:spcBef>
                        <a:spcAft>
                          <a:spcPts val="0"/>
                        </a:spcAft>
                      </a:pPr>
                      <a:r>
                        <a:rPr lang="en-US" sz="1100" dirty="0">
                          <a:effectLst/>
                        </a:rPr>
                        <a:t>Group</a:t>
                      </a:r>
                      <a:endParaRPr lang="en-US" sz="1100" dirty="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100">
                          <a:effectLst/>
                        </a:rPr>
                        <a:t>Leathery Egg</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100">
                          <a:effectLst/>
                        </a:rPr>
                        <a:t>Hard Shelled Egg</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100">
                          <a:effectLst/>
                        </a:rPr>
                        <a:t>2 Chambered Heart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100">
                          <a:effectLst/>
                        </a:rPr>
                        <a:t>3 Chambered Heart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100" dirty="0">
                          <a:effectLst/>
                        </a:rPr>
                        <a:t>4 Chambered Heart</a:t>
                      </a:r>
                      <a:endParaRPr lang="en-US" sz="1100" dirty="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100">
                          <a:effectLst/>
                        </a:rPr>
                        <a:t>Endotherm</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100">
                          <a:effectLst/>
                        </a:rPr>
                        <a:t>Exotherm</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100">
                          <a:effectLst/>
                        </a:rPr>
                        <a:t>Hair</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100">
                          <a:effectLst/>
                        </a:rPr>
                        <a:t>Nurse Young</a:t>
                      </a:r>
                      <a:endParaRPr lang="en-US" sz="1100">
                        <a:effectLst/>
                        <a:latin typeface="Calibri"/>
                        <a:ea typeface="Calibri"/>
                        <a:cs typeface="Times New Roman"/>
                      </a:endParaRPr>
                    </a:p>
                  </a:txBody>
                  <a:tcPr marL="67456" marR="67456" marT="0" marB="0"/>
                </a:tc>
              </a:tr>
              <a:tr h="241342">
                <a:tc>
                  <a:txBody>
                    <a:bodyPr/>
                    <a:lstStyle/>
                    <a:p>
                      <a:pPr marL="0" marR="0" algn="ctr">
                        <a:lnSpc>
                          <a:spcPct val="115000"/>
                        </a:lnSpc>
                        <a:spcBef>
                          <a:spcPts val="0"/>
                        </a:spcBef>
                        <a:spcAft>
                          <a:spcPts val="0"/>
                        </a:spcAft>
                      </a:pPr>
                      <a:r>
                        <a:rPr lang="en-US" sz="1100">
                          <a:effectLst/>
                        </a:rPr>
                        <a:t>Sponges</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r>
              <a:tr h="241342">
                <a:tc>
                  <a:txBody>
                    <a:bodyPr/>
                    <a:lstStyle/>
                    <a:p>
                      <a:pPr marL="0" marR="0" algn="ctr">
                        <a:lnSpc>
                          <a:spcPct val="115000"/>
                        </a:lnSpc>
                        <a:spcBef>
                          <a:spcPts val="0"/>
                        </a:spcBef>
                        <a:spcAft>
                          <a:spcPts val="0"/>
                        </a:spcAft>
                      </a:pPr>
                      <a:r>
                        <a:rPr lang="en-US" sz="1100">
                          <a:effectLst/>
                        </a:rPr>
                        <a:t>Cnidarians</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r>
              <a:tr h="241342">
                <a:tc>
                  <a:txBody>
                    <a:bodyPr/>
                    <a:lstStyle/>
                    <a:p>
                      <a:pPr marL="0" marR="0" algn="ctr">
                        <a:lnSpc>
                          <a:spcPct val="115000"/>
                        </a:lnSpc>
                        <a:spcBef>
                          <a:spcPts val="0"/>
                        </a:spcBef>
                        <a:spcAft>
                          <a:spcPts val="0"/>
                        </a:spcAft>
                      </a:pPr>
                      <a:r>
                        <a:rPr lang="en-US" sz="1100">
                          <a:effectLst/>
                        </a:rPr>
                        <a:t>Acoelomate</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r>
              <a:tr h="241342">
                <a:tc>
                  <a:txBody>
                    <a:bodyPr/>
                    <a:lstStyle/>
                    <a:p>
                      <a:pPr marL="0" marR="0" algn="ctr">
                        <a:lnSpc>
                          <a:spcPct val="115000"/>
                        </a:lnSpc>
                        <a:spcBef>
                          <a:spcPts val="0"/>
                        </a:spcBef>
                        <a:spcAft>
                          <a:spcPts val="0"/>
                        </a:spcAft>
                      </a:pPr>
                      <a:r>
                        <a:rPr lang="en-US" sz="1100">
                          <a:effectLst/>
                        </a:rPr>
                        <a:t>Pseudocoelomate</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r>
              <a:tr h="241342">
                <a:tc>
                  <a:txBody>
                    <a:bodyPr/>
                    <a:lstStyle/>
                    <a:p>
                      <a:pPr marL="0" marR="0" algn="ctr">
                        <a:lnSpc>
                          <a:spcPct val="115000"/>
                        </a:lnSpc>
                        <a:spcBef>
                          <a:spcPts val="0"/>
                        </a:spcBef>
                        <a:spcAft>
                          <a:spcPts val="0"/>
                        </a:spcAft>
                      </a:pPr>
                      <a:r>
                        <a:rPr lang="en-US" sz="1100">
                          <a:effectLst/>
                        </a:rPr>
                        <a:t>Coelomate</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r>
              <a:tr h="241342">
                <a:tc>
                  <a:txBody>
                    <a:bodyPr/>
                    <a:lstStyle/>
                    <a:p>
                      <a:pPr marL="0" marR="0" algn="ctr">
                        <a:lnSpc>
                          <a:spcPct val="115000"/>
                        </a:lnSpc>
                        <a:spcBef>
                          <a:spcPts val="0"/>
                        </a:spcBef>
                        <a:spcAft>
                          <a:spcPts val="0"/>
                        </a:spcAft>
                      </a:pPr>
                      <a:r>
                        <a:rPr lang="en-US" sz="1100">
                          <a:effectLst/>
                        </a:rPr>
                        <a:t>Annelids</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r>
              <a:tr h="241342">
                <a:tc>
                  <a:txBody>
                    <a:bodyPr/>
                    <a:lstStyle/>
                    <a:p>
                      <a:pPr marL="0" marR="0" algn="ctr">
                        <a:lnSpc>
                          <a:spcPct val="115000"/>
                        </a:lnSpc>
                        <a:spcBef>
                          <a:spcPts val="0"/>
                        </a:spcBef>
                        <a:spcAft>
                          <a:spcPts val="0"/>
                        </a:spcAft>
                      </a:pPr>
                      <a:r>
                        <a:rPr lang="en-US" sz="1100">
                          <a:effectLst/>
                        </a:rPr>
                        <a:t>Mollusks</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r>
              <a:tr h="241342">
                <a:tc>
                  <a:txBody>
                    <a:bodyPr/>
                    <a:lstStyle/>
                    <a:p>
                      <a:pPr marL="0" marR="0" algn="ctr">
                        <a:lnSpc>
                          <a:spcPct val="115000"/>
                        </a:lnSpc>
                        <a:spcBef>
                          <a:spcPts val="0"/>
                        </a:spcBef>
                        <a:spcAft>
                          <a:spcPts val="0"/>
                        </a:spcAft>
                      </a:pPr>
                      <a:r>
                        <a:rPr lang="en-US" sz="1100">
                          <a:effectLst/>
                        </a:rPr>
                        <a:t>Arthropods</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r>
              <a:tr h="241342">
                <a:tc>
                  <a:txBody>
                    <a:bodyPr/>
                    <a:lstStyle/>
                    <a:p>
                      <a:pPr marL="0" marR="0" algn="ctr">
                        <a:lnSpc>
                          <a:spcPct val="115000"/>
                        </a:lnSpc>
                        <a:spcBef>
                          <a:spcPts val="0"/>
                        </a:spcBef>
                        <a:spcAft>
                          <a:spcPts val="0"/>
                        </a:spcAft>
                      </a:pPr>
                      <a:r>
                        <a:rPr lang="en-US" sz="1100">
                          <a:effectLst/>
                        </a:rPr>
                        <a:t>Echinoderms</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r>
              <a:tr h="241342">
                <a:tc>
                  <a:txBody>
                    <a:bodyPr/>
                    <a:lstStyle/>
                    <a:p>
                      <a:pPr marL="0" marR="0" algn="ctr">
                        <a:lnSpc>
                          <a:spcPct val="115000"/>
                        </a:lnSpc>
                        <a:spcBef>
                          <a:spcPts val="0"/>
                        </a:spcBef>
                        <a:spcAft>
                          <a:spcPts val="0"/>
                        </a:spcAft>
                      </a:pPr>
                      <a:r>
                        <a:rPr lang="en-US" sz="1100">
                          <a:effectLst/>
                        </a:rPr>
                        <a:t>Agnatha</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r>
              <a:tr h="241342">
                <a:tc>
                  <a:txBody>
                    <a:bodyPr/>
                    <a:lstStyle/>
                    <a:p>
                      <a:pPr marL="0" marR="0" algn="ctr">
                        <a:lnSpc>
                          <a:spcPct val="115000"/>
                        </a:lnSpc>
                        <a:spcBef>
                          <a:spcPts val="0"/>
                        </a:spcBef>
                        <a:spcAft>
                          <a:spcPts val="0"/>
                        </a:spcAft>
                      </a:pPr>
                      <a:r>
                        <a:rPr lang="en-US" sz="1100">
                          <a:effectLst/>
                        </a:rPr>
                        <a:t>Chondrichthes</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r>
              <a:tr h="241342">
                <a:tc>
                  <a:txBody>
                    <a:bodyPr/>
                    <a:lstStyle/>
                    <a:p>
                      <a:pPr marL="0" marR="0" algn="ctr">
                        <a:lnSpc>
                          <a:spcPct val="115000"/>
                        </a:lnSpc>
                        <a:spcBef>
                          <a:spcPts val="0"/>
                        </a:spcBef>
                        <a:spcAft>
                          <a:spcPts val="0"/>
                        </a:spcAft>
                      </a:pPr>
                      <a:r>
                        <a:rPr lang="en-US" sz="1100">
                          <a:effectLst/>
                        </a:rPr>
                        <a:t>Osteoichthes</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r>
              <a:tr h="241342">
                <a:tc>
                  <a:txBody>
                    <a:bodyPr/>
                    <a:lstStyle/>
                    <a:p>
                      <a:pPr marL="0" marR="0" algn="ctr">
                        <a:lnSpc>
                          <a:spcPct val="115000"/>
                        </a:lnSpc>
                        <a:spcBef>
                          <a:spcPts val="0"/>
                        </a:spcBef>
                        <a:spcAft>
                          <a:spcPts val="0"/>
                        </a:spcAft>
                      </a:pPr>
                      <a:r>
                        <a:rPr lang="en-US" sz="1100">
                          <a:effectLst/>
                        </a:rPr>
                        <a:t>Amphibians</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r>
              <a:tr h="241342">
                <a:tc>
                  <a:txBody>
                    <a:bodyPr/>
                    <a:lstStyle/>
                    <a:p>
                      <a:pPr marL="0" marR="0" algn="ctr">
                        <a:lnSpc>
                          <a:spcPct val="115000"/>
                        </a:lnSpc>
                        <a:spcBef>
                          <a:spcPts val="0"/>
                        </a:spcBef>
                        <a:spcAft>
                          <a:spcPts val="0"/>
                        </a:spcAft>
                      </a:pPr>
                      <a:r>
                        <a:rPr lang="en-US" sz="1100">
                          <a:effectLst/>
                        </a:rPr>
                        <a:t>Reptiles</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r>
              <a:tr h="241342">
                <a:tc>
                  <a:txBody>
                    <a:bodyPr/>
                    <a:lstStyle/>
                    <a:p>
                      <a:pPr marL="0" marR="0" algn="ctr">
                        <a:lnSpc>
                          <a:spcPct val="115000"/>
                        </a:lnSpc>
                        <a:spcBef>
                          <a:spcPts val="0"/>
                        </a:spcBef>
                        <a:spcAft>
                          <a:spcPts val="0"/>
                        </a:spcAft>
                      </a:pPr>
                      <a:r>
                        <a:rPr lang="en-US" sz="1100">
                          <a:effectLst/>
                        </a:rPr>
                        <a:t>Birds</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r>
              <a:tr h="241342">
                <a:tc>
                  <a:txBody>
                    <a:bodyPr/>
                    <a:lstStyle/>
                    <a:p>
                      <a:pPr marL="0" marR="0" algn="ctr">
                        <a:lnSpc>
                          <a:spcPct val="115000"/>
                        </a:lnSpc>
                        <a:spcBef>
                          <a:spcPts val="0"/>
                        </a:spcBef>
                        <a:spcAft>
                          <a:spcPts val="0"/>
                        </a:spcAft>
                      </a:pPr>
                      <a:r>
                        <a:rPr lang="en-US" sz="1100">
                          <a:effectLst/>
                        </a:rPr>
                        <a:t>Mammals</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a:effectLst/>
                        </a:rPr>
                        <a:t>+</a:t>
                      </a:r>
                      <a:endParaRPr lang="en-US" sz="1100">
                        <a:effectLst/>
                        <a:latin typeface="Calibri"/>
                        <a:ea typeface="Calibri"/>
                        <a:cs typeface="Times New Roman"/>
                      </a:endParaRPr>
                    </a:p>
                  </a:txBody>
                  <a:tcPr marL="67456" marR="67456" marT="0" marB="0"/>
                </a:tc>
                <a:tc>
                  <a:txBody>
                    <a:bodyPr/>
                    <a:lstStyle/>
                    <a:p>
                      <a:pPr marL="0" marR="0" algn="ctr">
                        <a:lnSpc>
                          <a:spcPct val="115000"/>
                        </a:lnSpc>
                        <a:spcBef>
                          <a:spcPts val="0"/>
                        </a:spcBef>
                        <a:spcAft>
                          <a:spcPts val="0"/>
                        </a:spcAft>
                      </a:pPr>
                      <a:r>
                        <a:rPr lang="en-US" sz="1400" dirty="0">
                          <a:effectLst/>
                        </a:rPr>
                        <a:t>+</a:t>
                      </a:r>
                      <a:endParaRPr lang="en-US" sz="1100" dirty="0">
                        <a:effectLst/>
                        <a:latin typeface="Calibri"/>
                        <a:ea typeface="Calibri"/>
                        <a:cs typeface="Times New Roman"/>
                      </a:endParaRPr>
                    </a:p>
                  </a:txBody>
                  <a:tcPr marL="67456" marR="67456" marT="0" marB="0"/>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fontAlgn="auto">
              <a:spcAft>
                <a:spcPts val="0"/>
              </a:spcAft>
              <a:defRPr/>
            </a:pPr>
            <a:r>
              <a:rPr lang="en-US" altLang="en-US" dirty="0">
                <a:ea typeface="+mj-ea"/>
                <a:cs typeface="+mj-cs"/>
              </a:rPr>
              <a:t>DNA Replication Quiz</a:t>
            </a:r>
            <a:endParaRPr lang="en-US" altLang="en-US" dirty="0" smtClean="0">
              <a:ea typeface="+mj-ea"/>
              <a:cs typeface="+mj-cs"/>
            </a:endParaRPr>
          </a:p>
        </p:txBody>
      </p:sp>
      <p:sp>
        <p:nvSpPr>
          <p:cNvPr id="18434" name="Rectangle 3"/>
          <p:cNvSpPr>
            <a:spLocks noGrp="1" noChangeArrowheads="1"/>
          </p:cNvSpPr>
          <p:nvPr>
            <p:ph sz="half" idx="1"/>
          </p:nvPr>
        </p:nvSpPr>
        <p:spPr>
          <a:xfrm>
            <a:off x="457200" y="1536700"/>
            <a:ext cx="3657600" cy="4589463"/>
          </a:xfrm>
        </p:spPr>
        <p:txBody>
          <a:bodyPr/>
          <a:lstStyle/>
          <a:p>
            <a:pPr marL="533400" indent="-533400">
              <a:buFont typeface="Wingdings" pitchFamily="-72" charset="2"/>
              <a:buAutoNum type="arabicPeriod"/>
            </a:pPr>
            <a:r>
              <a:rPr lang="en-US" smtClean="0">
                <a:solidFill>
                  <a:srgbClr val="0000FF"/>
                </a:solidFill>
              </a:rPr>
              <a:t>Single Strand Binding Proteins</a:t>
            </a:r>
          </a:p>
          <a:p>
            <a:pPr marL="533400" indent="-533400">
              <a:buFont typeface="Wingdings" pitchFamily="-72" charset="2"/>
              <a:buAutoNum type="arabicPeriod"/>
            </a:pPr>
            <a:r>
              <a:rPr lang="en-US" smtClean="0">
                <a:solidFill>
                  <a:srgbClr val="FF0066"/>
                </a:solidFill>
              </a:rPr>
              <a:t>DNA Polymerase</a:t>
            </a:r>
          </a:p>
          <a:p>
            <a:pPr marL="533400" indent="-533400">
              <a:buFont typeface="Wingdings" pitchFamily="-72" charset="2"/>
              <a:buAutoNum type="arabicPeriod"/>
            </a:pPr>
            <a:r>
              <a:rPr lang="en-US" smtClean="0">
                <a:solidFill>
                  <a:srgbClr val="00CC00"/>
                </a:solidFill>
              </a:rPr>
              <a:t>Helicase</a:t>
            </a:r>
          </a:p>
          <a:p>
            <a:pPr marL="533400" indent="-533400">
              <a:buFont typeface="Wingdings" pitchFamily="-72" charset="2"/>
              <a:buAutoNum type="arabicPeriod"/>
            </a:pPr>
            <a:r>
              <a:rPr lang="en-US" smtClean="0">
                <a:solidFill>
                  <a:srgbClr val="FF3300"/>
                </a:solidFill>
              </a:rPr>
              <a:t>RNA Primase</a:t>
            </a:r>
          </a:p>
          <a:p>
            <a:pPr marL="533400" indent="-533400">
              <a:buFont typeface="Wingdings" pitchFamily="-72" charset="2"/>
              <a:buAutoNum type="arabicPeriod"/>
            </a:pPr>
            <a:r>
              <a:rPr lang="en-US" smtClean="0"/>
              <a:t>DNA Ligase</a:t>
            </a:r>
          </a:p>
          <a:p>
            <a:pPr marL="533400" indent="-533400">
              <a:buFont typeface="Wingdings" pitchFamily="-72" charset="2"/>
              <a:buNone/>
            </a:pPr>
            <a:endParaRPr lang="en-US" smtClean="0"/>
          </a:p>
        </p:txBody>
      </p:sp>
      <p:sp>
        <p:nvSpPr>
          <p:cNvPr id="18435" name="Rectangle 4"/>
          <p:cNvSpPr>
            <a:spLocks noGrp="1" noChangeArrowheads="1"/>
          </p:cNvSpPr>
          <p:nvPr>
            <p:ph sz="half" idx="2"/>
          </p:nvPr>
        </p:nvSpPr>
        <p:spPr>
          <a:xfrm>
            <a:off x="4419600" y="1536700"/>
            <a:ext cx="3657600" cy="4589463"/>
          </a:xfrm>
        </p:spPr>
        <p:txBody>
          <a:bodyPr/>
          <a:lstStyle/>
          <a:p>
            <a:pPr>
              <a:buFont typeface="Wingdings" pitchFamily="-72" charset="2"/>
              <a:buNone/>
            </a:pPr>
            <a:r>
              <a:rPr lang="en-US" smtClean="0"/>
              <a:t>A. Unzips</a:t>
            </a:r>
            <a:r>
              <a:rPr lang="en-US" smtClean="0">
                <a:solidFill>
                  <a:srgbClr val="00CC00"/>
                </a:solidFill>
              </a:rPr>
              <a:t> DNA</a:t>
            </a:r>
          </a:p>
          <a:p>
            <a:pPr>
              <a:buFont typeface="Wingdings" pitchFamily="-72" charset="2"/>
              <a:buNone/>
            </a:pPr>
            <a:r>
              <a:rPr lang="en-US" smtClean="0"/>
              <a:t>B. </a:t>
            </a:r>
            <a:r>
              <a:rPr lang="en-US" smtClean="0">
                <a:solidFill>
                  <a:srgbClr val="FF0066"/>
                </a:solidFill>
              </a:rPr>
              <a:t>Links new nucleotides together</a:t>
            </a:r>
          </a:p>
          <a:p>
            <a:pPr>
              <a:buFont typeface="Wingdings" pitchFamily="-72" charset="2"/>
              <a:buNone/>
            </a:pPr>
            <a:r>
              <a:rPr lang="en-US" smtClean="0"/>
              <a:t>C. </a:t>
            </a:r>
            <a:r>
              <a:rPr lang="en-US" smtClean="0">
                <a:solidFill>
                  <a:srgbClr val="0000FF"/>
                </a:solidFill>
              </a:rPr>
              <a:t>Holds DNA Apart</a:t>
            </a:r>
            <a:r>
              <a:rPr lang="en-US" smtClean="0"/>
              <a:t> </a:t>
            </a:r>
          </a:p>
          <a:p>
            <a:pPr>
              <a:buFont typeface="Wingdings" pitchFamily="-72" charset="2"/>
              <a:buNone/>
            </a:pPr>
            <a:r>
              <a:rPr lang="en-US" smtClean="0"/>
              <a:t>D. </a:t>
            </a:r>
            <a:r>
              <a:rPr lang="en-US" smtClean="0">
                <a:solidFill>
                  <a:srgbClr val="FF3300"/>
                </a:solidFill>
              </a:rPr>
              <a:t>Initiates building of new DNA strand</a:t>
            </a:r>
          </a:p>
          <a:p>
            <a:pPr>
              <a:buFont typeface="Wingdings" pitchFamily="-72" charset="2"/>
              <a:buNone/>
            </a:pPr>
            <a:r>
              <a:rPr lang="en-US" smtClean="0"/>
              <a:t>E. Joins DNA Fragments Together</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fontAlgn="auto">
              <a:spcAft>
                <a:spcPts val="0"/>
              </a:spcAft>
              <a:defRPr/>
            </a:pPr>
            <a:r>
              <a:rPr lang="en-US" altLang="en-US" dirty="0">
                <a:ea typeface="+mj-ea"/>
                <a:cs typeface="+mj-cs"/>
              </a:rPr>
              <a:t>DNA Replication Quiz</a:t>
            </a:r>
            <a:endParaRPr lang="en-US" altLang="en-US" dirty="0" smtClean="0">
              <a:ea typeface="+mj-ea"/>
              <a:cs typeface="+mj-cs"/>
            </a:endParaRPr>
          </a:p>
        </p:txBody>
      </p:sp>
      <p:sp>
        <p:nvSpPr>
          <p:cNvPr id="19458" name="Rectangle 3"/>
          <p:cNvSpPr>
            <a:spLocks noGrp="1" noChangeArrowheads="1"/>
          </p:cNvSpPr>
          <p:nvPr>
            <p:ph sz="half" idx="1"/>
          </p:nvPr>
        </p:nvSpPr>
        <p:spPr>
          <a:xfrm>
            <a:off x="457200" y="1536700"/>
            <a:ext cx="3657600" cy="4589463"/>
          </a:xfrm>
        </p:spPr>
        <p:txBody>
          <a:bodyPr/>
          <a:lstStyle/>
          <a:p>
            <a:pPr marL="533400" indent="-533400">
              <a:buFont typeface="Wingdings" pitchFamily="-72" charset="2"/>
              <a:buAutoNum type="arabicPeriod"/>
            </a:pPr>
            <a:r>
              <a:rPr lang="en-US" smtClean="0">
                <a:solidFill>
                  <a:srgbClr val="0000FF"/>
                </a:solidFill>
              </a:rPr>
              <a:t>Single Strand Binding Proteins</a:t>
            </a:r>
          </a:p>
          <a:p>
            <a:pPr marL="533400" indent="-533400">
              <a:buFont typeface="Wingdings" pitchFamily="-72" charset="2"/>
              <a:buAutoNum type="arabicPeriod"/>
            </a:pPr>
            <a:r>
              <a:rPr lang="en-US" smtClean="0">
                <a:solidFill>
                  <a:srgbClr val="FF0066"/>
                </a:solidFill>
              </a:rPr>
              <a:t>DNA Polymerase</a:t>
            </a:r>
          </a:p>
          <a:p>
            <a:pPr marL="533400" indent="-533400">
              <a:buFont typeface="Wingdings" pitchFamily="-72" charset="2"/>
              <a:buAutoNum type="arabicPeriod"/>
            </a:pPr>
            <a:r>
              <a:rPr lang="en-US" smtClean="0">
                <a:solidFill>
                  <a:srgbClr val="00CC00"/>
                </a:solidFill>
              </a:rPr>
              <a:t>Helicase</a:t>
            </a:r>
          </a:p>
          <a:p>
            <a:pPr marL="533400" indent="-533400">
              <a:buFont typeface="Wingdings" pitchFamily="-72" charset="2"/>
              <a:buAutoNum type="arabicPeriod"/>
            </a:pPr>
            <a:r>
              <a:rPr lang="en-US" smtClean="0">
                <a:solidFill>
                  <a:srgbClr val="FF3300"/>
                </a:solidFill>
              </a:rPr>
              <a:t>RNA Primase</a:t>
            </a:r>
          </a:p>
          <a:p>
            <a:pPr marL="533400" indent="-533400">
              <a:buFont typeface="Wingdings" pitchFamily="-72" charset="2"/>
              <a:buAutoNum type="arabicPeriod"/>
            </a:pPr>
            <a:r>
              <a:rPr lang="en-US" smtClean="0">
                <a:solidFill>
                  <a:srgbClr val="660033"/>
                </a:solidFill>
              </a:rPr>
              <a:t>DNA Ligase</a:t>
            </a:r>
          </a:p>
          <a:p>
            <a:pPr marL="533400" indent="-533400">
              <a:buFont typeface="Wingdings" pitchFamily="-72" charset="2"/>
              <a:buNone/>
            </a:pPr>
            <a:endParaRPr lang="en-US" smtClean="0"/>
          </a:p>
        </p:txBody>
      </p:sp>
      <p:sp>
        <p:nvSpPr>
          <p:cNvPr id="19459" name="Rectangle 4"/>
          <p:cNvSpPr>
            <a:spLocks noGrp="1" noChangeArrowheads="1"/>
          </p:cNvSpPr>
          <p:nvPr>
            <p:ph sz="half" idx="2"/>
          </p:nvPr>
        </p:nvSpPr>
        <p:spPr>
          <a:xfrm>
            <a:off x="4419600" y="1536700"/>
            <a:ext cx="3657600" cy="4589463"/>
          </a:xfrm>
        </p:spPr>
        <p:txBody>
          <a:bodyPr/>
          <a:lstStyle/>
          <a:p>
            <a:pPr>
              <a:buFont typeface="Wingdings" pitchFamily="-72" charset="2"/>
              <a:buNone/>
            </a:pPr>
            <a:r>
              <a:rPr lang="en-US" smtClean="0"/>
              <a:t>A. Unzips</a:t>
            </a:r>
            <a:r>
              <a:rPr lang="en-US" smtClean="0">
                <a:solidFill>
                  <a:srgbClr val="00CC00"/>
                </a:solidFill>
              </a:rPr>
              <a:t> DNA</a:t>
            </a:r>
          </a:p>
          <a:p>
            <a:pPr>
              <a:buFont typeface="Wingdings" pitchFamily="-72" charset="2"/>
              <a:buNone/>
            </a:pPr>
            <a:r>
              <a:rPr lang="en-US" smtClean="0"/>
              <a:t>B. </a:t>
            </a:r>
            <a:r>
              <a:rPr lang="en-US" smtClean="0">
                <a:solidFill>
                  <a:srgbClr val="FF0066"/>
                </a:solidFill>
              </a:rPr>
              <a:t>Links new nucleotides together</a:t>
            </a:r>
          </a:p>
          <a:p>
            <a:pPr>
              <a:buFont typeface="Wingdings" pitchFamily="-72" charset="2"/>
              <a:buNone/>
            </a:pPr>
            <a:r>
              <a:rPr lang="en-US" smtClean="0"/>
              <a:t>C. </a:t>
            </a:r>
            <a:r>
              <a:rPr lang="en-US" smtClean="0">
                <a:solidFill>
                  <a:srgbClr val="0000FF"/>
                </a:solidFill>
              </a:rPr>
              <a:t>Holds DNA Apart</a:t>
            </a:r>
            <a:r>
              <a:rPr lang="en-US" smtClean="0"/>
              <a:t> </a:t>
            </a:r>
          </a:p>
          <a:p>
            <a:pPr>
              <a:buFont typeface="Wingdings" pitchFamily="-72" charset="2"/>
              <a:buNone/>
            </a:pPr>
            <a:r>
              <a:rPr lang="en-US" smtClean="0"/>
              <a:t>D. </a:t>
            </a:r>
            <a:r>
              <a:rPr lang="en-US" smtClean="0">
                <a:solidFill>
                  <a:srgbClr val="FF3300"/>
                </a:solidFill>
              </a:rPr>
              <a:t>Initiates building of new DNA strand</a:t>
            </a:r>
          </a:p>
          <a:p>
            <a:pPr>
              <a:buFont typeface="Wingdings" pitchFamily="-72" charset="2"/>
              <a:buNone/>
            </a:pPr>
            <a:r>
              <a:rPr lang="en-US" smtClean="0"/>
              <a:t>E. </a:t>
            </a:r>
            <a:r>
              <a:rPr lang="en-US" smtClean="0">
                <a:solidFill>
                  <a:srgbClr val="660033"/>
                </a:solidFill>
              </a:rPr>
              <a:t>Joins DNA Fragments Together</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fontAlgn="auto">
              <a:spcAft>
                <a:spcPts val="0"/>
              </a:spcAft>
              <a:defRPr/>
            </a:pPr>
            <a:r>
              <a:rPr lang="en-US" altLang="en-US" smtClean="0">
                <a:ea typeface="+mj-ea"/>
                <a:cs typeface="+mj-cs"/>
              </a:rPr>
              <a:t>DNA Replication VOCAB</a:t>
            </a:r>
          </a:p>
        </p:txBody>
      </p:sp>
      <p:sp>
        <p:nvSpPr>
          <p:cNvPr id="20482" name="Rectangle 4"/>
          <p:cNvSpPr>
            <a:spLocks noGrp="1" noChangeArrowheads="1"/>
          </p:cNvSpPr>
          <p:nvPr>
            <p:ph sz="half" idx="1"/>
          </p:nvPr>
        </p:nvSpPr>
        <p:spPr>
          <a:xfrm>
            <a:off x="457200" y="1536700"/>
            <a:ext cx="3657600" cy="4589463"/>
          </a:xfrm>
        </p:spPr>
        <p:txBody>
          <a:bodyPr/>
          <a:lstStyle/>
          <a:p>
            <a:pPr marL="533400" indent="-533400">
              <a:lnSpc>
                <a:spcPct val="90000"/>
              </a:lnSpc>
              <a:buFont typeface="Wingdings" pitchFamily="-72" charset="2"/>
              <a:buAutoNum type="arabicPeriod"/>
            </a:pPr>
            <a:r>
              <a:rPr lang="en-US" sz="2400" smtClean="0"/>
              <a:t>Replication fork</a:t>
            </a:r>
          </a:p>
          <a:p>
            <a:pPr marL="533400" indent="-533400">
              <a:lnSpc>
                <a:spcPct val="90000"/>
              </a:lnSpc>
              <a:buFont typeface="Wingdings" pitchFamily="-72" charset="2"/>
              <a:buAutoNum type="arabicPeriod"/>
            </a:pPr>
            <a:r>
              <a:rPr lang="en-US" sz="2400" smtClean="0"/>
              <a:t>Leading Strand</a:t>
            </a:r>
          </a:p>
          <a:p>
            <a:pPr marL="533400" indent="-533400">
              <a:lnSpc>
                <a:spcPct val="90000"/>
              </a:lnSpc>
              <a:buFont typeface="Wingdings" pitchFamily="-72" charset="2"/>
              <a:buAutoNum type="arabicPeriod"/>
            </a:pPr>
            <a:r>
              <a:rPr lang="en-US" sz="2400" smtClean="0"/>
              <a:t>Lagging Strand</a:t>
            </a:r>
          </a:p>
          <a:p>
            <a:pPr marL="533400" indent="-533400">
              <a:lnSpc>
                <a:spcPct val="90000"/>
              </a:lnSpc>
              <a:buFont typeface="Wingdings" pitchFamily="-72" charset="2"/>
              <a:buAutoNum type="arabicPeriod"/>
            </a:pPr>
            <a:r>
              <a:rPr lang="en-US" sz="2400" smtClean="0"/>
              <a:t>Okazaki Fragment</a:t>
            </a:r>
          </a:p>
          <a:p>
            <a:pPr marL="533400" indent="-533400">
              <a:lnSpc>
                <a:spcPct val="90000"/>
              </a:lnSpc>
              <a:buFont typeface="Wingdings" pitchFamily="-72" charset="2"/>
              <a:buAutoNum type="arabicPeriod"/>
            </a:pPr>
            <a:r>
              <a:rPr lang="en-US" sz="2400" smtClean="0"/>
              <a:t>RNA Primer</a:t>
            </a:r>
          </a:p>
          <a:p>
            <a:pPr marL="533400" indent="-533400">
              <a:lnSpc>
                <a:spcPct val="90000"/>
              </a:lnSpc>
              <a:buFont typeface="Wingdings" pitchFamily="-72" charset="2"/>
              <a:buAutoNum type="arabicPeriod"/>
            </a:pPr>
            <a:endParaRPr lang="en-US" sz="2400" smtClean="0"/>
          </a:p>
        </p:txBody>
      </p:sp>
      <p:sp>
        <p:nvSpPr>
          <p:cNvPr id="20483" name="Rectangle 5"/>
          <p:cNvSpPr>
            <a:spLocks noGrp="1" noChangeArrowheads="1"/>
          </p:cNvSpPr>
          <p:nvPr>
            <p:ph sz="half" idx="2"/>
          </p:nvPr>
        </p:nvSpPr>
        <p:spPr>
          <a:xfrm>
            <a:off x="4419600" y="1536700"/>
            <a:ext cx="3657600" cy="4589463"/>
          </a:xfrm>
        </p:spPr>
        <p:txBody>
          <a:bodyPr/>
          <a:lstStyle/>
          <a:p>
            <a:pPr marL="533400" indent="-533400">
              <a:lnSpc>
                <a:spcPct val="90000"/>
              </a:lnSpc>
              <a:buFont typeface="Wingdings" pitchFamily="-72" charset="2"/>
              <a:buAutoNum type="alphaUcPeriod"/>
            </a:pPr>
            <a:r>
              <a:rPr lang="en-US" sz="2400" smtClean="0"/>
              <a:t>Shorter pieces of DNA that are built in the 5’</a:t>
            </a:r>
            <a:r>
              <a:rPr lang="en-US" sz="2400" smtClean="0">
                <a:sym typeface="Wingdings" pitchFamily="-72" charset="2"/>
              </a:rPr>
              <a:t>3’ on the antiparallel strand</a:t>
            </a:r>
          </a:p>
          <a:p>
            <a:pPr marL="533400" indent="-533400">
              <a:lnSpc>
                <a:spcPct val="90000"/>
              </a:lnSpc>
              <a:buFont typeface="Wingdings" pitchFamily="-72" charset="2"/>
              <a:buAutoNum type="alphaUcPeriod"/>
            </a:pPr>
            <a:r>
              <a:rPr lang="en-US" sz="2400" smtClean="0"/>
              <a:t>Name for A</a:t>
            </a:r>
          </a:p>
          <a:p>
            <a:pPr marL="533400" indent="-533400">
              <a:lnSpc>
                <a:spcPct val="90000"/>
              </a:lnSpc>
              <a:buFont typeface="Wingdings" pitchFamily="-72" charset="2"/>
              <a:buAutoNum type="alphaUcPeriod"/>
            </a:pPr>
            <a:r>
              <a:rPr lang="en-US" sz="2400" smtClean="0"/>
              <a:t>Beginning of both the leading and lagging strands</a:t>
            </a:r>
          </a:p>
          <a:p>
            <a:pPr marL="533400" indent="-533400">
              <a:lnSpc>
                <a:spcPct val="90000"/>
              </a:lnSpc>
              <a:buFont typeface="Wingdings" pitchFamily="-72" charset="2"/>
              <a:buAutoNum type="alphaUcPeriod"/>
            </a:pPr>
            <a:r>
              <a:rPr lang="en-US" sz="2400" smtClean="0"/>
              <a:t>Where the DNA is split</a:t>
            </a:r>
          </a:p>
          <a:p>
            <a:pPr marL="533400" indent="-533400">
              <a:lnSpc>
                <a:spcPct val="90000"/>
              </a:lnSpc>
              <a:buFont typeface="Wingdings" pitchFamily="-72" charset="2"/>
              <a:buAutoNum type="alphaUcPeriod"/>
            </a:pPr>
            <a:r>
              <a:rPr lang="en-US" sz="2400" smtClean="0"/>
              <a:t>Continuous strand of DNA build in the 5’ </a:t>
            </a:r>
            <a:r>
              <a:rPr lang="en-US" sz="2400" smtClean="0">
                <a:sym typeface="Wingdings" pitchFamily="-72" charset="2"/>
              </a:rPr>
              <a:t> 3’ </a:t>
            </a:r>
            <a:endParaRPr lang="en-US" sz="240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fontAlgn="auto">
              <a:spcAft>
                <a:spcPts val="0"/>
              </a:spcAft>
              <a:defRPr/>
            </a:pPr>
            <a:r>
              <a:rPr lang="en-US" altLang="en-US" smtClean="0">
                <a:ea typeface="+mj-ea"/>
                <a:cs typeface="+mj-cs"/>
              </a:rPr>
              <a:t>DNA Replication VOCAB</a:t>
            </a:r>
          </a:p>
        </p:txBody>
      </p:sp>
      <p:sp>
        <p:nvSpPr>
          <p:cNvPr id="21506" name="Rectangle 3"/>
          <p:cNvSpPr>
            <a:spLocks noGrp="1" noChangeArrowheads="1"/>
          </p:cNvSpPr>
          <p:nvPr>
            <p:ph sz="half" idx="1"/>
          </p:nvPr>
        </p:nvSpPr>
        <p:spPr>
          <a:xfrm>
            <a:off x="457200" y="1536700"/>
            <a:ext cx="3657600" cy="4589463"/>
          </a:xfrm>
        </p:spPr>
        <p:txBody>
          <a:bodyPr/>
          <a:lstStyle/>
          <a:p>
            <a:pPr marL="533400" indent="-533400">
              <a:lnSpc>
                <a:spcPct val="90000"/>
              </a:lnSpc>
              <a:buFont typeface="Wingdings" pitchFamily="-72" charset="2"/>
              <a:buAutoNum type="arabicPeriod"/>
            </a:pPr>
            <a:r>
              <a:rPr lang="en-US" sz="2400" smtClean="0">
                <a:solidFill>
                  <a:srgbClr val="FF0066"/>
                </a:solidFill>
              </a:rPr>
              <a:t>Replication fork</a:t>
            </a:r>
          </a:p>
          <a:p>
            <a:pPr marL="533400" indent="-533400">
              <a:lnSpc>
                <a:spcPct val="90000"/>
              </a:lnSpc>
              <a:buFont typeface="Wingdings" pitchFamily="-72" charset="2"/>
              <a:buAutoNum type="arabicPeriod"/>
            </a:pPr>
            <a:r>
              <a:rPr lang="en-US" sz="2400" smtClean="0"/>
              <a:t>Leading Strand</a:t>
            </a:r>
          </a:p>
          <a:p>
            <a:pPr marL="533400" indent="-533400">
              <a:lnSpc>
                <a:spcPct val="90000"/>
              </a:lnSpc>
              <a:buFont typeface="Wingdings" pitchFamily="-72" charset="2"/>
              <a:buAutoNum type="arabicPeriod"/>
            </a:pPr>
            <a:r>
              <a:rPr lang="en-US" sz="2400" smtClean="0"/>
              <a:t>Lagging Strand</a:t>
            </a:r>
          </a:p>
          <a:p>
            <a:pPr marL="533400" indent="-533400">
              <a:lnSpc>
                <a:spcPct val="90000"/>
              </a:lnSpc>
              <a:buFont typeface="Wingdings" pitchFamily="-72" charset="2"/>
              <a:buAutoNum type="arabicPeriod"/>
            </a:pPr>
            <a:r>
              <a:rPr lang="en-US" sz="2400" smtClean="0"/>
              <a:t>Okazaki Fragment</a:t>
            </a:r>
          </a:p>
          <a:p>
            <a:pPr marL="533400" indent="-533400">
              <a:lnSpc>
                <a:spcPct val="90000"/>
              </a:lnSpc>
              <a:buFont typeface="Wingdings" pitchFamily="-72" charset="2"/>
              <a:buAutoNum type="arabicPeriod"/>
            </a:pPr>
            <a:r>
              <a:rPr lang="en-US" sz="2400" smtClean="0"/>
              <a:t>RNA Primer</a:t>
            </a:r>
          </a:p>
          <a:p>
            <a:pPr marL="533400" indent="-533400">
              <a:lnSpc>
                <a:spcPct val="90000"/>
              </a:lnSpc>
              <a:buFont typeface="Wingdings" pitchFamily="-72" charset="2"/>
              <a:buAutoNum type="arabicPeriod"/>
            </a:pPr>
            <a:endParaRPr lang="en-US" sz="2400" smtClean="0"/>
          </a:p>
        </p:txBody>
      </p:sp>
      <p:sp>
        <p:nvSpPr>
          <p:cNvPr id="21507" name="Rectangle 4"/>
          <p:cNvSpPr>
            <a:spLocks noGrp="1" noChangeArrowheads="1"/>
          </p:cNvSpPr>
          <p:nvPr>
            <p:ph sz="half" idx="2"/>
          </p:nvPr>
        </p:nvSpPr>
        <p:spPr>
          <a:xfrm>
            <a:off x="4419600" y="1536700"/>
            <a:ext cx="3657600" cy="4589463"/>
          </a:xfrm>
        </p:spPr>
        <p:txBody>
          <a:bodyPr/>
          <a:lstStyle/>
          <a:p>
            <a:pPr marL="533400" indent="-533400">
              <a:lnSpc>
                <a:spcPct val="90000"/>
              </a:lnSpc>
              <a:buFont typeface="Wingdings" pitchFamily="-72" charset="2"/>
              <a:buAutoNum type="alphaUcPeriod"/>
            </a:pPr>
            <a:r>
              <a:rPr lang="en-US" sz="2400" smtClean="0"/>
              <a:t>Shorter pieces of DNA that are built in the 5’</a:t>
            </a:r>
            <a:r>
              <a:rPr lang="en-US" sz="2400" smtClean="0">
                <a:sym typeface="Wingdings" pitchFamily="-72" charset="2"/>
              </a:rPr>
              <a:t>3’ on the antiparallel strand</a:t>
            </a:r>
          </a:p>
          <a:p>
            <a:pPr marL="533400" indent="-533400">
              <a:lnSpc>
                <a:spcPct val="90000"/>
              </a:lnSpc>
              <a:buFont typeface="Wingdings" pitchFamily="-72" charset="2"/>
              <a:buAutoNum type="alphaUcPeriod"/>
            </a:pPr>
            <a:r>
              <a:rPr lang="en-US" sz="2400" smtClean="0"/>
              <a:t>Name for A</a:t>
            </a:r>
          </a:p>
          <a:p>
            <a:pPr marL="533400" indent="-533400">
              <a:lnSpc>
                <a:spcPct val="90000"/>
              </a:lnSpc>
              <a:buFont typeface="Wingdings" pitchFamily="-72" charset="2"/>
              <a:buAutoNum type="alphaUcPeriod"/>
            </a:pPr>
            <a:r>
              <a:rPr lang="en-US" sz="2400" smtClean="0"/>
              <a:t>Beginning of both the leading and lagging strands</a:t>
            </a:r>
          </a:p>
          <a:p>
            <a:pPr marL="533400" indent="-533400">
              <a:lnSpc>
                <a:spcPct val="90000"/>
              </a:lnSpc>
              <a:buFont typeface="Wingdings" pitchFamily="-72" charset="2"/>
              <a:buAutoNum type="alphaUcPeriod"/>
            </a:pPr>
            <a:r>
              <a:rPr lang="en-US" sz="2400" smtClean="0">
                <a:solidFill>
                  <a:srgbClr val="FF0066"/>
                </a:solidFill>
              </a:rPr>
              <a:t>Where the DNA is split</a:t>
            </a:r>
          </a:p>
          <a:p>
            <a:pPr marL="533400" indent="-533400">
              <a:lnSpc>
                <a:spcPct val="90000"/>
              </a:lnSpc>
              <a:buFont typeface="Wingdings" pitchFamily="-72" charset="2"/>
              <a:buAutoNum type="alphaUcPeriod"/>
            </a:pPr>
            <a:r>
              <a:rPr lang="en-US" sz="2400" smtClean="0"/>
              <a:t>Continuous strand of DNA build in the 5’ </a:t>
            </a:r>
            <a:r>
              <a:rPr lang="en-US" sz="2400" smtClean="0">
                <a:sym typeface="Wingdings" pitchFamily="-72" charset="2"/>
              </a:rPr>
              <a:t> 3’ </a:t>
            </a:r>
            <a:endParaRPr lang="en-US" sz="240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207</TotalTime>
  <Words>3001</Words>
  <Application>Microsoft Office PowerPoint</Application>
  <PresentationFormat>On-screen Show (4:3)</PresentationFormat>
  <Paragraphs>907</Paragraphs>
  <Slides>59</Slides>
  <Notes>0</Notes>
  <HiddenSlides>0</HiddenSlides>
  <MMClips>0</MMClips>
  <ScaleCrop>false</ScaleCrop>
  <HeadingPairs>
    <vt:vector size="4" baseType="variant">
      <vt:variant>
        <vt:lpstr>Theme</vt:lpstr>
      </vt:variant>
      <vt:variant>
        <vt:i4>1</vt:i4>
      </vt:variant>
      <vt:variant>
        <vt:lpstr>Slide Titles</vt:lpstr>
      </vt:variant>
      <vt:variant>
        <vt:i4>59</vt:i4>
      </vt:variant>
    </vt:vector>
  </HeadingPairs>
  <TitlesOfParts>
    <vt:vector size="60" baseType="lpstr">
      <vt:lpstr>Adjacency</vt:lpstr>
      <vt:lpstr>Spring Semester Exam Content Review</vt:lpstr>
      <vt:lpstr>DNA Replication Quiz</vt:lpstr>
      <vt:lpstr>DNA Replication Quiz</vt:lpstr>
      <vt:lpstr>DNA Replication Quiz</vt:lpstr>
      <vt:lpstr>DNA Replication Quiz</vt:lpstr>
      <vt:lpstr>DNA Replication Quiz</vt:lpstr>
      <vt:lpstr>DNA Replication Quiz</vt:lpstr>
      <vt:lpstr>DNA Replication VOCAB</vt:lpstr>
      <vt:lpstr>DNA Replication VOCAB</vt:lpstr>
      <vt:lpstr>DNA Replication VOCAB</vt:lpstr>
      <vt:lpstr>DNA Replication VOCAB</vt:lpstr>
      <vt:lpstr>DNA Replication VOCAB</vt:lpstr>
      <vt:lpstr>DNA Replication VOCAB</vt:lpstr>
      <vt:lpstr>DNA Replication</vt:lpstr>
      <vt:lpstr>DNA Replication</vt:lpstr>
      <vt:lpstr>Protein Synthesis</vt:lpstr>
      <vt:lpstr>Protein Synthesis</vt:lpstr>
      <vt:lpstr>Protein Synthesis</vt:lpstr>
      <vt:lpstr>Protein Synthesis</vt:lpstr>
      <vt:lpstr>Protein Synthesis</vt:lpstr>
      <vt:lpstr>Protein Synthesis</vt:lpstr>
      <vt:lpstr>Protein Synthesis</vt:lpstr>
      <vt:lpstr>Protein Synthesis</vt:lpstr>
      <vt:lpstr>Protein Synthesis</vt:lpstr>
      <vt:lpstr>Transcribe and Translate the Following Sequence of DNA</vt:lpstr>
      <vt:lpstr>Transcribe and Translate the Following Sequence of DNA</vt:lpstr>
      <vt:lpstr>Transcribe and Translate the Following Sequence of DNA</vt:lpstr>
      <vt:lpstr>DNA Mutations</vt:lpstr>
      <vt:lpstr>DNA Mutations</vt:lpstr>
      <vt:lpstr>DNA Technology Terms</vt:lpstr>
      <vt:lpstr>DNA Technology Terms</vt:lpstr>
      <vt:lpstr>DNA Technology Terms</vt:lpstr>
      <vt:lpstr>DNA Technology Terms</vt:lpstr>
      <vt:lpstr>DNA Technology Terms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Identify the following types of natural selection as stabilizing, directional, or diversifying (disruptive). </vt:lpstr>
      <vt:lpstr>Identify the following types of natural selection as stabilizing, directional, or diversifying (disruptive). </vt:lpstr>
      <vt:lpstr>Evolution Terms</vt:lpstr>
      <vt:lpstr>Evolution Terms</vt:lpstr>
      <vt:lpstr>Evolution Terms</vt:lpstr>
      <vt:lpstr>Evolution Terms</vt:lpstr>
      <vt:lpstr>Evolution Terms</vt:lpstr>
      <vt:lpstr>Evolution Terms</vt:lpstr>
      <vt:lpstr>PowerPoint Presentation</vt:lpstr>
      <vt:lpstr>PowerPoint Presentation</vt:lpstr>
      <vt:lpstr>Plant Group Characteristics</vt:lpstr>
      <vt:lpstr>Plant Group Characteristics</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Spring Semester Exam Content Review</dc:title>
  <dc:creator>NDHS</dc:creator>
  <cp:lastModifiedBy>NDHS</cp:lastModifiedBy>
  <cp:revision>21</cp:revision>
  <dcterms:created xsi:type="dcterms:W3CDTF">2014-05-16T11:51:29Z</dcterms:created>
  <dcterms:modified xsi:type="dcterms:W3CDTF">2016-05-09T13:19:12Z</dcterms:modified>
</cp:coreProperties>
</file>