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61" r:id="rId9"/>
    <p:sldId id="278" r:id="rId10"/>
    <p:sldId id="279" r:id="rId11"/>
    <p:sldId id="277" r:id="rId12"/>
    <p:sldId id="276" r:id="rId13"/>
    <p:sldId id="262" r:id="rId14"/>
    <p:sldId id="282" r:id="rId15"/>
    <p:sldId id="263" r:id="rId16"/>
    <p:sldId id="264" r:id="rId17"/>
    <p:sldId id="265" r:id="rId18"/>
    <p:sldId id="283" r:id="rId19"/>
    <p:sldId id="284" r:id="rId20"/>
    <p:sldId id="302" r:id="rId21"/>
    <p:sldId id="266" r:id="rId22"/>
    <p:sldId id="285" r:id="rId23"/>
    <p:sldId id="287" r:id="rId24"/>
    <p:sldId id="290" r:id="rId25"/>
    <p:sldId id="288" r:id="rId26"/>
    <p:sldId id="289" r:id="rId27"/>
    <p:sldId id="267" r:id="rId28"/>
    <p:sldId id="297" r:id="rId29"/>
    <p:sldId id="298" r:id="rId30"/>
    <p:sldId id="268" r:id="rId31"/>
    <p:sldId id="291" r:id="rId32"/>
    <p:sldId id="292" r:id="rId33"/>
    <p:sldId id="293" r:id="rId34"/>
    <p:sldId id="269" r:id="rId35"/>
    <p:sldId id="270" r:id="rId36"/>
    <p:sldId id="271" r:id="rId37"/>
    <p:sldId id="296" r:id="rId38"/>
    <p:sldId id="295" r:id="rId39"/>
    <p:sldId id="299" r:id="rId40"/>
    <p:sldId id="300" r:id="rId41"/>
    <p:sldId id="272" r:id="rId42"/>
    <p:sldId id="273" r:id="rId43"/>
    <p:sldId id="294" r:id="rId44"/>
    <p:sldId id="274" r:id="rId45"/>
    <p:sldId id="301" r:id="rId46"/>
    <p:sldId id="27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72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86181B-B280-4E23-9722-41A6D8F6ADCC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EC1BCE-96F1-4A2B-87B4-5B811ECE0A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WItglvTiL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evelwine.biz/demo/wp-content/uploads/2011/08/Diatomaceous-Earth-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uact=8&amp;docid=nkmgv7EslyMZ-M&amp;tbnid=LvUMHvkTV52NZM:&amp;ved=0CAUQjRw&amp;url=http://wholenewmom.com/health-concerns/why-i-stopped-using-toothpaste/&amp;ei=-SdYU6rmNorQsQT2goCIBA&amp;bvm=bv.65177938,d.b2I&amp;psig=AFQjCNHdO52RxR_KI8tHNrMdwL8_R6e-KA&amp;ust=139837271151371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/url?sa=i&amp;rct=j&amp;q=&amp;esrc=s&amp;frm=1&amp;source=images&amp;cd=&amp;cad=rja&amp;uact=8&amp;docid=9QiyPKc4gvpj9M&amp;tbnid=tXTmPLDFq25J4M:&amp;ved=0CAUQjRw&amp;url=https://lesliesteelemcdermott.wordpress.com/tag/carrageenan/&amp;ei=0r9XU7_SJJWksQTls4DwDA&amp;bvm=bv.65177938,d.b2I&amp;psig=AFQjCNEV68kFQaoy2gDRxRHOthnYwcyKCQ&amp;ust=13983457793945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uact=8&amp;docid=99rMUQn7rg6dfM&amp;tbnid=xLagZBZ1C9l4fM:&amp;ved=0CAUQjRw&amp;url=http://www.forthegourmet.com/Artistr-c2307/&amp;ei=UsBXU5CJNNTKsATL14CQCA&amp;bvm=bv.65177938,d.b2I&amp;psig=AFQjCNEV68kFQaoy2gDRxRHOthnYwcyKCQ&amp;ust=139834577939451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biology.clc.uc.edu/fankhauser/labs/microbiology/Bacterial_Inhibition/Poured_seeded_agar_P7231209m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roseskitchen.files.wordpress.com/2007/07/pandan-custard-agar-agar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n.wikipedia.org/wiki/File:Nor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om/url?sa=i&amp;rct=j&amp;q=&amp;esrc=s&amp;frm=1&amp;source=images&amp;cd=&amp;cad=rja&amp;uact=8&amp;docid=PLSlcLtybBVPoM&amp;tbnid=lNJk8_fruHy-tM:&amp;ved=0CAUQjRw&amp;url=http://www.healthfulpursuit.com/2012/10/california-rolls-edamame-pate/&amp;ei=Ch1YU9ThK-SH8AHFyIDIDw&amp;psig=AFQjCNFJcwzijIIn2smF0WbAR44y6_KV_w&amp;ust=139836987130481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uact=8&amp;docid=ZqNn_lAGCtVajM&amp;tbnid=M0vtbdNwAzAPZM:&amp;ved=0CAUQjRw&amp;url=http://www.dentalproductshopper.com/blog/sushi-seaweed-and-alginate&amp;ei=xR1YU6XNDKq_8gGA-oHgAw&amp;bvm=bv.65177938,d.b2U&amp;psig=AFQjCNF5QKBETQJF4i1GptetMUenTAaGnQ&amp;ust=139836996300127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youtube.com/watch?v=ojN00TqWoJ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&amp;esrc=s&amp;frm=1&amp;source=images&amp;cd=&amp;cad=rja&amp;uact=8&amp;docid=02h4AF7nILfUOM&amp;tbnid=bUcwRtvfOCq_9M:&amp;ved=0CAUQjRw&amp;url=http://www.seaweed.ie/algae/ulva.php&amp;ei=Rx5YU-3bDKjL8wHM14HACw&amp;bvm=bv.65177938,d.b2U&amp;psig=AFQjCNFvHU4lVbMbo5mCuWqqz8Iv1nQYww&amp;ust=1398370233063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url?sa=i&amp;rct=j&amp;q=&amp;esrc=s&amp;frm=1&amp;source=images&amp;cd=&amp;cad=rja&amp;uact=8&amp;docid=k0nN39iWugk9CM&amp;tbnid=WyDMHuM6TG05aM:&amp;ved=0CAUQjRw&amp;url=http://www.lamolina.net/spirulina.html&amp;ei=9R5YU7uYIqO98gHE7IAI&amp;bvm=bv.65177938,d.b2U&amp;psig=AFQjCNGOPQg6hajVs07iDzwr6lpbkKxdXg&amp;ust=13983704160694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HQSKHyXie6bIXM&amp;tbnid=D0xTkVYFVHdfrM:&amp;ved=0CAUQjRw&amp;url=http://www.foodsubs.com/LeavenYeast.html&amp;ei=xiFYU5fmBOml8QGPp4GICA&amp;bvm=bv.65177938,d.b2U&amp;psig=AFQjCNHD_g-8C8N84uqR3AJceL65Hebazw&amp;ust=1398371110343434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/url?sa=i&amp;rct=j&amp;q=&amp;esrc=s&amp;frm=1&amp;source=images&amp;cd=&amp;cad=rja&amp;uact=8&amp;docid=A3UDx40kj_wDaM&amp;tbnid=febDY6DLKa824M:&amp;ved=0CAUQjRw&amp;url=http://www.studyblue.com/notes/note/n/exam-3/deck/6278696&amp;ei=XCFYU8HJBfGI8QH5uIHgAw&amp;bvm=bv.65177938,d.b2U&amp;psig=AFQjCNFLo9RJb4J8XguoZUfpiT5fJjjIrw&amp;ust=139837102115953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jpeg"/><Relationship Id="rId2" Type="http://schemas.openxmlformats.org/officeDocument/2006/relationships/hyperlink" Target="http://www.google.com/url?sa=i&amp;rct=j&amp;q=&amp;esrc=s&amp;frm=1&amp;source=images&amp;cd=&amp;cad=rja&amp;uact=8&amp;docid=5ubxInhDrMjCTM&amp;tbnid=CtgwXvT03vQRhM:&amp;ved=0CAUQjRw&amp;url=http://blog.wetandforget.com/blog/bid/150614/When-you-re-not-Lichen-it-Zap-That-Lichen-with-Wet-Forget&amp;ei=IiBYU_2CHci-8QH64YHoAQ&amp;bvm=bv.65177938,d.b2U&amp;psig=AFQjCNGXoWNna2z3NMhUQ7sVba0nwoj9_g&amp;ust=1398370626920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hyperlink" Target="http://www.google.com/url?sa=i&amp;rct=j&amp;q=&amp;esrc=s&amp;frm=1&amp;source=images&amp;cd=&amp;cad=rja&amp;uact=8&amp;docid=sJIgHymg1yJvDM&amp;tbnid=k8olHRf_qM8I5M:&amp;ved=0CAUQjRw&amp;url=http://jorobins.deviantart.com/art/Red-Lichen-281229939&amp;ei=RCBYU_zjIObd8AGPz4DADQ&amp;bvm=bv.65177938,d.b2U&amp;psig=AFQjCNGXoWNna2z3NMhUQ7sVba0nwoj9_g&amp;ust=1398370626920557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uKjBIBBAL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a4aZE5FQ2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uact=8&amp;docid=sErG4-fNUkvCLM&amp;tbnid=r3JX3QHdE1DrIM:&amp;ved=0CAUQjRw&amp;url=http://101science.com/paramecium.htm&amp;ei=lLtXU_fbAufHsATV84HQBQ&amp;bvm=bv.65177938,d.b2I&amp;psig=AFQjCNHhW30Pb6WA7_JTxQ2sUm1_fb7qfw&amp;ust=139834496108925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qIenuVBEENtOoM&amp;tbnid=hSjnp1w1m1Ok6M:&amp;ved=0CAUQjRw&amp;url=http://www.microscopy-uk.org.uk/mag/artmar03/rhtermite.html&amp;ei=N7xXU9i0I9TLsATl6ICYBA&amp;bvm=bv.65177938,d.b2U&amp;psig=AFQjCNGjhj8LhbrEd907Cri-Rub_MJhvQw&amp;ust=139834509939253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IWyol3u-OL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and Fungus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Red Tide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1600" dirty="0"/>
              <a:t>Temperature and nutrient conditions cause rapid growth of </a:t>
            </a:r>
            <a:r>
              <a:rPr lang="en-US" altLang="en-US" sz="1600" dirty="0" err="1"/>
              <a:t>dinoflagellates</a:t>
            </a:r>
            <a:r>
              <a:rPr lang="en-US" altLang="en-US" sz="1600" dirty="0"/>
              <a:t> - gives water a red color - large amounts of </a:t>
            </a:r>
            <a:r>
              <a:rPr lang="en-US" altLang="en-US" sz="1600" dirty="0" err="1"/>
              <a:t>dinoflagellates</a:t>
            </a:r>
            <a:r>
              <a:rPr lang="en-US" altLang="en-US" sz="1600" dirty="0"/>
              <a:t> secrete toxins and kill fish - mussels (clams and oysters) eat </a:t>
            </a:r>
            <a:r>
              <a:rPr lang="en-US" altLang="en-US" sz="1600" dirty="0" err="1"/>
              <a:t>dinoflagellates</a:t>
            </a:r>
            <a:r>
              <a:rPr lang="en-US" altLang="en-US" sz="1600" dirty="0"/>
              <a:t> and become poisonous</a:t>
            </a:r>
          </a:p>
          <a:p>
            <a:endParaRPr lang="en-US" dirty="0"/>
          </a:p>
        </p:txBody>
      </p:sp>
      <p:pic>
        <p:nvPicPr>
          <p:cNvPr id="4" name="Picture 4" descr="dinoflagel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1288"/>
            <a:ext cx="20574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tdead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17875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red_t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5814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Red T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362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9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Trypanosome</a:t>
            </a:r>
            <a:r>
              <a:rPr lang="en-US" dirty="0"/>
              <a:t> – Causes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African Sleeping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Sickness – transferred by 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</a:rPr>
              <a:t>Tse-Tse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 Fly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trypanos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451191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g1102-335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382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tset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try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08120"/>
            <a:ext cx="26717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2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Giardia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“beaver fever”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5" descr="giard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438400" cy="33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gi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01516"/>
            <a:ext cx="2943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8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</a:rPr>
              <a:t>Psuedopodia</a:t>
            </a:r>
            <a:r>
              <a:rPr lang="en-US" dirty="0"/>
              <a:t>: move using extensions of the cell membrane and cytoplasm called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pseudopods (“false foot”)</a:t>
            </a:r>
            <a:r>
              <a:rPr lang="en-US" dirty="0"/>
              <a:t> that are also used to surround and engulf food by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phagocytosis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58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Amoebas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- can cause disease –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Amoebic dysentery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aproteusdi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2675021"/>
            <a:ext cx="29146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moebfeed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618" y="2817896"/>
            <a:ext cx="4002087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95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</a:rPr>
              <a:t>Sporozoans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spore forming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	 -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Plasmodium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causes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malaria</a:t>
            </a:r>
          </a:p>
          <a:p>
            <a:pPr lvl="3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- transferred by Mosquitos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7" descr="28-13-PlasmodiumLifeHist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527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al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286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lasmo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1905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14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Plant Like </a:t>
            </a:r>
            <a:r>
              <a:rPr lang="en-US" b="1" u="sng" dirty="0" err="1"/>
              <a:t>Protists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unicellular and multicellular</a:t>
            </a:r>
            <a:br>
              <a:rPr lang="en-US" dirty="0"/>
            </a:br>
            <a:r>
              <a:rPr lang="en-US" dirty="0"/>
              <a:t>- photosynthetic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7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Diatoms</a:t>
            </a:r>
            <a:r>
              <a:rPr lang="en-US" dirty="0"/>
              <a:t>: cell walls made of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silica</a:t>
            </a:r>
            <a:r>
              <a:rPr lang="en-US" dirty="0"/>
              <a:t> – glass like – complex shapes</a:t>
            </a:r>
            <a:br>
              <a:rPr lang="en-US" dirty="0"/>
            </a:br>
            <a:r>
              <a:rPr lang="en-US" dirty="0"/>
              <a:t>- unicellular - </a:t>
            </a:r>
            <a:br>
              <a:rPr lang="en-US" dirty="0"/>
            </a:br>
            <a:r>
              <a:rPr lang="en-US" dirty="0"/>
              <a:t>- very abundant in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fresh and salt water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many layers can form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Diatomaceous Earth</a:t>
            </a:r>
            <a:r>
              <a:rPr lang="en-US" dirty="0"/>
              <a:t> – used in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filters and toothpaste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8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di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"/>
            <a:ext cx="6741695" cy="67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9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di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828800"/>
            <a:ext cx="3060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ia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752600"/>
            <a:ext cx="3094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2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Protista</a:t>
            </a:r>
            <a:r>
              <a:rPr lang="en-US" dirty="0"/>
              <a:t>: the hodgepodge group</a:t>
            </a:r>
          </a:p>
          <a:p>
            <a:pPr lvl="0"/>
            <a:r>
              <a:rPr lang="en-US" dirty="0"/>
              <a:t>Originally a kingdom of the miscellaneous organisms that didn’t exactly fit in the other groups</a:t>
            </a:r>
          </a:p>
          <a:p>
            <a:pPr lvl="0"/>
            <a:r>
              <a:rPr lang="en-US" dirty="0"/>
              <a:t>Has been split into numerous separate kingdoms although there is wide disagreement on how they should be classified</a:t>
            </a:r>
          </a:p>
          <a:p>
            <a:r>
              <a:rPr lang="en-US" dirty="0"/>
              <a:t>Common Characteristics: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Eukaryotes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48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revelwine.biz/demo/wp-content/uploads/2011/08/Diatomaceous-Earth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" y="1600200"/>
            <a:ext cx="6096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s://encrypted-tbn0.gstatic.com/images?q=tbn:ANd9GcTuhAS-tdFOodID2sOYgbeAzMor-JyRC-N8kCy12a0yrqyzz26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4762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5083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7391400" y="5113482"/>
            <a:ext cx="838200" cy="381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86200" y="5362575"/>
            <a:ext cx="838200" cy="381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73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Algae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3 Types: Classified based on the major photosynthetic pigment color</a:t>
            </a:r>
            <a:br>
              <a:rPr lang="en-US" dirty="0"/>
            </a:br>
            <a:r>
              <a:rPr lang="en-US" dirty="0"/>
              <a:t>1) </a:t>
            </a:r>
            <a:r>
              <a:rPr lang="en-US" b="1" u="sng" dirty="0">
                <a:solidFill>
                  <a:srgbClr val="FF0000"/>
                </a:solidFill>
              </a:rPr>
              <a:t>Red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Algae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manly red in color – although it can appear green or black</a:t>
            </a:r>
            <a:br>
              <a:rPr lang="en-US" dirty="0"/>
            </a:b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89662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porphy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76400"/>
            <a:ext cx="3117850" cy="4572000"/>
          </a:xfrm>
          <a:prstGeom prst="rect">
            <a:avLst/>
          </a:prstGeom>
          <a:noFill/>
        </p:spPr>
      </p:pic>
      <p:pic>
        <p:nvPicPr>
          <p:cNvPr id="5" name="Picture 12" descr="rhod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752600"/>
            <a:ext cx="33147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180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Ex: </a:t>
            </a:r>
            <a:r>
              <a:rPr lang="en-US" b="1" u="sng" dirty="0" err="1">
                <a:solidFill>
                  <a:srgbClr val="C00000"/>
                </a:solidFill>
              </a:rPr>
              <a:t>Carageenan</a:t>
            </a:r>
            <a:r>
              <a:rPr lang="en-US" dirty="0"/>
              <a:t> – food stabilizer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https://lesliesteelemcdermott.files.wordpress.com/2013/07/red_seaweed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" y="2256904"/>
            <a:ext cx="395886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forthegourme468.corecommerce.com/_import/_images/artistre_kappa_carrageenan_molecular_gastronomy_forthegourme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56904"/>
            <a:ext cx="4568825" cy="34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3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http://w3.shorecrest.org/~Lisa_Peck/MarineBio/syllabus/ch6producers/phycocolloid_wp/brandon/carragee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8197"/>
            <a:ext cx="6294067" cy="52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10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Agar</a:t>
            </a:r>
            <a:r>
              <a:rPr lang="en-US" b="1" u="sng" dirty="0"/>
              <a:t> </a:t>
            </a:r>
            <a:r>
              <a:rPr lang="en-US" dirty="0"/>
              <a:t>– food stabilizer and microbiology</a:t>
            </a:r>
            <a:br>
              <a:rPr lang="en-US" dirty="0"/>
            </a:br>
            <a:r>
              <a:rPr lang="en-US" dirty="0"/>
              <a:t> 	</a:t>
            </a:r>
          </a:p>
        </p:txBody>
      </p:sp>
      <p:pic>
        <p:nvPicPr>
          <p:cNvPr id="1026" name="Picture 2" descr="http://biology.clc.uc.edu/fankhauser/labs/microbiology/Bacterial_Inhibition/Poured_seeded_agar_P7231209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5139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ndan Custard Agar Agar">
            <a:hlinkClick r:id="rId4" tooltip="Pandan Custard Agar Aga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47" y="2362200"/>
            <a:ext cx="4129548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6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Nori</a:t>
            </a:r>
            <a:r>
              <a:rPr lang="en-US" dirty="0"/>
              <a:t> – edible seaweed used to wrap sushi</a:t>
            </a:r>
          </a:p>
        </p:txBody>
      </p:sp>
      <p:pic>
        <p:nvPicPr>
          <p:cNvPr id="2050" name="Picture 2" descr="http://upload.wikimedia.org/wikipedia/commons/thumb/b/be/Nori.jpg/300px-Nor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8" y="2209800"/>
            <a:ext cx="441831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ealthfulpursuit.com/wp-content/uploads/Edamame-Pate-California-Rolls-7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65" y="2540793"/>
            <a:ext cx="4264818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36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2) </a:t>
            </a:r>
            <a:r>
              <a:rPr lang="en-US" b="1" u="sng" dirty="0">
                <a:solidFill>
                  <a:schemeClr val="bg2">
                    <a:lumMod val="25000"/>
                  </a:schemeClr>
                </a:solidFill>
              </a:rPr>
              <a:t>Brown</a:t>
            </a:r>
            <a:r>
              <a:rPr lang="en-US" b="1" u="sng" dirty="0">
                <a:solidFill>
                  <a:srgbClr val="C00000"/>
                </a:solidFill>
              </a:rPr>
              <a:t> Algae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largest of all algae</a:t>
            </a:r>
            <a:br>
              <a:rPr lang="en-US" dirty="0"/>
            </a:br>
            <a:r>
              <a:rPr lang="en-US" dirty="0"/>
              <a:t> 	Ex: </a:t>
            </a:r>
            <a:r>
              <a:rPr lang="en-US" b="1" u="sng" dirty="0">
                <a:solidFill>
                  <a:srgbClr val="C00000"/>
                </a:solidFill>
              </a:rPr>
              <a:t>Kelp</a:t>
            </a:r>
            <a:r>
              <a:rPr lang="en-US" dirty="0"/>
              <a:t> – food for many organisms</a:t>
            </a:r>
            <a:br>
              <a:rPr lang="en-US" dirty="0"/>
            </a:br>
            <a:r>
              <a:rPr lang="en-US" dirty="0"/>
              <a:t>                    - creates a </a:t>
            </a:r>
            <a:r>
              <a:rPr lang="en-US" b="1" u="sng" dirty="0">
                <a:solidFill>
                  <a:srgbClr val="C00000"/>
                </a:solidFill>
              </a:rPr>
              <a:t>kelp forest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which supports many organisms</a:t>
            </a:r>
            <a:br>
              <a:rPr lang="en-US" dirty="0"/>
            </a:br>
            <a:r>
              <a:rPr lang="en-US" dirty="0"/>
              <a:t> 	     - </a:t>
            </a:r>
            <a:r>
              <a:rPr lang="en-US" b="1" u="sng" dirty="0">
                <a:solidFill>
                  <a:srgbClr val="C00000"/>
                </a:solidFill>
              </a:rPr>
              <a:t>Alginate</a:t>
            </a:r>
            <a:r>
              <a:rPr lang="en-US" dirty="0"/>
              <a:t>: food </a:t>
            </a:r>
            <a:r>
              <a:rPr lang="en-US" dirty="0" smtClean="0"/>
              <a:t>stabilizer and mold cast</a:t>
            </a:r>
            <a:endParaRPr lang="en-US" dirty="0"/>
          </a:p>
          <a:p>
            <a:endParaRPr lang="en-US" dirty="0"/>
          </a:p>
        </p:txBody>
      </p:sp>
      <p:pic>
        <p:nvPicPr>
          <p:cNvPr id="3076" name="Picture 4" descr="https://www.dentalproductshopper.com/files/Algin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3032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1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iant_kelp_ad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e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3870759" cy="2324100"/>
          </a:xfrm>
          <a:prstGeom prst="rect">
            <a:avLst/>
          </a:prstGeom>
          <a:noFill/>
        </p:spPr>
      </p:pic>
      <p:pic>
        <p:nvPicPr>
          <p:cNvPr id="6" name="Picture 4" descr="850017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239629"/>
            <a:ext cx="2197100" cy="2597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Ecologic Importance of Kelp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hlinkClick r:id=""/>
            </a:endParaRPr>
          </a:p>
          <a:p>
            <a:pPr eaLnBrk="1" hangingPunct="1"/>
            <a:r>
              <a:rPr lang="en-US" altLang="en-US" smtClean="0">
                <a:hlinkClick r:id=""/>
              </a:rPr>
              <a:t>Kelp Video #1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hlinkClick r:id="rId2"/>
              </a:rPr>
              <a:t>Kelp Video #2</a:t>
            </a:r>
            <a:endParaRPr lang="en-US" altLang="en-US" smtClean="0"/>
          </a:p>
        </p:txBody>
      </p:sp>
      <p:pic>
        <p:nvPicPr>
          <p:cNvPr id="40964" name="Picture 5" descr="undersea_kelp_forest_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9530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General Classifications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1)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Animal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like </a:t>
            </a:r>
            <a:r>
              <a:rPr lang="en-US" dirty="0" err="1"/>
              <a:t>protists</a:t>
            </a:r>
            <a:r>
              <a:rPr lang="en-US" dirty="0"/>
              <a:t> =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protozoa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2)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Plant</a:t>
            </a:r>
            <a:r>
              <a:rPr lang="en-US" dirty="0"/>
              <a:t> like </a:t>
            </a:r>
            <a:r>
              <a:rPr lang="en-US" dirty="0" err="1"/>
              <a:t>protists</a:t>
            </a:r>
            <a:r>
              <a:rPr lang="en-US" dirty="0"/>
              <a:t> =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algae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3)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Fungus</a:t>
            </a:r>
            <a:r>
              <a:rPr lang="en-US" dirty="0"/>
              <a:t> like </a:t>
            </a:r>
            <a:r>
              <a:rPr lang="en-US" dirty="0" err="1"/>
              <a:t>protists</a:t>
            </a:r>
            <a:r>
              <a:rPr lang="en-US" dirty="0"/>
              <a:t> =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slime molds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38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3) </a:t>
            </a:r>
            <a:r>
              <a:rPr lang="en-US" b="1" u="sng" dirty="0">
                <a:solidFill>
                  <a:srgbClr val="008000"/>
                </a:solidFill>
              </a:rPr>
              <a:t>Green</a:t>
            </a:r>
            <a:r>
              <a:rPr lang="en-US" b="1" u="sng" dirty="0">
                <a:solidFill>
                  <a:srgbClr val="C00000"/>
                </a:solidFill>
              </a:rPr>
              <a:t> Algae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debate over classification – </a:t>
            </a:r>
            <a:r>
              <a:rPr lang="en-US" dirty="0" err="1"/>
              <a:t>protists</a:t>
            </a:r>
            <a:r>
              <a:rPr lang="en-US" dirty="0"/>
              <a:t> or plants</a:t>
            </a:r>
            <a:br>
              <a:rPr lang="en-US" dirty="0"/>
            </a:br>
            <a:r>
              <a:rPr lang="en-US" dirty="0"/>
              <a:t>	Ex: </a:t>
            </a:r>
            <a:r>
              <a:rPr lang="en-US" b="1" u="sng" dirty="0">
                <a:solidFill>
                  <a:srgbClr val="C00000"/>
                </a:solidFill>
              </a:rPr>
              <a:t>Spirogyra</a:t>
            </a:r>
            <a:r>
              <a:rPr lang="en-US" dirty="0"/>
              <a:t>  - pond scum</a:t>
            </a:r>
            <a:br>
              <a:rPr lang="en-US" dirty="0"/>
            </a:br>
            <a:r>
              <a:rPr lang="en-US" dirty="0"/>
              <a:t> 	</a:t>
            </a:r>
          </a:p>
        </p:txBody>
      </p:sp>
      <p:pic>
        <p:nvPicPr>
          <p:cNvPr id="4098" name="Picture 2" descr="http://www.power-chemicals.com/bio/images/Gallery/Spirogy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3530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C00000"/>
                </a:solidFill>
              </a:rPr>
              <a:t>Sea Lettuce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– used as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	</a:t>
            </a:r>
          </a:p>
          <a:p>
            <a:endParaRPr lang="en-US" dirty="0"/>
          </a:p>
        </p:txBody>
      </p:sp>
      <p:pic>
        <p:nvPicPr>
          <p:cNvPr id="5122" name="Picture 2" descr="http://www.seaweed.ie/_images/DSCN03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" y="1524000"/>
            <a:ext cx="33527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2.businessinsider.com/image/51d6ed7069bedd184400001c-1200/they-call-the-algae-sea-lettuce-and-while-its-non-toxic-and-general-harmless-to-humans-its-still-not-fun-to-swim-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63" y="1548063"/>
            <a:ext cx="3854116" cy="25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21484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rgbClr val="C00000"/>
                </a:solidFill>
              </a:rPr>
              <a:t>Spirulina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nutritional supplement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AutoShape 2" descr="data:image/jpeg;base64,/9j/4AAQSkZJRgABAQAAAQABAAD/2wCEAAkGBxQSEhUTExQVFhUXGB0bGBgYGR4aIRwfHR4bGhkcICAZHSkgIBolIBsbIzEhJikrLi4xHh8zODMsNygtLisBCgoKDg0OGxAQGzQmICQsLCwsLzQ0LCwsLCwvLCwsLCw0LC8sLCwsLCwsLCwsLCwsLCwsLCwsLCwsLCwsLCwsLP/AABEIALYBFAMBIgACEQEDEQH/xAAbAAACAwEBAQAAAAAAAAAAAAAEBQIDBgABB//EAD0QAAIBAgUCBQIDBwQCAQUBAAECEQMhAAQSMUEiUQUTMmFxgZEGQqEUI1JiscHRFTPw8XLhkgckorLigv/EABkBAAMBAQEAAAAAAAAAAAAAAAECAwAEBf/EACkRAAICAQQCAQMFAQEAAAAAAAABAhEhAxIxQRNRIgRhkRQyUnGh8EL/2gAMAwEAAhEDEQA/ACsl4bKklKZPAIiI7XHfBSZaioOtVnbpJHPcBsQpZJ9MrWI+qDvH/WL/ANnKU/MaoIOwADN79KgSfb/rHLsvlnmPTtv5FRyY2TLiOwqjfmzAW22tj05QA9aEbRcHfb81ht/ycI/EPHFDKFfMKBc6KSA2tEktY/Awb4f48rQPJzT23UIDO02tjKl9xo6biNBlFABBB+hkd/zY6nl7yTP0I+Nmt9sQy2YrOwFKgVWbeYQD/wDJkPft9cOKdGuSBUphek7D6kyP8fTD/H0HHr/ReMuNo/v9LmRiWWyYUmWYg/lIUi3wAcTzmZKAMEgGwJLAWAn8p6r7fPbAX+r0wYIc2HFj2iYt74zlBcm3aaIZrxnKo3luUJBEiGPI7ErA/TBp8DpuYOWpNaZQTAJ3ECDPzgQeKCnP7mhBaJbgDuyrp3O0nkX4o8R8aZ11iqRTQ6vQzCP47NeDDAEahCkqAcRepawiMtVPhBOY8DpCoGCIrRAEk+wlQSI+dpwIpy4qFPLR6jEgAUlZiJgnsF29UG+2Bss6sLvWYbyHRhvOpUPSFNoJ6xHycBZysynWjUkJMOWRApvqHUAVN+7Ayu5viDkc+93SOr+FZIkn9iZSTv8AtOgk7HpClFE8SPYYtH4WyNU2epSdSQGqQQb9wR7CCwN59sKWz9RCWZKwF/SUC37kKVYgEbfrgnw7Pip6GCmYYgKpU8aulSVOxAGnsNsBykNum2NU/DrZcHVWYgWXUt99xqYwfgYaZXwQ6FqC8QVL6gJ99LR34tgHKeIOmpHkdMsl4IvGkmYWBdRtuJgjBeUqUa6MACoB6lllAJvIgwQb4ulvV9lIxjP+zzMeCUXUJWSkQCSCpbc7yFckn3IwvP4TWzJX0AElQCXVZ26QVI+s4Pr+DpYgOfg6jbkz1fF8D+RN9debeukT9JMnCuGquEHwaq4HHhPiaZaiVeurEG7vqAY+7BSAO18L69I1wKlI5XSJJ/ePVIJgm0Dtv74nl/C0a71FVj/I6n+/+MWJ+H6bEspQMPzElT/acBy1mqaEa1WqaFNfw9nH7zKisFsj06mkKJvF9QO1vbjA/iHhJVEVq+ZpgMCiBZC3uNQ9XeZ+2NX+x1Ka/wC7RaBy8seYmQfvj0PUYgAKZHFUEd4F8CKafyTBGNP5JmDoeHHMoyrXrlCbg0gSdJ931qPaSDirK/hk0GJbLV4izR+tzCg/Bxvs69S6tSrkRurqsTxOoEjv7YGFFWSWy9WpFlpvqqaeZFyAB3nHSoxeCuxPCbPmfi48PosZSoXI9AO29yWYj22B9sMvBfGcsA1MrMpYXMiB09IBJ7EHG5z9VCP3mWZgd5o1GMg7dSyIj4+cAoMmx0hDT46qb0/10bD3w+yDVMaUIySTef7FQyNKkNdKhW1EDSSAEG14GtiR7/pgHxHLUa4CCq2rUWLOSqibXBmTJ4040LeB5R11alYExeuwMjYRqEfUYM8Q8J81QEd6f/hUDCB/K+oH6YRaT6Yq+nlymZBfBUpmS6MAACUVyVN/4KgG/ucDKrlwP3iKL+bWZhOnk6iRH8t+041mW/Ca07lfMPOsKJEECfLANjghvDgInL03iIkEiQDcapE4aWm0vYHpanqzEpWylGqKqlmqsfQgcBp7AtIH0xLMeMea4P7OykbTrETvcAW/5ONSmR0av/txT1TLU0pi3FyJn64rK1kGqmZ/8lYkGIupbSZ7jEHNrlE5qXaZnvD/ABtiwotk6dRhqCgzqJ39W/6xizIl1qjUtSiB+R2V5PEaNJA9iDwcH+TWZpchaourFYHxZRBA99t8V+JZLOG/mMYWLhYH3UjB047+BL+1FZydKSfMpKSSWFVYaSf+sdhc3jOYTp87URuzMjE87hdsdi22SKfL2aKjVytey1EaP4Zcj+oBxIZMBQVqKqqxMlBzwsmLx2wm/wBIpl+lWtBBYCR7G8x2nDnIZAoZJWG4iD8Ax7/85inv4R1VpzfxReM+C2jSdJDdVOjEkABQra/eZIsce06lWxWrmqYg2XQWaePREfPtgqm2n0hTaLqD2I2G8RycE5bKMznRUT0zpbpPvvEj2j64Oxrs3i25sX5elmXOo5vNrpiDVNJImwEwVvG0Y7JZp1IapmGqrJEGqpM3EBVRZG2G/wDpVZnjzFErM2426RJPwY+cCZ7L1cswapUQ6zC/u9RY7mwFrkCPfjCppiaji+yrM+PCiDZQ19KnWBP5ZkA39gZ+pwkp5lw+samqNp86qQYUSS0C91gL7HTbjC/xAnVrLEkGZZ/L6jtNwRAa+8C1pLAnKLrr6mpKiMVkKp1MZlTTptwWi+yyRqE9OUbdnPzljLMeIuVKhSxB6aaAr5YEkszCWmQZmbm/l8qa3iOYUQwojquXEwALAdWkMLiAo+OcA/6rUVlXyqdN6bXVGACaSLsxs7yuxDAdwSIqqeIqAweGIJgMDySxMF51yCRqnc3FpM43yZwaGeY8RqsJaiHkEaiGCkcekmATbjc2xDJPTJZXL0gVEqrqQBPdqZOkEkyTF98ZugXDEqENzdGIPa1yCbEAGfYXGDsv4gCOpQQZGpTpnkgqoCljPAE3xzODXAJQwORQ8vqEuhB1FGLK0kj0qmgyJuCf0GI0/DabMKlOpDrJhihBHI9cxBaze1wJxRSrnVPmLtvHqWfzoxh991k25gYYVKYA1KAOSvq0kizITuu1j/ERIjThMoWmgugxR3R0JETTVgR2BKmBJMQSBeZ3JlLk82+VrGG1KD0MbhkPUp3vaZiLhxxhz4ZmBWCqGC1qJ1UwGswlTCkmDI4JHEECRjs34WDqhdJYk0liCLA1KRF72kW5UbyQ6k6DE0vhfiC1wfK9YgMpM6dUweDo36v72wXXy7AgOGVgPcX79UjvjH+HVlp6KlMkAHpYWKGepbGyGNh2Bg3A1uX8UeqokI50weprj+IAt3ib2M7746tPXt1JHZp69vay7Ww32jeF/wATOBzmF7i/caTzxpxMMx9SBT7Gfr3xFaaAnkgbFf8AIx01XB10wPOVgCZFR7SAg1T7dK7+04CbxPzOnyK6Gbt5LLG8k6QSRNtibyYw3qUxEC0RJQx8zpv/AJgTj1MhaP2hgAbAK88HYsdV+xBscJLcxJKwAZFXRtRI0j1EEkR21UtXPfFpp0goJzA2sFqiQNtpWL+3tfnx8lVjoqE3MalK7DeYJ0223wDUpZsG/wCyuBuhDM0fJIE97YntkT8Xaa/Axy1XX6Kj9plDPH5tz7TOGlVKzQR5W4Uyqgj/AOPOMr/rNOmQXyizHW9NSoH8U6hvHucXL+J1MaKTss+oaiIm3pp2txg2+2N45UaCtkKhnUFKn8qlTF99Jpsbd55xacmANOmnP87RtsdMreIkYzq/iYAfvKLoGkb2gbT0be5wwo+NZdyAtddR4bpOw7iL7YydPkTxtMNNAgLqOXAPKhgP/wAahvftztgXXT2BgiRPUPsSIjFOcWozQlRAkXBDBiRP5lYEX9sLc21ZXtSLLE2zLX+FO+KJNdjrSfscrlVcQS5MTIqILSOCpn4xFcqp9CoCoNzpU++wW/zOBKObMdSOCBJGoNc7hbySPjFebpNUUNSEEj0u7rG+4Q7jscM0+QuLSvkvzdGQNSIBxYCeOKsz8RilPCiAwQFbEsZYj9DPPfA1Zs2YijSm0lapM97NsfmcC/tWaBWctKzeHQk22kQT3FuMSTrLRzqTTuj2vRrz1fszHuadSe3DxjsepmMybsjJ2DUdRjvKvGOw/lQ29fxL8zXLFfSDIVpBK6jPtIm0SR9bYN8FqUTqR30x3MGef9xQSPkn6YVGohVgTqBsZaxEWBA3257WxSKlIwwZRf8Alj//AEL29iMRemv/ACLPTd4aQyz+aKKhWk9VG6jVV106ZjSNNyTPPB9himvnECqRRfUSCC7HpI1baSBIvyTYzigeU4OoKZjVJja21v8A174LorTIBTywDsVIieYGr1f1JvhHpajymJ459SL6n4mqKwharD85VidHcsXUkd4474QeKeJecfPZmSWhVcqxAAgEhLzALRJg6f4jBfjVWpVb9mQ6BAZ3VADEk6I2liOZmV4khM1ahUDKGimjIFVSRFn6ix0i0AaiRcbDWAWUc1yTaLPD2Fm06BTEq9RYALXUANcmDMrpILbwdQpzOcZWPlFWVKilSVsICg+m7EgmGaY0jkjFLVab9S6mIBhmUvEmJAkgTqG5YTteIZ5/xEeUNQtWWHldN09Lb216gN7R7yGk8UhHJ2jI+O0etmS5ZiSCQVMQZUjciduPcg4GzdQiZsbTtpYBYm959o57YcZfJ6Tr80spUhVJMqA2mT1SD0ghSpDAwYMHCjOUQqiFAiDvuJ79r83+0YG9LBdSWEeU2EKQA66hIFiORsRfawImPnE6+oEkWEcbEDYn2sN9sD1QZ1WEAgmNwSbFY9IvcAfIjBFCuQdLOI7E+14kT7TbCvHAGu0eeH5+mSA4A4g3HuRG14NvsDfD/K+I1KYIgFRMK8MD/Es7iZB778bJ8z4WhU1aREg7XB2mIjgRv774I8KqxppVBoBHTq2JuSpEWBv7ciJxOSTygSSkrRpjQWoEr0S2pYKkETqUH908+kmOljM7XtDGtVDhagJHmMFNrK5BNKoL+h1EEbhgb2IOZylbyDAQvB0m/rVt1LD4ABNxYWIBwxy9VKbqZ8zK1pmQZRrXYbahKzETYj1RiLrgjRbSAqa4Gli0VFMSHB3v7z7WjsMXeD+IlWFNm0kkwSJAYRBv+UiQdrDvBwL42PKZaqiCRocib6hqSrYcrf5U7zgKvWBBa4MK6nYKx9X0Dzf+Fpi8YdK8gq8o3ZzdQ6Wp01YNMyY03iJ5ghgbSbd8E0KhIioig86bj9VxlfDM+2k+WAWInS4katoiQQdh8gWOCsr45VGsmjScIBOmmZHEm82+1ucdenqYyehoSuNs0kqDCgAntAn7DEy/Njbv/wCsKaH4hoMo0wt7khk4vbSQIkbNtgqpmHcOEdFM95tO/SJE2O/N5xVSLp2XVascBh2nb32iecAZtr/vFg+63J+J5i03wRl2rQvXRe0bEdzvyfoMFFqrGdUEi8EtcbQSwAjsR/fGu+g2/QmagpkpTIUASOoG+x9W3teOcSYrYKr++oOPfdSIt3w0pU6ysS1SRvAQAx86j8YNBbv9J/Tfb3wuwl488ioU6RUb6hIgyR/+2o84kMvNwo9z327jj5wyck7k9rmT+uKmXa8X/wCRh1Gh1GgR6k3Kkm4PUCRHzv8AGKw5PBU/+Owv/jBFagGsVQid4M/FvvgWp4PQAEoABtEiO+BnoV7+qJ1VBWbEEci2KKQroSaJo0+C7UySAN4k6Z+mC1yyDYHjk/QTxH98Xz/MRJuZ+/8A3gtNoLTapliZytoBdka3qRZB7yGHeDFsL6ldmcl2Qqd9NIKfoZMXnB9DMsARCtaJKqfrMXwHVpExpISBeLg9pBt9sS8a7IrRTw0So5hlEL9ZGq+1oIEW49zzjsCNRrcVqce9EE/fUMe4fYvQ3gj6M2nhTsEqow9WkIiixkwAJax/zgMtpM6GdpuGeLzabaRB4BvjU1qrAQihViACRE/OjVeDubYWU2ra9TqhuxkEjfvCgiO4MkE7Yi1NOkFabT/YA5XNLVbSyZdQAJYuSAARpErMXC2jicMKyCkpKilB9LUiCJMiVO4IuQtjY+8UZ2sj6RWfpEdCiFkbE6tRJN9zzt2U069Mlj1QqgssWVw6kQNr9Cm1yY6RsHJrknrS2vhIdOy0ww0WZXJOoEjl9euADpBnvLXESV2Vrg+Y9WiG1KTAVYCFKtRhc9MIlNQ028wDtgOm2YpiUafMKCYLSmp21WXfSFEju9tjiecz1OkpqvRplphVM6RFjBDNYinzM7wJGBH4s5kqZRmHpHSoIWJKtNtRFyJA4SDI4AtIBV+L5pqmn1U0U+gqD7bwI2uSIk82xZ4iwqq3SQ4sAw1BSIvrQAzEdWxG8iIWVHKAEWhSAB3kAg8Taf7cYa08oeMVdg+aqHSCpb6D6wYi/wAk+3OLcn4i6jy6gkG8nc8iZuLzf4+ce5eqCAJAG4kbNNt+CbEDAeaErOhZHSQZJH25w2JYaKpJ/FobvTAIKtCx6WmQ20hhJ2gQY2jfAdfL6CDfTxPHcT7Tv8G4OPPDc2zTqKgzOptiQLAybMfffvhjTfoEgwRqWJvBIgXIEcd7+xxOScRJJw5K8vmmp7y1oYW6f4djJW9u0nbF9fI0q4lenVeVAgGL6l2AkG4/tgavkiIqIpcD1I1rE7LFokm0QJPuMVZeqaLSCxUiSDYiYAvsQZjjj4wKTygbbzEMyldwxo1j+8gFWmdUXiRN/qNgD7O/Bc2gfyqgLrUbQ69zcqRa1QEkX3m1yMLzlhWps9FgAsF0IMgkG6W6WsTpmN+2OyeYSsCtVgrqNBdlA1D8rEggggydd7NcWnE5QvIkluyaXP5JqwqZRjqIANGobFks3Uu8jbfedtV0eSUsKlJ/WrnpaZYEHvuGUlvcqTzhl4WXceTVJFWkW8tydOxHmKGbkqdQvv8AJwfkaNPNMGnTmEUzsNeixJgWIuSpvyCb4SM3F0yd1gzfg2Y8usaTd+n3H5fobD6DvfVZqw1AN6gDCq0fRm0wQG4NwRhL+KPDG0rWCGVMOsd+0bg9wP4dpgNPw3UcoadQFgBMm7UwbaXRhMPE6d4Aaxgl9yWRtPV2S3nDKMrGKdQg+oFFQm/JBsJO2K6datTaOlRfpeW4jmRH1OGNf8Kisp/Zs2aWwZSrOV7gHUGg+474U0v/AKZ15U1K7OfzBS0Gwt1BoIv1Ffpi6lGuT0P1OnVoe0/GrKAVD/wi4HbZDsPfjBVDxKoZ6CwAJJEG235Aftgal+FXpsAtSmVAgq7FuOQwIb7LucU16NZOmrSDLqkPSqQJHJBYEjaVAtwb4lLXlHghP6xLhDhM3UInyKvsNBv+kD64IVmABKML82+xNjMjbGRzmVqAl0rammxDkaTcwVBPTaJuL74X1PxDUokIXWod+hqm+3ABEccbY0fq36Jfrn/E34fUbEe14n/3gbOSykanU9wIP3IwsyPjYdVapDoYlgyhl4gnSoPNiPf3wzfxikyk0xMCC5llBkXaCG08T7G2Kx+qg1nDKx+s02s2KV8MZWJWvUJ4DEx9pg/bE6tCuCSpM8E1Dc8giBAjkHjFmVz1QKNWZpOpPo8ogQRbST1QOTJ23nBjVqf5ioi5IMAAGJJcRe/fY4H6jTbMvrIPkUtUzgNlSJ9WpYPbeTHPvg7KtW2qGmdgYkcfb+kYZ18qNtY25FojVuCY+sTig5VtOpSjiwswA37kQdybWxZTi+y61oPhniVYtP8Az5OK65Y+koI/iUkn23FsVUyXYosM6+pQykgD2mcSem4MFGEbyOD2j+uHU0+GMpJ8MmXHMfrj3A5Psf8AnxjsNYbENXMESCL9iO8i837/APL4X57xELMqZPtPPEz9if6Y9zSVWXTOsAwQ7MIBJ9LqQVuTvb2thL4tn2qVVUDUAACIvMbkqI1DeRtG2+ItsTU1ZRtVkKyPiSTWAWVFGopJc0wNQKiFAOpmJAAnmwBxDzglMalWQFsDCyGYKTCySSJIA2WZ4XxctBRFI1eogt6mtZUsTpHvbW0npETyeRZioCMlEGATILc1KhYzHRICmYJXc4VRON08s9Xxyqwd6aKBALGNdrgQAYRZNQLJmZHSRYbJ5xnoPTqDUyOCrORUibMNJ3F5iI225Jo0xqNNC4ZyhqRIk0xAtGznQ8Em4i8DUs8RA8yFMkmdPbVDLMXgBivsQYw04rhGdPCI0ERlU6kQyf5FNwYJC9O9mgztI3xZUUimpBHUsMGGoFt+LQe4uNUTewNgoG4IIPMGSBBInb6YqTMMjK8ghZhWJgSL8je9t/0OJNBSsiaik6SFUzDAG0mbidgbWtcTviMgsW07CY79t4m9j2nBFXJLU0utMrJ2E8HqAMEHaxtucKRUnc3ki8b2En/3vhlkqo2F1nXcgHkT9rGZ7Wn3nEUrXsARuSJlYm4m+n77c4glYGQxEXCtMXsN/i8n3+vlcgT+YGY2JHeDsSP+RhtvsKj0GvTrKfNRmJJkqs35lQLbX0ja+0YKSslUMuo03VbH8jBuG5iWNj3+4PhjBjoLqAxmWIWIFiGPpYe5g4KzGSLAmBrFwRcVAW6mUrZoJ1GD/XCPkVpXkhkddCtAK3kMs/oNUie07974Iz5L1QQpIIYhiNMC8K+9gR/acVIEqoAx01h6GAtUXa5sDEb8weRihqtQIQGcFCNQnZfgngn+/E4V8i9jfwOuKVUuj6Vj0sdAIsQOoi4JgEn35xr/ABfL0oSsh8tKjwGt+7qQdIlY0iBM9pjHzzIVRqZGYHVsxmNR6RJsQnB3iQYMY1f4Zzopl6FQLocGRIYaTsAJjcQHMCO04jqRrJHVjWR14bVq05WtUqNTUAEEkhDMBgSdL0gYMiW6hIkmV+fr1aSIKQSkgBLtSIMmQxsigLGwkRfcG+LXy5yxVkd1o+pGeYA36pBX2ERP9XSeJNUDeU9N2joI6jEXFhAmAJZRz7YhvIOQp/D9asHGvzBNxUItJudRgWLGSREGx3JOypePErT1BAzrbUYa49gYFrxwRjJeK1KwdgEqso/MlNiDt3/vveTxiWU8Qcn/AGag1n/c0QWKidOoptcwST7QN13SXALa4NYfHUfcrAvLgERbctcGJO3BicU185Q0wadDaACoYGII3AFpmO0YTtlzUUl6VQb2YMtokC0meBaNtoGKMrSp6ulK5LEAKVYotokWIi8QQRPFsbfLsG9se1MyQEf9mpkAbKEMLuCh9pIji2+B2rUKg2RtcWKkW51SZ1Rxf68KEyuddj+7rorHSJXmCBcy2m4vEbibmW9PwKqVU/nETrNzAKiSoE9+qeecPcujfJ9CfxTLZWixZaZQ6SAadM1FII9QjYfS8e2IL4YunzVzDMpdSCxA1AweojriQvqM+nhpwzzX4azClhSrVlP5WZwVmOAIYfrzOJ5D8O1afmSEY1FGoqCqkiA09ZMMIJ3uCZ4NdOW12+R0ms1kAp5dSyGtp8oyNNOs5JEbEknouenSOAJ4X+C1ENRAGzPVIMQ+nfTqXy0mDIJk22nGu8O8Lo02kUQzK4h2A527k/YTE4l4z4PUrKqUqgo09XVpQCVjpgG8g9zbtc4rLUjL9qKR2rKQqz+Tragi1/LNwNdbQrWtA1kzNwIEYlnfCq9YALVOojqcEzYdyqsQbkeq21yMMsv4YaIYCorRARnB1kCTJck6pm1gomIO2Pcv5NNW8shmJ1alkmSJ1G5JGk7wfVtBAxNzSA9iM5R/CWYCiWWnbrctJAiSCUJ6Lf8AleL3wPkPwvWpVJd6rAtJIRhTYEwAQh1hifnj3ONLls6ih5dUIN3ChZJJnWBqZfTdjp/xRV8WCq5R+oOuh/ykTIKtseFgbgHt0iO2XCoMUpcA+a8JrFpo1K4U9szY9iNV4iMdjzI0hUQMNDWAnSW2AEE6TcAAfTHY6Nn3OtRx+4xPjebd6nlKhS8aZJ9yxLSCqwSLxadhOBEUKXdogGSTBLMQBTDWkhipf2Hu04nncyjgqjaWfeZEq8TNvU4O7HZbwWAUipUEOyUtRVhoBUoF82ACwkAsQSVBUwAD80isEs8guQUtpLuyq2gO4i3pDnseo6rb2IsCRbnSFqut/KOpLAl0Kt0FyQJqDSWHUYGtebkeJZkUnprTqloRASssGbqL1BJN9UwlhtO2EeeLM7teWYgwCAIud7ySA29zxJsy/oC5stFdVZNLq+llIdgwIvcnrv0zAGmeJicC59GptAGxhQREAGNQneSoYEfzDFbuQGS4DWiQYvMHabxxY87zRlpCQeoDYC0Se8WkXi952MjGZRcWdmayq5KiQ25BESDFpWP6TOJBNXogHlTaebatjvta4i+IVnWNIUQZII3k29rwL2+l5FKqoHTeD7b9hM8TuDv2vheRuUX5fMmneIGoWN9u4Iix/rHwLmaY6pB9jeCD6Tffi+LtYYC0GIb6zvfaI7Yn+zzI20D5jYza5gjb29ra0gppMWkGmer0kT9/iQf/AHgii5aQok2kWEbCR3t2jF1TKQpJGwMj6kHf/wAcAyQRa0b27AXtsQRbDWmVTUiyvThtiPj59Q4/6w/8LzJHqGpCJKgjdbkj+ExzaRPY4S0qoIiRB2mbGN5iR/z4wVReojQHCCbQPbeRIjmbzic8rJLUTapmpqZH92WuUZj5axI1C5iDYk3KWLQCJtEBkeVUK69pLDV+QgX3sCJKn7Y9yGYCMTRaKnNOC44koSNLKCWs3A+YNoVdVXUFUVNQlCGG4hjJbb+UmbW745W2jibaZmM0ihmbcncGRJDbiI0kQbH9b4OyFRXZVC1C6wBqiALk7RJuSDvczbDpMqz61BaSxHSZGkyohKktpMEQARubRcfM+GaCNUMQt0amCwiZhQs6L2uRf64LngZ6ioN8N8ZqADbSBHV/QfzETfc33uC3yubSqia6iKdJkgzqExBIBtB2kb2xl6FZANfpS4JXSDzCkRq2ERA9yN8dlqgKgrTqEcMI3P8A5NB+ABMC2OeUfRz7TX1M4lFta1Qq3kIk8wSD5lo3MfbBtHxNI/dtVM2MuANxfSwF5A3vvvM4x4zFcGEJQzBAQbARMILne82g4KehX06ajFAYgCzG+m0zO0iBzE4nwDg2VHxZVLE9KmwjU1+8WXkXjvwMWL4zpHWx3Mljp9rdMk7iQJP1AGHFZsuwIanafXpJ9UgzLEn26TYTEYKbxFNU6VBLWsxcwN4Ugqv8tye/Be5dGUpdGro+OJoAQksJUgkvcbCXIOr597xJBNfxgIAKqtBmAGBsDGyySTItEDj3ylHN1mEKxBFyroQStyZAGosYURaRG0gmWRphGYKOotJBnXqgws3tfj674G5oO+SNC/iAYTTZnAABEEkGQJPSLkz7ci9sVZXN6Qxd2LGCR6VFgBLEmIF+J7XEraWYQuo6hJENqBFrERp+kptM/wAMkVDTJK0gIWCQR6gQdExsJi8WAxnO1aFtvI+qeJin6hYCeuATsARMRvF+W+Rgev4grFU84LbU0hgQAYLTERrAF77xycZzNUVd9RfUNQdtJUA2EdTEuQCNViosb2GIN4t+8YdBllWOosRuerSTpEzIG/POG8sngbex5ls8lGgWdg8kgQGAYkmFGu8knsYmMIfEfED5iiFCKsM7Sp1MYAkrLSAsheqxiIvKrkHcnzJpHSZVJcsgMXmQBt0gHVa3BvOXYqP2cmmVAXUQGgEyCSYKwGY6dSwSd8FMeNdi/N0MxUc6SQBbV5jK8KB1aWY1CdLRABnqIEkQYtRKD69RZzC6mJIDaSZ0hZUjTEDUxttxXnKNWSyq8woao6qWIBidBFxtBLcd7kCjW6yrLqqEwoAEfmNtPTwBcRa55F45OrTV9jDPZ2k7l6tKrUc7sWFIHjpViW025M47AVHbopBRO1StRDdr+ZSB49x7nHYtg6VCHswmaQMhqElSKpTYQT1MCSDbcDtpAPGH2UqANUBOgMwqEk3Q1SEA3i2qoSdriOJX+FIGy7a2JYvrA1Lew64YkkwGYMBMwOTiFI6qjbBG0sEF4gBrzYKGPuDNtrXTIS7RL8SEAo6qNOolSGJAB1HRH0MnYzaLYjm9YRYUBNKABdQkkw7rtJspjsfYYFzWbZtWggFV39WkE9QSRY2AEAWnabDlWZQSZJIAM8cQd+/9d5xrYFwiutSBtIPA6gIIgCJ9rR7YryWZNJpUAk21ESV3Bjib7kWvESTgjNMKaBR6pVmm8zvH1It/jC4AkkbSdt72uPnGKx4LnqDWVJUzyZ32kEcbHEyySZtOnqB5Fvbg/OBzRn6EzHYdvfa3Ptti1qNgDHSdxexuPn2/4cALSL1RQQSJn1WsQRYjkN/znEloqV1KZEzYEEcQTI9rf2OBaYvOrmBN7GN54H/PZi9AhLC4j2hQYE8yD+nxdWTljBHLkhtRUEc2BAB3nVwO/wDfcPOUFYxTMAGYPHb377/fBAYgGCdAJgEghQTMR9f62xZpn1KIPKARHBNp53n+mFVo17XaFgpACNJIJgk2vuI7c48FHgG35TtPyMXZqkVkqwkGDxa5Eg787W2x7k1i9zfjb3v8/wBsNZTdiwrIeItpUFUCg7wAfcydjvG0HDdfEV8xWKhwBAJU6yLniBsfi3OE6ZZWOrSVVYkRAH6if6X4wyStT06XIYNeQpIEG02meRzsbzaM1E5tSrtIdftKvJps66R0EoINpjVst7H3OwgxKi+cS42aSJi38RBPyR/3gXIilP8AuxtbRqHJ5M7TYCMMWagsC4k9FyjC45IlwQALybCwi8Jbekc7xwQy9Ny0svlkfm0kASCp5Bg8qJH2GIVKrFV1hYmC2llBnaO9pm4498M2rUhp6SSQdJ80dH5YEkMIJPB433wP5S+lKVUHu+lZ9wUIWOdtt+TiTeBLZxWRqNWUC6YIExJkQpVP1v2tgBfEaVFtcNUaW1O+95sANt77eq54w3y2Rp6RCayp7K5kx0grAkQZHAv74qbwSm4/gZYIjSwFgYgkyZ02v7b4RSS5MpLsVLnSyg2ImQCpBvAMdImT2IHtiylm3URSy+osJ1BSTfkCR78f1wyX8PKRPnGDZy7AgzFlNhqsJBjm3GPaf4eUt5iOFEEFtgvBm5vb422F8NcAXEUr4rVFpM+y6RcdRgdJ4MGxE2scX0PGAzGmxJYEEQpYBohWEARcxe1p2xfVyKaSIdikKxAjSb7qtl4+0cEFvlqRMNCIF0mX50yAIjktwYFvYYS4+jJxKqLElSjFrXUQYvMwPyyIEiI9gTjyijjSv7tFYAyxuSIJJ4ng3N+0QWNKitOoS4MtB0homwA/dlgJIvcHSN5OKsz4hQm01EBIgBjqO8Fp3UQYWdNtgLCwVfJ6tI1ILsAF0g6WN+0FVsv1MRi6rmadJINSBEkCnrECQotewBkA8WA5UeJ+IlFKU6ZhiIdFVVkaSDJgaCSR9TgjJV6rEE6EDm6szNqLHupsogT+UEttFsjL2xl4XXR1ZtKQJ/2mBD7nVBGrVaCzKOb8YDrZmmhWo2tpaId5AnUZhYWBpNzO174qzmTbQTVqLTAAJaNI5A0yIVZtzc7b4DpjfziNJgrHMrAbWbmRF4vBibHDB3fgYZKuhLCgaSLMwtRiT2lQoAJBFwx+s4uTManhoBa+qkrRfl2ABUzcjqudXTAOM3WzNNtK0aIJk6VLEGbFui/xqO072nHnijqk+a7t0yEpPZdpBg+sjpM2AuIm1ILtFY3YzzOUqF2NOhlWE71kLuYAAJa8yADxcm3J8wkP4orKSKdNVUkkBiZ+stvjsP8AMstPXrgRZglY1kM7Bmk9RYAlRJO51PVBN/Qs+kjFVDMBfLgG6uo0kTqWYMx1AFiQtyYA7Sf41SCVKYKqChYBiIVkMMplbBgwJtFzO8kr/GVWmqsW8wCo0aekdWk6vYgrEEcAzvj0EdKpuiGWzAFRryoSx22PT7dmI9jgLOVWUDlV/RhE/oV+/wA4tU6WsIVpsSNipLD4nbm0b4Kq09yggMNSg3MhSf7RO3ftg3QuIyyLw4ad/SN72sw+LC22IpSEBRJJsCObkD6wcQ/aSzq4BLE9QJmeZnsZv98W5qkIDCw5HYmdjP1/zjcFarBNXKsNchRJJO+mQDf/AKufpgl6YR3S5VoIb2gkqT7G4+vfAeV1VVZPW0AQxk7+9wZ/qMNKdDzaepWkCNRMSt4FheCekjvB2E4RuuScsci+pQIaNuADvO4HwbgfbBFDM6k9TW78EcRxH/DucTYFV1EEAAqZvJ0gG4uQRedvecSOR6S4B1EAkyTPBO3q5974VtCyaaydnXkHSi+Zd7XJEdUaSOob3EkX7SJkvEdJAOx7Xt9OOCP+sMUoECSwDggq3pNpgSLA7W7xbAdbw5izFhpMkk2AJm8gCx+kY25dgi4NUyYq0oYEgAmR0AtHFyvBGwOwOPDXUqNJSed1gEnhV3udz98DEIsoT1A3kR7gWBINye22LhRpOegibWgAjveBb57jAwg0lzYP+1ksqmynmDzvySZPbf8ApamW8wGSFBIsLT82xegClek6gDpsCD9o773xy0ybNTIIImWgAXkfTnBtdAcvROijgwNEWiF1cTYvt/c4Yo7ILugO021DkTcyfjAGXUMWC6n/AEjsdMzERsI2x1fKNpuSk7kiLXudXYbkfa+JOnySlG3Q9yVZJljTJJBk21E3IM3N/f64IfMOh1vUASfk/fQREA+3xthNRyNUsyoZZFGvpItAIsRpDQQIJmbXOLMpmG0EsGVQN/SYOxG/TJj7bYhKOSMtOmOXz71ZEgkemU8sgbC4uSemII+OMcubcLJUBybEkt23EQD3AjsRgGjnZA/eFSoBIkKXESQNMqYgG8E72uAZTzo6VRGMwV0kmTqlpABECb8C8Yk4k5QyXw/StVn1x0NT1KpI7yR1TJ5OCM0tVzu5n85cDYG0AsCuqZFjwYJOBKuZjSFYOC3UCdt4DAwu9o9sEJRaoYYFVWOrVEkMAZB3sTLaTMWvhBcDCi+gH94EcGANPSCY1HqsTtFxYD2OLQz6tP7sVNlYdZAPSQoADKebWMzxOEVWo6Vh5VLWTt1CpC7EyQNNuTJFxa4JC0M4b6VpoLwCVBm5Y6YLDv8A0wNvYNrDaYYswOhjvDMNtmJDBhpteTwRbAv+pEsbKBOqTN77XghedgMWUvC62jU1ZmDAlUVAt7hSNbTPZiIP1kBfsY0/7dUVFjUvqkElYlQBN9U22i+NtRnGiOd/EDmYiQZWAJDHjaADY27HC/M+LvAJglbC51CQf5iNMdv0tivNkLEu0AjTNyZ9gx0wPa8nCirlakh1U3NionfaSJiQRZotHfHSoKRTT07ND4X41U1QWp6Re88RECYUiOAOb4OqeOs1/LUmwMWm5IMMYO/sLnCLOeEV6U6ki0mCpkRJMLJEXkR9rYHzXhlQKlVydLSQSYhe8FZuDvt8Y0dG8pmWncrsbPVqVRpZSibw3QDxEgmVIO362jEkVEnWiSIACE6f4dQCxcgkA+5mYMm0fBaxiKStSjUEqEFjYSQG6luRyJ2k74c5nwFAFfQskAwevUYJI9RU8CJBgW1bGu1K8ld81wZ7LVqUfvFJaef/AOTG847Beb/D+Ud2bUlOTOjzl6fbqM+/a9sdiPkXv/DfqNT+X+Cb8YePiqFpVKUaGJJRtRc6YEXOlVDTvB4NjjK1npsOhahi5kgCbmywZtbf+uGOZy6NqAao8mdwJgsY5LXvsLnnfE6FNVi+kRBFyTMjTHvJvPtjt3rns7E4xQor1mEGARpAECCJmfeRGDsrmZVQd6dOedlYD9VKn9N8Wjw9GlQjKBJuZ0+9hJAteL47JeHRUYgk3jSjXMz0zEhTAmxm/wA4LmpGcoyVFWb8LIGthCNMGbz+tjP/ACMD5B5bQRMmAYm94N9ie3vjQgBlKkMjLaRJWYGoSt4i+22K6XhyAyjagCRJJjaxiNr8TtOFc0sMl5KjUjM5imaFXVuJ+Pi/6jDfKDV+8UAM59J6QxBgg/wtN52vxOC3WmKgp1DbhgDfgbjk29tRxdlfD/LQlFa5kjaIED1LI37gwQbacZzTWRnqprPIPUy1RmDKprU6pltMEq+xmLji3vbcE8tSnIUF0YXUi4PuL6o9/mBc4PcMQDtqIBOwBFpYrZgAZniTM7mT1EaooHTUIXS2nWrG1iTqbcxc/OJOWCbkn0U5eg5YzcMshkhlg2kj1RM/4NhiVWgl/NUy0ANBIa3TbiwG0b4tyhU9IAH8TU9RkAEGV3U+kXEGNwLYues0yiMki3C2Mi+iSTNwIgc3gScqJPkXt4arL6WIUwokzxME3FyIXYbb2xL/AERnB/dsqWGpo+bw07kcEc2g4beZ0w4Or/y3AiLi0GLDf5O02oxqKpC6gQJEQSZWbG19jFwdiMJ5GDyS9ipsoaUAgypG4BABi9rg2O44viTLSClzJm4J1RI2gekm43+cMc9mgAoAsPzGG9vyje/f/wBSGd4YeqDeG5MSKhPbiMbfbEbYry+XUlrFW+Bqg3sWIPewvF5w0oeGmmxKKYZQHV5MnYmLsNvkmb2vTSzNzqPROoayAST9Zi3a3tixM27TTp6SJumnvckgAqON/vgOTDudkHy5Q6gwDI0FSG9P1X6RpHO8YsL0yh1COCSUBv3mCVNhZT+uAqOWJYsaaIwERquLbekkH2tN+xwxIy4ZegEz1QXB7zpLFQ0j0kcbC0CwOuykaKhICK7LYwswFtBAvbeQCbHi+JZao4vSKwekw7rNtQMJAIvMcX4wVWFIhSqNEEnRxeSGIVoY7jYkRYHFKZiQoWnUZYBIJk2v6QCTfkRYicI2Ky3xF3gMxLALDFmKzzNwYgiLH5kzgSjXp6dJGtSNXrJvIgnudxvxeYEN1y7MpDxPKsuvfoHRIuDbj2J4upUQBaouuATpRd5ENYgxJH0kGZnAVMHQibPtoWmig0g6ggFhD2nUNxvEmOwPGGq5twNJphm/KDC72MCCZiDMHccScHUMpSUh3NMVY0ljJ1cagI6dRDLI7GIkAl0VQdKTrbdwSwYSbGAJsZvAFjqw2wOxtWgCkHbq89maJbUyr3B4W22/bAme8Qo0gC2g1yvTHWxkgtYJpmxMiLEjqjUGFTwWjmFMHM03aAIqmOkb6TquL73viqr4BlKdVjqeal4NSFgQIhdJIkSZJv3xlFLLYyjFK7EWYZqg0gutSLsA8AfmBtAIKk7+xuJwZ4L4M1PQqWdyVVmEjUBMCTGngj/OCct4LUFQqzOlMyRVhSJABnSWBngQNxvvh/lMllqVRa66iRbsC2nRMGF2AEiL35Jw8U3h8G+wip0aqM2qqJga1TQlp/gAImSZYk3xcfA6hIdcuWi5JkEyACQp0qSABsI5EGZ03+np/uVVVWYiamhA0736b2kajJG/cgfOJTKHWVgBSRdobcE9zY3jYbCAodwjFW2LX3M4+YzKHUatMKSNKFC/a06RFzFpI7Y9q59TraqaZYAlm0alAngNBm3195kNaniVUsqxZmBKzJKi/wAXNpt9Bg3NUKtRKrqFp1FHQFCtqAvAE2bs1vi2IpJ8GTsyOU8VzFUGouWbSxJBJRNQ4MVUJPyLGMdg7MZfMM7FHp0r3RqZJB7Wldo9NvrJPYfYvRXYv+Z8w8k7ap3kWDDvaI+ovY4voyggPvciwm4+ZP8An7Oa2TK9FP8Adm/+7SKr7wyrE2i43BuIOB/FXdISsVIPpZW17yDdIsIO5nHXlnrOSb4FiEAapckmw7mdxFzvyecHoaYXU1TXIHUOki/YbiLyf5eDgQU1gyBp7oxttGqbibf2xz5JGspYTG5ncEXsDztH3wMdkpqLwEUqyODJQEWVzAZQbWOoGN/jeJ2f5daK0nIapqupK9Q3IBYGWUg3IG1gZmcZ9PCKSk6hUkrI1KF6ZMGdRtIgm0Qe2GHhxai2hLM6vEsGsFBU3sY0n4ItgOmqITSeEF1siVUI0yZGlAp0kXUDUDEsF9NuPcFZXKBZAsSAF0yZIPBg3Jk3sNUxucB+GUanmly8UiTpGoagVuCJBjkb+24WLaGfZHcKSoHoMypBLbg+89o0mCbYnTsi0+Ag0aWol2OlySsjWYmTuJM+xJ6jAm2BMtBB0g0jIVhEEE+liItfmN43JjDGgn/27Uyy1SWBZlItB0kkgkiZVWm2w3AjyglB7KVUK1x/uBog2MytQxxE7XAjC0Db7FDVEq1ylUOGDReJb3gja8wL77XxdmfDmUFVcDrIHVBNyJlth9CN8FVMxSY6DAsAuuZ5hjA2kgEwoA1WBgYA8Qq5gAAUyyk2VVBWIkbAaZBMdipi98Fq+DVbwe5bKswJ80LBBJSJMbbWN73J42wdl6If0sJnePbkkXM8mRf64oC1ySHR0lTqDNqFpJErAO5NpkL9/KCnV0AqRBKwVhdzq1oVIiL9IiJvbCOLTFcXwHDKoGLmmGMx+8npJt6XSWaZJBiJ+wOe8cFKaYCqVbSQqrDCb7idoH374ty2ciNUVBEmR0sdgYLjudu/fYg+H0XlxSVSdntfYepp99omLGcZV2BJdgOWzJqVNRUamEs3SNQIBiASJ2sTPB2s0p1Mxp4JIJQAgAQdIJn43BJNh8yy3hGgN5ncBQiKJXtqYEkdzItbvh14SCSS66hJ0rq1MYsCSe5kXjeTsAFf2A12KKOTqAAVFp9QkgAhoYTquLxB+u8QIHzPlI4Cs4Vo1AADYCG164Wb/fG5OVSuCrTIki5ESTa0GLW2Bj3JxlfEPCqgqQ+WR/4XUsVuZiIEcT9bm2BVAUbyBeeGMugOkdKkioSp9ILQQDzNhIESZmFbx002RdeqoGWFHpS4sTN/07kWGGFHIV2c03somWpnpFoMmzA7bXMQZFiy8C/ClOgFJFN6xJIYidIG2kN+bkkCb2gXwYqLDtXIX4WorI6keZN1BHFwW1CItzM9r4gPAFoSaVMgzdWJZRMdXV1H3g/TDGsGpnSHhh2j7wbX2m+IpnXaSXBjaNzJAG3Fxt9xhd6jgCa4FVPw90nzAq1QdXS1R0EzsW0kbbEnYGBimgaj61dJAawp6jJMXk31bmfYWOx1NPNGJKsN5JBAIixBiCDteO1jGqt87TWNbRYHUxKgzEEEm4vvfmdsUcvwN1SF2UyrQIRVi0X2tYxwPgTNrXxRV8ORKpqa5JNi1OWjhRpXaJ9zh4uYotBDAiN0M/a/6z9sVstNeqmimbarSJ7liCPvhcVgXbXB1LJgLB5uR6p7jqNvr77cQFKiGB8vrWDy5tA+/wDkk48bw5nmHRQZsJM+xI2HxPuMdT8OFFCXDknfyxqExxHFuw+MaprPRqfSCc8tIITUsCIMkj6ArHthTl/IUTSpsTH8+x9jweCZn3wxUhx0srLMQYmeCOCdxcjc2O2PfKqaCjkTBAs23uTHV7yI98GS35M8laZWk0NURNZWCeY7e15+0Yhn6FLynRy3laYa+qBedU3iDvwBaIxn6mUz3nEhQ6fkZqiEmO5URF+BghHzBs1Mqb+tgs8SQWnT7/5sIyaxRqaAl/DZgHLtUNM3FkOn+W6TA/5O57DCv4bVeCHy46QDOskmLnosL2i9gL49w9oGT5n4j1vb9H1TbSbzcW4nmSDOA81lCFIaBbm3xJ3+kfbHeI5NKagq9R1UAgtRFOJGqPWdXF4vxaMK0rMpm4mQCAbAzFhb7Y7fGe9FB2VpMDKkqTzPG+/I+kb74YZJisBtCE7GFKmNjpaNLb3HbbCZXe5W6ge/MAE7Xtsbb2O+J5QFqizUhFIZy41hRIk6RdvbY3ItOBLTs04po+hV64rqRUSOiEaCrapWeo6em8GDyLHbCrLZFtLhlER0syiQdhpOn1Qb2232OFr+P1lrhVp06tKVXTSUw+ndgCdV4LQ0e45wyyX4oo9aVP3TD0B6YlSLQSbwOw2v3nHPLTmuDhnoyXANkKdMVFUgsqrfrXQNVhBA0QIZpvJ4MYdujELMjS0jqEXJXYmCVIN7m47YqoeJ5apUDNWpAgBQR6R/8hBt9puZBOGRr0mVWDAoqkkDRG5XVAMSSJ1XkFdjhZ7iUov0JnyZOpJC65YtqkDUTC8SAelReZm1zgHKlAdCgFlYs0BdMrIL3IhbCeLcYOzOfporF9LtNxs3ESYOo73cie3BVt40CSVpoFAG4WQZ5IBLAWMGbRO2DFyZo6c30Xvm1k1AELNtUIlQwsTydXcECDExjst4m7QprQJAGlGAuRCnQLCdI+Y4wFl/EyHJIWTIJA0ajexaQIP8Rj4gTixc9VqB2pk2gHULKGMCNOxPUBvv8YG3IXpu+Bpk8saiMquwcGFUsRJtYrYg23nsceZU+amseU5WZ0kWuQSXMCZ2bVcfqwoVXanoprXLCYLA2HTN/psRFzM4Ny1OsY1Cs7wRpCaQREGS8TIjtsN8I2J42A0PCpU1axFzsqyNhABPUYgGYHq32wDmfG2RgKNIqJs7GWE8lmJJg3iN++NOuRZIp6QiKLy288ajLNNoghQALYu8L/D4aWdZBP5wGgfy2P8AkdxgPD+wlVyZj8L5mpmMwTVY6KakxJAvvtAtO219jGH/AI61WAMutMSsjSQskFgwtCmLc7SOMPf2fLjpFJRG8AADmTFpMn3xNM7SLeWsEgFSswRpIBAU2FhO20bYm5IVyViH8P0zSTTVDGpUYtpm0Ko3Kj+U9IOw4GHFCktRTURggiOkX9zJJnbmR74vpZOiUqUkAVak6iDeT6jM7wB+nFsU/wClkqaYcaALiIaTtcNPcE2tbnDpNvBlHdwe5WmgTWjMNRiHYHaAIiAP729sKfE/ExSamwYMCwCgRJ4YyNgAbe4GCaPhtSmgL1EgCWVQ5BktpAkkn8v1+LiL4Uq1mHqKoG1uNQQbHSpsDIJkyffAknXAfEyz/WGNVadYFqZjRXgtp1baiIBAmDJBi/Bw3zRZBpax3B0yOmZG4JIj4274hlsu6KSKpkGLXkDsDtwbDF9LxVdekmSGCk8SbRc78d+MBRdVJDbfsBeKVq6imaIWrA0kWBVtwQLA9PAYGw4nA7V6rAfui17wZB2mRT1QJm3Me2Ghr5dlLimWg9QQdzuYMMJB9xtAwGv7LT1VAXgEp5c9IP5iFMCYP629qqH4GUHXBZVRCATSZW3AYXnk3B9xMc/XFWVprTli/USFgQouRMFtrHg3+2Bs74UVp1fJzFda0ag2s8ggQSbgDcEn2g3AdPJln0vXp1a4sWKgar6jBUwpEfwgyPgYy0w+Jvgb5vPrTcBVBqRySNuDEg7ew4mRg6lmtVTTqYkgQADpPO4FvvaMZmu9OnVcO9SmyUqZcVJqUzDaZOza4tqiwjiRgfO0RUdkp51fMQSU9ImJ9JIJsdwCON5w8tNrgz0JLg29d9pUEHmdJ7bjm9sVlUYBRUYcaSQZG/ImfqMZbw/LVwP3hTzSLvTiLflJ16ifcCMVeG5qpVe4qBSCCzppgjqibAn433xnCVk5ac0+DTZ3I5gAGgysyn01ORGw3Ez3I+m+FmY8RSS1SjXpN+YaN4gEkFJIH8XtviWWz1Qx5dRm6gp1COJBmZIj/nOHlSoCP3gUsNiyD4tPf++Ao+0FRvoz65Sm41Gu8tfqKE34soEDawjfHuL/ABLwfKtUYml1HfSxUE94DC+OxnGKYHCKdHw6kYgklp7z3IEjVfad8G/sdOPMMxOkgLysCw1Rp9ifvjsdjtZ7oeDSSAFMXmwg2F435NpPBxzUR0k9QIlR9VI1GfYzbc31AAY8x2Jisjm8yzLWQflZFN4Ew+rSLwsgADc7kyLqHZlLSxJXc7z06ufp9uMdjsVXAj5GSKK61ABBBAkgWgEzYbkI33jA1DL9Ja0CDB95+3p4OOx2EGK0y9iyWAuRccxwb748ipoDEqQAALXjqMbfP+cdjsalRi7LVtulfVHI2HefnvvtbBuUzAWqpjke97kT9r/THY7EZISR9L8PzOkCSxgwbfMR1DkbxghKmpFqELcytrjjcz3P3+MeY7E4pWcG1WRy+YYfvWY32UAQLBiZN5iB7Xxd4xXIjUen+FYufctMD6Y7HY01gnKC3UZbNeOEwiyADIAECdu5Jw6Ya0qVD6l6G93jcextO0X3x2OxCCT5FlBB+S8Q8oFXZnMaiYAsYsL79Q4/91r+IlOkrTt3O/t32k88nHY7FpYeCdtPAh8f/GrZasNVLUjqDAeDHAupFpHzG+DaWXTMZWk6FkRmDA7MfU0FZIiST6jjsdjauIWjpeIWhpkkZyGLSqKA0gdciZjg9I5OCMvpKoRLFm18JdYYAhQbfW53vfHY7CqbaybfJtA+Q8S8uqtEoIL6CVYi5MzETvH5tie17fE8y9L/AHFRwaoG5sSQF7SLyTbtB3PmOwG3TQtu2ivPH9op1AjvRYqZiGE7qd1awB5/MfaMrW8QAd2CkVWkapsTpgsVEXK+5gkxjsdi0JNxOr6WTlye0q7RoUBQ1NaYGrbRBmyjcWj3xLMhGrVHZILoykq3BUTaOw4I42x2Ox0LKO1oszmcSi61GRnIUJ6+kWU6ghEaiGHI53wF+HGp+eVHmK6hhYgKZmBBkgDi5x2OwkyGoqjYS3jRy7ClpGpagMg2m3EDhr/HvIaeN+MCnknrU9YBAMluoSygAdrkc7TjsdgRW6LTOKSujJ5r/wCpQZixoGTf1j4/h9sdjsdhvDB5OnxRf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265238"/>
            <a:ext cx="39909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TExQVFhUXGB0bGBgYGR4aIRwfHR4bGhkcICAZHSkgIBolIBsbIzEhJikrLi4xHh8zODMsNygtLisBCgoKDg0OGxAQGzQmICQsLCwsLzQ0LCwsLCwvLCwsLCw0LC8sLCwsLCwsLCwsLCwsLCwsLCwsLCwsLCwsLCwsLP/AABEIALYBFAMBIgACEQEDEQH/xAAbAAACAwEBAQAAAAAAAAAAAAAEBQIDBgABB//EAD0QAAIBAgUCBQIDBwQCAQUBAAECEQMhAAQSMUEiUQUTMmFxgZEGQqEUI1JiscHRFTPw8XLhkgckorLigv/EABkBAAMBAQEAAAAAAAAAAAAAAAECAwAEBf/EACkRAAICAQQCAQMFAQEAAAAAAAABAhEhAxIxQRNRIgRhkRQyUnGh8EL/2gAMAwEAAhEDEQA/ACsl4bKklKZPAIiI7XHfBSZaioOtVnbpJHPcBsQpZJ9MrWI+qDvH/WL/ANnKU/MaoIOwADN79KgSfb/rHLsvlnmPTtv5FRyY2TLiOwqjfmzAW22tj05QA9aEbRcHfb81ht/ycI/EPHFDKFfMKBc6KSA2tEktY/Awb4f48rQPJzT23UIDO02tjKl9xo6biNBlFABBB+hkd/zY6nl7yTP0I+Nmt9sQy2YrOwFKgVWbeYQD/wDJkPft9cOKdGuSBUphek7D6kyP8fTD/H0HHr/ReMuNo/v9LmRiWWyYUmWYg/lIUi3wAcTzmZKAMEgGwJLAWAn8p6r7fPbAX+r0wYIc2HFj2iYt74zlBcm3aaIZrxnKo3luUJBEiGPI7ErA/TBp8DpuYOWpNaZQTAJ3ECDPzgQeKCnP7mhBaJbgDuyrp3O0nkX4o8R8aZ11iqRTQ6vQzCP47NeDDAEahCkqAcRepawiMtVPhBOY8DpCoGCIrRAEk+wlQSI+dpwIpy4qFPLR6jEgAUlZiJgnsF29UG+2Bss6sLvWYbyHRhvOpUPSFNoJ6xHycBZysynWjUkJMOWRApvqHUAVN+7Ayu5viDkc+93SOr+FZIkn9iZSTv8AtOgk7HpClFE8SPYYtH4WyNU2epSdSQGqQQb9wR7CCwN59sKWz9RCWZKwF/SUC37kKVYgEbfrgnw7Pip6GCmYYgKpU8aulSVOxAGnsNsBykNum2NU/DrZcHVWYgWXUt99xqYwfgYaZXwQ6FqC8QVL6gJ99LR34tgHKeIOmpHkdMsl4IvGkmYWBdRtuJgjBeUqUa6MACoB6lllAJvIgwQb4ulvV9lIxjP+zzMeCUXUJWSkQCSCpbc7yFckn3IwvP4TWzJX0AElQCXVZ26QVI+s4Pr+DpYgOfg6jbkz1fF8D+RN9debeukT9JMnCuGquEHwaq4HHhPiaZaiVeurEG7vqAY+7BSAO18L69I1wKlI5XSJJ/ePVIJgm0Dtv74nl/C0a71FVj/I6n+/+MWJ+H6bEspQMPzElT/acBy1mqaEa1WqaFNfw9nH7zKisFsj06mkKJvF9QO1vbjA/iHhJVEVq+ZpgMCiBZC3uNQ9XeZ+2NX+x1Ka/wC7RaBy8seYmQfvj0PUYgAKZHFUEd4F8CKafyTBGNP5JmDoeHHMoyrXrlCbg0gSdJ931qPaSDirK/hk0GJbLV4izR+tzCg/Bxvs69S6tSrkRurqsTxOoEjv7YGFFWSWy9WpFlpvqqaeZFyAB3nHSoxeCuxPCbPmfi48PosZSoXI9AO29yWYj22B9sMvBfGcsA1MrMpYXMiB09IBJ7EHG5z9VCP3mWZgd5o1GMg7dSyIj4+cAoMmx0hDT46qb0/10bD3w+yDVMaUIySTef7FQyNKkNdKhW1EDSSAEG14GtiR7/pgHxHLUa4CCq2rUWLOSqibXBmTJ4040LeB5R11alYExeuwMjYRqEfUYM8Q8J81QEd6f/hUDCB/K+oH6YRaT6Yq+nlymZBfBUpmS6MAACUVyVN/4KgG/ucDKrlwP3iKL+bWZhOnk6iRH8t+041mW/Ca07lfMPOsKJEECfLANjghvDgInL03iIkEiQDcapE4aWm0vYHpanqzEpWylGqKqlmqsfQgcBp7AtIH0xLMeMea4P7OykbTrETvcAW/5ONSmR0av/txT1TLU0pi3FyJn64rK1kGqmZ/8lYkGIupbSZ7jEHNrlE5qXaZnvD/ABtiwotk6dRhqCgzqJ39W/6xizIl1qjUtSiB+R2V5PEaNJA9iDwcH+TWZpchaourFYHxZRBA99t8V+JZLOG/mMYWLhYH3UjB047+BL+1FZydKSfMpKSSWFVYaSf+sdhc3jOYTp87URuzMjE87hdsdi22SKfL2aKjVytey1EaP4Zcj+oBxIZMBQVqKqqxMlBzwsmLx2wm/wBIpl+lWtBBYCR7G8x2nDnIZAoZJWG4iD8Ax7/85inv4R1VpzfxReM+C2jSdJDdVOjEkABQra/eZIsce06lWxWrmqYg2XQWaePREfPtgqm2n0hTaLqD2I2G8RycE5bKMznRUT0zpbpPvvEj2j64Oxrs3i25sX5elmXOo5vNrpiDVNJImwEwVvG0Y7JZp1IapmGqrJEGqpM3EBVRZG2G/wDpVZnjzFErM2426RJPwY+cCZ7L1cswapUQ6zC/u9RY7mwFrkCPfjCppiaji+yrM+PCiDZQ19KnWBP5ZkA39gZ+pwkp5lw+samqNp86qQYUSS0C91gL7HTbjC/xAnVrLEkGZZ/L6jtNwRAa+8C1pLAnKLrr6mpKiMVkKp1MZlTTptwWi+yyRqE9OUbdnPzljLMeIuVKhSxB6aaAr5YEkszCWmQZmbm/l8qa3iOYUQwojquXEwALAdWkMLiAo+OcA/6rUVlXyqdN6bXVGACaSLsxs7yuxDAdwSIqqeIqAweGIJgMDySxMF51yCRqnc3FpM43yZwaGeY8RqsJaiHkEaiGCkcekmATbjc2xDJPTJZXL0gVEqrqQBPdqZOkEkyTF98ZugXDEqENzdGIPa1yCbEAGfYXGDsv4gCOpQQZGpTpnkgqoCljPAE3xzODXAJQwORQ8vqEuhB1FGLK0kj0qmgyJuCf0GI0/DabMKlOpDrJhihBHI9cxBaze1wJxRSrnVPmLtvHqWfzoxh991k25gYYVKYA1KAOSvq0kizITuu1j/ERIjThMoWmgugxR3R0JETTVgR2BKmBJMQSBeZ3JlLk82+VrGG1KD0MbhkPUp3vaZiLhxxhz4ZmBWCqGC1qJ1UwGswlTCkmDI4JHEECRjs34WDqhdJYk0liCLA1KRF72kW5UbyQ6k6DE0vhfiC1wfK9YgMpM6dUweDo36v72wXXy7AgOGVgPcX79UjvjH+HVlp6KlMkAHpYWKGepbGyGNh2Bg3A1uX8UeqokI50weprj+IAt3ib2M7746tPXt1JHZp69vay7Ww32jeF/wATOBzmF7i/caTzxpxMMx9SBT7Gfr3xFaaAnkgbFf8AIx01XB10wPOVgCZFR7SAg1T7dK7+04CbxPzOnyK6Gbt5LLG8k6QSRNtibyYw3qUxEC0RJQx8zpv/AJgTj1MhaP2hgAbAK88HYsdV+xBscJLcxJKwAZFXRtRI0j1EEkR21UtXPfFpp0goJzA2sFqiQNtpWL+3tfnx8lVjoqE3MalK7DeYJ0223wDUpZsG/wCyuBuhDM0fJIE97YntkT8Xaa/Axy1XX6Kj9plDPH5tz7TOGlVKzQR5W4Uyqgj/AOPOMr/rNOmQXyizHW9NSoH8U6hvHucXL+J1MaKTss+oaiIm3pp2txg2+2N45UaCtkKhnUFKn8qlTF99Jpsbd55xacmANOmnP87RtsdMreIkYzq/iYAfvKLoGkb2gbT0be5wwo+NZdyAtddR4bpOw7iL7YydPkTxtMNNAgLqOXAPKhgP/wAahvftztgXXT2BgiRPUPsSIjFOcWozQlRAkXBDBiRP5lYEX9sLc21ZXtSLLE2zLX+FO+KJNdjrSfscrlVcQS5MTIqILSOCpn4xFcqp9CoCoNzpU++wW/zOBKObMdSOCBJGoNc7hbySPjFebpNUUNSEEj0u7rG+4Q7jscM0+QuLSvkvzdGQNSIBxYCeOKsz8RilPCiAwQFbEsZYj9DPPfA1Zs2YijSm0lapM97NsfmcC/tWaBWctKzeHQk22kQT3FuMSTrLRzqTTuj2vRrz1fszHuadSe3DxjsepmMybsjJ2DUdRjvKvGOw/lQ29fxL8zXLFfSDIVpBK6jPtIm0SR9bYN8FqUTqR30x3MGef9xQSPkn6YVGohVgTqBsZaxEWBA3257WxSKlIwwZRf8Alj//AEL29iMRemv/ACLPTd4aQyz+aKKhWk9VG6jVV106ZjSNNyTPPB9himvnECqRRfUSCC7HpI1baSBIvyTYzigeU4OoKZjVJja21v8A174LorTIBTywDsVIieYGr1f1JvhHpajymJ459SL6n4mqKwharD85VidHcsXUkd4474QeKeJecfPZmSWhVcqxAAgEhLzALRJg6f4jBfjVWpVb9mQ6BAZ3VADEk6I2liOZmV4khM1ahUDKGimjIFVSRFn6ix0i0AaiRcbDWAWUc1yTaLPD2Fm06BTEq9RYALXUANcmDMrpILbwdQpzOcZWPlFWVKilSVsICg+m7EgmGaY0jkjFLVab9S6mIBhmUvEmJAkgTqG5YTteIZ5/xEeUNQtWWHldN09Lb216gN7R7yGk8UhHJ2jI+O0etmS5ZiSCQVMQZUjciduPcg4GzdQiZsbTtpYBYm959o57YcZfJ6Tr80spUhVJMqA2mT1SD0ghSpDAwYMHCjOUQqiFAiDvuJ79r83+0YG9LBdSWEeU2EKQA66hIFiORsRfawImPnE6+oEkWEcbEDYn2sN9sD1QZ1WEAgmNwSbFY9IvcAfIjBFCuQdLOI7E+14kT7TbCvHAGu0eeH5+mSA4A4g3HuRG14NvsDfD/K+I1KYIgFRMK8MD/Es7iZB778bJ8z4WhU1aREg7XB2mIjgRv774I8KqxppVBoBHTq2JuSpEWBv7ciJxOSTygSSkrRpjQWoEr0S2pYKkETqUH908+kmOljM7XtDGtVDhagJHmMFNrK5BNKoL+h1EEbhgb2IOZylbyDAQvB0m/rVt1LD4ABNxYWIBwxy9VKbqZ8zK1pmQZRrXYbahKzETYj1RiLrgjRbSAqa4Gli0VFMSHB3v7z7WjsMXeD+IlWFNm0kkwSJAYRBv+UiQdrDvBwL42PKZaqiCRocib6hqSrYcrf5U7zgKvWBBa4MK6nYKx9X0Dzf+Fpi8YdK8gq8o3ZzdQ6Wp01YNMyY03iJ5ghgbSbd8E0KhIioig86bj9VxlfDM+2k+WAWInS4katoiQQdh8gWOCsr45VGsmjScIBOmmZHEm82+1ucdenqYyehoSuNs0kqDCgAntAn7DEy/Njbv/wCsKaH4hoMo0wt7khk4vbSQIkbNtgqpmHcOEdFM95tO/SJE2O/N5xVSLp2XVascBh2nb32iecAZtr/vFg+63J+J5i03wRl2rQvXRe0bEdzvyfoMFFqrGdUEi8EtcbQSwAjsR/fGu+g2/QmagpkpTIUASOoG+x9W3teOcSYrYKr++oOPfdSIt3w0pU6ysS1SRvAQAx86j8YNBbv9J/Tfb3wuwl488ioU6RUb6hIgyR/+2o84kMvNwo9z327jj5wyck7k9rmT+uKmXa8X/wCRh1Gh1GgR6k3Kkm4PUCRHzv8AGKw5PBU/+Owv/jBFagGsVQid4M/FvvgWp4PQAEoABtEiO+BnoV7+qJ1VBWbEEci2KKQroSaJo0+C7UySAN4k6Z+mC1yyDYHjk/QTxH98Xz/MRJuZ+/8A3gtNoLTapliZytoBdka3qRZB7yGHeDFsL6ldmcl2Qqd9NIKfoZMXnB9DMsARCtaJKqfrMXwHVpExpISBeLg9pBt9sS8a7IrRTw0So5hlEL9ZGq+1oIEW49zzjsCNRrcVqce9EE/fUMe4fYvQ3gj6M2nhTsEqow9WkIiixkwAJax/zgMtpM6GdpuGeLzabaRB4BvjU1qrAQihViACRE/OjVeDubYWU2ra9TqhuxkEjfvCgiO4MkE7Yi1NOkFabT/YA5XNLVbSyZdQAJYuSAARpErMXC2jicMKyCkpKilB9LUiCJMiVO4IuQtjY+8UZ2sj6RWfpEdCiFkbE6tRJN9zzt2U069Mlj1QqgssWVw6kQNr9Cm1yY6RsHJrknrS2vhIdOy0ww0WZXJOoEjl9euADpBnvLXESV2Vrg+Y9WiG1KTAVYCFKtRhc9MIlNQ028wDtgOm2YpiUafMKCYLSmp21WXfSFEju9tjiecz1OkpqvRplphVM6RFjBDNYinzM7wJGBH4s5kqZRmHpHSoIWJKtNtRFyJA4SDI4AtIBV+L5pqmn1U0U+gqD7bwI2uSIk82xZ4iwqq3SQ4sAw1BSIvrQAzEdWxG8iIWVHKAEWhSAB3kAg8Taf7cYa08oeMVdg+aqHSCpb6D6wYi/wAk+3OLcn4i6jy6gkG8nc8iZuLzf4+ce5eqCAJAG4kbNNt+CbEDAeaErOhZHSQZJH25w2JYaKpJ/FobvTAIKtCx6WmQ20hhJ2gQY2jfAdfL6CDfTxPHcT7Tv8G4OPPDc2zTqKgzOptiQLAybMfffvhjTfoEgwRqWJvBIgXIEcd7+xxOScRJJw5K8vmmp7y1oYW6f4djJW9u0nbF9fI0q4lenVeVAgGL6l2AkG4/tgavkiIqIpcD1I1rE7LFokm0QJPuMVZeqaLSCxUiSDYiYAvsQZjjj4wKTygbbzEMyldwxo1j+8gFWmdUXiRN/qNgD7O/Bc2gfyqgLrUbQ69zcqRa1QEkX3m1yMLzlhWps9FgAsF0IMgkG6W6WsTpmN+2OyeYSsCtVgrqNBdlA1D8rEggggydd7NcWnE5QvIkluyaXP5JqwqZRjqIANGobFks3Uu8jbfedtV0eSUsKlJ/WrnpaZYEHvuGUlvcqTzhl4WXceTVJFWkW8tydOxHmKGbkqdQvv8AJwfkaNPNMGnTmEUzsNeixJgWIuSpvyCb4SM3F0yd1gzfg2Y8usaTd+n3H5fobD6DvfVZqw1AN6gDCq0fRm0wQG4NwRhL+KPDG0rWCGVMOsd+0bg9wP4dpgNPw3UcoadQFgBMm7UwbaXRhMPE6d4Aaxgl9yWRtPV2S3nDKMrGKdQg+oFFQm/JBsJO2K6datTaOlRfpeW4jmRH1OGNf8Kisp/Zs2aWwZSrOV7gHUGg+474U0v/AKZ15U1K7OfzBS0Gwt1BoIv1Ffpi6lGuT0P1OnVoe0/GrKAVD/wi4HbZDsPfjBVDxKoZ6CwAJJEG235Aftgal+FXpsAtSmVAgq7FuOQwIb7LucU16NZOmrSDLqkPSqQJHJBYEjaVAtwb4lLXlHghP6xLhDhM3UInyKvsNBv+kD64IVmABKML82+xNjMjbGRzmVqAl0rammxDkaTcwVBPTaJuL74X1PxDUokIXWod+hqm+3ABEccbY0fq36Jfrn/E34fUbEe14n/3gbOSykanU9wIP3IwsyPjYdVapDoYlgyhl4gnSoPNiPf3wzfxikyk0xMCC5llBkXaCG08T7G2Kx+qg1nDKx+s02s2KV8MZWJWvUJ4DEx9pg/bE6tCuCSpM8E1Dc8giBAjkHjFmVz1QKNWZpOpPo8ogQRbST1QOTJ23nBjVqf5ioi5IMAAGJJcRe/fY4H6jTbMvrIPkUtUzgNlSJ9WpYPbeTHPvg7KtW2qGmdgYkcfb+kYZ18qNtY25FojVuCY+sTig5VtOpSjiwswA37kQdybWxZTi+y61oPhniVYtP8Az5OK65Y+koI/iUkn23FsVUyXYosM6+pQykgD2mcSem4MFGEbyOD2j+uHU0+GMpJ8MmXHMfrj3A5Psf8AnxjsNYbENXMESCL9iO8i837/APL4X57xELMqZPtPPEz9if6Y9zSVWXTOsAwQ7MIBJ9LqQVuTvb2thL4tn2qVVUDUAACIvMbkqI1DeRtG2+ItsTU1ZRtVkKyPiSTWAWVFGopJc0wNQKiFAOpmJAAnmwBxDzglMalWQFsDCyGYKTCySSJIA2WZ4XxctBRFI1eogt6mtZUsTpHvbW0npETyeRZioCMlEGATILc1KhYzHRICmYJXc4VRON08s9Xxyqwd6aKBALGNdrgQAYRZNQLJmZHSRYbJ5xnoPTqDUyOCrORUibMNJ3F5iI225Jo0xqNNC4ZyhqRIk0xAtGznQ8Em4i8DUs8RA8yFMkmdPbVDLMXgBivsQYw04rhGdPCI0ERlU6kQyf5FNwYJC9O9mgztI3xZUUimpBHUsMGGoFt+LQe4uNUTewNgoG4IIPMGSBBInb6YqTMMjK8ghZhWJgSL8je9t/0OJNBSsiaik6SFUzDAG0mbidgbWtcTviMgsW07CY79t4m9j2nBFXJLU0utMrJ2E8HqAMEHaxtucKRUnc3ki8b2En/3vhlkqo2F1nXcgHkT9rGZ7Wn3nEUrXsARuSJlYm4m+n77c4glYGQxEXCtMXsN/i8n3+vlcgT+YGY2JHeDsSP+RhtvsKj0GvTrKfNRmJJkqs35lQLbX0ja+0YKSslUMuo03VbH8jBuG5iWNj3+4PhjBjoLqAxmWIWIFiGPpYe5g4KzGSLAmBrFwRcVAW6mUrZoJ1GD/XCPkVpXkhkddCtAK3kMs/oNUie07974Iz5L1QQpIIYhiNMC8K+9gR/acVIEqoAx01h6GAtUXa5sDEb8weRihqtQIQGcFCNQnZfgngn+/E4V8i9jfwOuKVUuj6Vj0sdAIsQOoi4JgEn35xr/ABfL0oSsh8tKjwGt+7qQdIlY0iBM9pjHzzIVRqZGYHVsxmNR6RJsQnB3iQYMY1f4Zzopl6FQLocGRIYaTsAJjcQHMCO04jqRrJHVjWR14bVq05WtUqNTUAEEkhDMBgSdL0gYMiW6hIkmV+fr1aSIKQSkgBLtSIMmQxsigLGwkRfcG+LXy5yxVkd1o+pGeYA36pBX2ERP9XSeJNUDeU9N2joI6jEXFhAmAJZRz7YhvIOQp/D9asHGvzBNxUItJudRgWLGSREGx3JOypePErT1BAzrbUYa49gYFrxwRjJeK1KwdgEqso/MlNiDt3/vveTxiWU8Qcn/AGag1n/c0QWKidOoptcwST7QN13SXALa4NYfHUfcrAvLgERbctcGJO3BicU185Q0wadDaACoYGII3AFpmO0YTtlzUUl6VQb2YMtokC0meBaNtoGKMrSp6ulK5LEAKVYotokWIi8QQRPFsbfLsG9se1MyQEf9mpkAbKEMLuCh9pIji2+B2rUKg2RtcWKkW51SZ1Rxf68KEyuddj+7rorHSJXmCBcy2m4vEbibmW9PwKqVU/nETrNzAKiSoE9+qeecPcujfJ9CfxTLZWixZaZQ6SAadM1FII9QjYfS8e2IL4YunzVzDMpdSCxA1AweojriQvqM+nhpwzzX4azClhSrVlP5WZwVmOAIYfrzOJ5D8O1afmSEY1FGoqCqkiA09ZMMIJ3uCZ4NdOW12+R0ms1kAp5dSyGtp8oyNNOs5JEbEknouenSOAJ4X+C1ENRAGzPVIMQ+nfTqXy0mDIJk22nGu8O8Lo02kUQzK4h2A527k/YTE4l4z4PUrKqUqgo09XVpQCVjpgG8g9zbtc4rLUjL9qKR2rKQqz+Tragi1/LNwNdbQrWtA1kzNwIEYlnfCq9YALVOojqcEzYdyqsQbkeq21yMMsv4YaIYCorRARnB1kCTJck6pm1gomIO2Pcv5NNW8shmJ1alkmSJ1G5JGk7wfVtBAxNzSA9iM5R/CWYCiWWnbrctJAiSCUJ6Lf8AleL3wPkPwvWpVJd6rAtJIRhTYEwAQh1hifnj3ONLls6ih5dUIN3ChZJJnWBqZfTdjp/xRV8WCq5R+oOuh/ykTIKtseFgbgHt0iO2XCoMUpcA+a8JrFpo1K4U9szY9iNV4iMdjzI0hUQMNDWAnSW2AEE6TcAAfTHY6Nn3OtRx+4xPjebd6nlKhS8aZJ9yxLSCqwSLxadhOBEUKXdogGSTBLMQBTDWkhipf2Hu04nncyjgqjaWfeZEq8TNvU4O7HZbwWAUipUEOyUtRVhoBUoF82ACwkAsQSVBUwAD80isEs8guQUtpLuyq2gO4i3pDnseo6rb2IsCRbnSFqut/KOpLAl0Kt0FyQJqDSWHUYGtebkeJZkUnprTqloRASssGbqL1BJN9UwlhtO2EeeLM7teWYgwCAIud7ySA29zxJsy/oC5stFdVZNLq+llIdgwIvcnrv0zAGmeJicC59GptAGxhQREAGNQneSoYEfzDFbuQGS4DWiQYvMHabxxY87zRlpCQeoDYC0Se8WkXi952MjGZRcWdmayq5KiQ25BESDFpWP6TOJBNXogHlTaebatjvta4i+IVnWNIUQZII3k29rwL2+l5FKqoHTeD7b9hM8TuDv2vheRuUX5fMmneIGoWN9u4Iix/rHwLmaY6pB9jeCD6Tffi+LtYYC0GIb6zvfaI7Yn+zzI20D5jYza5gjb29ra0gppMWkGmer0kT9/iQf/AHgii5aQok2kWEbCR3t2jF1TKQpJGwMj6kHf/wAcAyQRa0b27AXtsQRbDWmVTUiyvThtiPj59Q4/6w/8LzJHqGpCJKgjdbkj+ExzaRPY4S0qoIiRB2mbGN5iR/z4wVReojQHCCbQPbeRIjmbzic8rJLUTapmpqZH92WuUZj5axI1C5iDYk3KWLQCJtEBkeVUK69pLDV+QgX3sCJKn7Y9yGYCMTRaKnNOC44koSNLKCWs3A+YNoVdVXUFUVNQlCGG4hjJbb+UmbW745W2jibaZmM0ihmbcncGRJDbiI0kQbH9b4OyFRXZVC1C6wBqiALk7RJuSDvczbDpMqz61BaSxHSZGkyohKktpMEQARubRcfM+GaCNUMQt0amCwiZhQs6L2uRf64LngZ6ioN8N8ZqADbSBHV/QfzETfc33uC3yubSqia6iKdJkgzqExBIBtB2kb2xl6FZANfpS4JXSDzCkRq2ERA9yN8dlqgKgrTqEcMI3P8A5NB+ABMC2OeUfRz7TX1M4lFta1Qq3kIk8wSD5lo3MfbBtHxNI/dtVM2MuANxfSwF5A3vvvM4x4zFcGEJQzBAQbARMILne82g4KehX06ajFAYgCzG+m0zO0iBzE4nwDg2VHxZVLE9KmwjU1+8WXkXjvwMWL4zpHWx3Mljp9rdMk7iQJP1AGHFZsuwIanafXpJ9UgzLEn26TYTEYKbxFNU6VBLWsxcwN4Ugqv8tye/Be5dGUpdGro+OJoAQksJUgkvcbCXIOr597xJBNfxgIAKqtBmAGBsDGyySTItEDj3ylHN1mEKxBFyroQStyZAGosYURaRG0gmWRphGYKOotJBnXqgws3tfj674G5oO+SNC/iAYTTZnAABEEkGQJPSLkz7ci9sVZXN6Qxd2LGCR6VFgBLEmIF+J7XEraWYQuo6hJENqBFrERp+kptM/wAMkVDTJK0gIWCQR6gQdExsJi8WAxnO1aFtvI+qeJin6hYCeuATsARMRvF+W+Rgev4grFU84LbU0hgQAYLTERrAF77xycZzNUVd9RfUNQdtJUA2EdTEuQCNViosb2GIN4t+8YdBllWOosRuerSTpEzIG/POG8sngbex5ls8lGgWdg8kgQGAYkmFGu8knsYmMIfEfED5iiFCKsM7Sp1MYAkrLSAsheqxiIvKrkHcnzJpHSZVJcsgMXmQBt0gHVa3BvOXYqP2cmmVAXUQGgEyCSYKwGY6dSwSd8FMeNdi/N0MxUc6SQBbV5jK8KB1aWY1CdLRABnqIEkQYtRKD69RZzC6mJIDaSZ0hZUjTEDUxttxXnKNWSyq8woao6qWIBidBFxtBLcd7kCjW6yrLqqEwoAEfmNtPTwBcRa55F45OrTV9jDPZ2k7l6tKrUc7sWFIHjpViW025M47AVHbopBRO1StRDdr+ZSB49x7nHYtg6VCHswmaQMhqElSKpTYQT1MCSDbcDtpAPGH2UqANUBOgMwqEk3Q1SEA3i2qoSdriOJX+FIGy7a2JYvrA1Lew64YkkwGYMBMwOTiFI6qjbBG0sEF4gBrzYKGPuDNtrXTIS7RL8SEAo6qNOolSGJAB1HRH0MnYzaLYjm9YRYUBNKABdQkkw7rtJspjsfYYFzWbZtWggFV39WkE9QSRY2AEAWnabDlWZQSZJIAM8cQd+/9d5xrYFwiutSBtIPA6gIIgCJ9rR7YryWZNJpUAk21ESV3Bjib7kWvESTgjNMKaBR6pVmm8zvH1It/jC4AkkbSdt72uPnGKx4LnqDWVJUzyZ32kEcbHEyySZtOnqB5Fvbg/OBzRn6EzHYdvfa3Ptti1qNgDHSdxexuPn2/4cALSL1RQQSJn1WsQRYjkN/znEloqV1KZEzYEEcQTI9rf2OBaYvOrmBN7GN54H/PZi9AhLC4j2hQYE8yD+nxdWTljBHLkhtRUEc2BAB3nVwO/wDfcPOUFYxTMAGYPHb377/fBAYgGCdAJgEghQTMR9f62xZpn1KIPKARHBNp53n+mFVo17XaFgpACNJIJgk2vuI7c48FHgG35TtPyMXZqkVkqwkGDxa5Eg787W2x7k1i9zfjb3v8/wBsNZTdiwrIeItpUFUCg7wAfcydjvG0HDdfEV8xWKhwBAJU6yLniBsfi3OE6ZZWOrSVVYkRAH6if6X4wyStT06XIYNeQpIEG02meRzsbzaM1E5tSrtIdftKvJps66R0EoINpjVst7H3OwgxKi+cS42aSJi38RBPyR/3gXIilP8AuxtbRqHJ5M7TYCMMWagsC4k9FyjC45IlwQALybCwi8Jbekc7xwQy9Ny0svlkfm0kASCp5Bg8qJH2GIVKrFV1hYmC2llBnaO9pm4498M2rUhp6SSQdJ80dH5YEkMIJPB433wP5S+lKVUHu+lZ9wUIWOdtt+TiTeBLZxWRqNWUC6YIExJkQpVP1v2tgBfEaVFtcNUaW1O+95sANt77eq54w3y2Rp6RCayp7K5kx0grAkQZHAv74qbwSm4/gZYIjSwFgYgkyZ02v7b4RSS5MpLsVLnSyg2ImQCpBvAMdImT2IHtiylm3URSy+osJ1BSTfkCR78f1wyX8PKRPnGDZy7AgzFlNhqsJBjm3GPaf4eUt5iOFEEFtgvBm5vb422F8NcAXEUr4rVFpM+y6RcdRgdJ4MGxE2scX0PGAzGmxJYEEQpYBohWEARcxe1p2xfVyKaSIdikKxAjSb7qtl4+0cEFvlqRMNCIF0mX50yAIjktwYFvYYS4+jJxKqLElSjFrXUQYvMwPyyIEiI9gTjyijjSv7tFYAyxuSIJJ4ng3N+0QWNKitOoS4MtB0homwA/dlgJIvcHSN5OKsz4hQm01EBIgBjqO8Fp3UQYWdNtgLCwVfJ6tI1ILsAF0g6WN+0FVsv1MRi6rmadJINSBEkCnrECQotewBkA8WA5UeJ+IlFKU6ZhiIdFVVkaSDJgaCSR9TgjJV6rEE6EDm6szNqLHupsogT+UEttFsjL2xl4XXR1ZtKQJ/2mBD7nVBGrVaCzKOb8YDrZmmhWo2tpaId5AnUZhYWBpNzO174qzmTbQTVqLTAAJaNI5A0yIVZtzc7b4DpjfziNJgrHMrAbWbmRF4vBibHDB3fgYZKuhLCgaSLMwtRiT2lQoAJBFwx+s4uTManhoBa+qkrRfl2ABUzcjqudXTAOM3WzNNtK0aIJk6VLEGbFui/xqO072nHnijqk+a7t0yEpPZdpBg+sjpM2AuIm1ILtFY3YzzOUqF2NOhlWE71kLuYAAJa8yADxcm3J8wkP4orKSKdNVUkkBiZ+stvjsP8AMstPXrgRZglY1kM7Bmk9RYAlRJO51PVBN/Qs+kjFVDMBfLgG6uo0kTqWYMx1AFiQtyYA7Sf41SCVKYKqChYBiIVkMMplbBgwJtFzO8kr/GVWmqsW8wCo0aekdWk6vYgrEEcAzvj0EdKpuiGWzAFRryoSx22PT7dmI9jgLOVWUDlV/RhE/oV+/wA4tU6WsIVpsSNipLD4nbm0b4Kq09yggMNSg3MhSf7RO3ftg3QuIyyLw4ad/SN72sw+LC22IpSEBRJJsCObkD6wcQ/aSzq4BLE9QJmeZnsZv98W5qkIDCw5HYmdjP1/zjcFarBNXKsNchRJJO+mQDf/AKufpgl6YR3S5VoIb2gkqT7G4+vfAeV1VVZPW0AQxk7+9wZ/qMNKdDzaepWkCNRMSt4FheCekjvB2E4RuuScsci+pQIaNuADvO4HwbgfbBFDM6k9TW78EcRxH/DucTYFV1EEAAqZvJ0gG4uQRedvecSOR6S4B1EAkyTPBO3q5974VtCyaaydnXkHSi+Zd7XJEdUaSOob3EkX7SJkvEdJAOx7Xt9OOCP+sMUoECSwDggq3pNpgSLA7W7xbAdbw5izFhpMkk2AJm8gCx+kY25dgi4NUyYq0oYEgAmR0AtHFyvBGwOwOPDXUqNJSed1gEnhV3udz98DEIsoT1A3kR7gWBINye22LhRpOegibWgAjveBb57jAwg0lzYP+1ksqmynmDzvySZPbf8ApamW8wGSFBIsLT82xegClek6gDpsCD9o773xy0ybNTIIImWgAXkfTnBtdAcvROijgwNEWiF1cTYvt/c4Yo7ILugO021DkTcyfjAGXUMWC6n/AEjsdMzERsI2x1fKNpuSk7kiLXudXYbkfa+JOnySlG3Q9yVZJljTJJBk21E3IM3N/f64IfMOh1vUASfk/fQREA+3xthNRyNUsyoZZFGvpItAIsRpDQQIJmbXOLMpmG0EsGVQN/SYOxG/TJj7bYhKOSMtOmOXz71ZEgkemU8sgbC4uSemII+OMcubcLJUBybEkt23EQD3AjsRgGjnZA/eFSoBIkKXESQNMqYgG8E72uAZTzo6VRGMwV0kmTqlpABECb8C8Yk4k5QyXw/StVn1x0NT1KpI7yR1TJ5OCM0tVzu5n85cDYG0AsCuqZFjwYJOBKuZjSFYOC3UCdt4DAwu9o9sEJRaoYYFVWOrVEkMAZB3sTLaTMWvhBcDCi+gH94EcGANPSCY1HqsTtFxYD2OLQz6tP7sVNlYdZAPSQoADKebWMzxOEVWo6Vh5VLWTt1CpC7EyQNNuTJFxa4JC0M4b6VpoLwCVBm5Y6YLDv8A0wNvYNrDaYYswOhjvDMNtmJDBhpteTwRbAv+pEsbKBOqTN77XghedgMWUvC62jU1ZmDAlUVAt7hSNbTPZiIP1kBfsY0/7dUVFjUvqkElYlQBN9U22i+NtRnGiOd/EDmYiQZWAJDHjaADY27HC/M+LvAJglbC51CQf5iNMdv0tivNkLEu0AjTNyZ9gx0wPa8nCirlakh1U3NionfaSJiQRZotHfHSoKRTT07ND4X41U1QWp6Re88RECYUiOAOb4OqeOs1/LUmwMWm5IMMYO/sLnCLOeEV6U6ki0mCpkRJMLJEXkR9rYHzXhlQKlVydLSQSYhe8FZuDvt8Y0dG8pmWncrsbPVqVRpZSibw3QDxEgmVIO362jEkVEnWiSIACE6f4dQCxcgkA+5mYMm0fBaxiKStSjUEqEFjYSQG6luRyJ2k74c5nwFAFfQskAwevUYJI9RU8CJBgW1bGu1K8ld81wZ7LVqUfvFJaef/AOTG847Beb/D+Ud2bUlOTOjzl6fbqM+/a9sdiPkXv/DfqNT+X+Cb8YePiqFpVKUaGJJRtRc6YEXOlVDTvB4NjjK1npsOhahi5kgCbmywZtbf+uGOZy6NqAao8mdwJgsY5LXvsLnnfE6FNVi+kRBFyTMjTHvJvPtjt3rns7E4xQor1mEGARpAECCJmfeRGDsrmZVQd6dOedlYD9VKn9N8Wjw9GlQjKBJuZ0+9hJAteL47JeHRUYgk3jSjXMz0zEhTAmxm/wA4LmpGcoyVFWb8LIGthCNMGbz+tjP/ACMD5B5bQRMmAYm94N9ie3vjQgBlKkMjLaRJWYGoSt4i+22K6XhyAyjagCRJJjaxiNr8TtOFc0sMl5KjUjM5imaFXVuJ+Pi/6jDfKDV+8UAM59J6QxBgg/wtN52vxOC3WmKgp1DbhgDfgbjk29tRxdlfD/LQlFa5kjaIED1LI37gwQbacZzTWRnqprPIPUy1RmDKprU6pltMEq+xmLji3vbcE8tSnIUF0YXUi4PuL6o9/mBc4PcMQDtqIBOwBFpYrZgAZniTM7mT1EaooHTUIXS2nWrG1iTqbcxc/OJOWCbkn0U5eg5YzcMshkhlg2kj1RM/4NhiVWgl/NUy0ANBIa3TbiwG0b4tyhU9IAH8TU9RkAEGV3U+kXEGNwLYues0yiMki3C2Mi+iSTNwIgc3gScqJPkXt4arL6WIUwokzxME3FyIXYbb2xL/AERnB/dsqWGpo+bw07kcEc2g4beZ0w4Or/y3AiLi0GLDf5O02oxqKpC6gQJEQSZWbG19jFwdiMJ5GDyS9ipsoaUAgypG4BABi9rg2O44viTLSClzJm4J1RI2gekm43+cMc9mgAoAsPzGG9vyje/f/wBSGd4YeqDeG5MSKhPbiMbfbEbYry+XUlrFW+Bqg3sWIPewvF5w0oeGmmxKKYZQHV5MnYmLsNvkmb2vTSzNzqPROoayAST9Zi3a3tixM27TTp6SJumnvckgAqON/vgOTDudkHy5Q6gwDI0FSG9P1X6RpHO8YsL0yh1COCSUBv3mCVNhZT+uAqOWJYsaaIwERquLbekkH2tN+xwxIy4ZegEz1QXB7zpLFQ0j0kcbC0CwOuykaKhICK7LYwswFtBAvbeQCbHi+JZao4vSKwekw7rNtQMJAIvMcX4wVWFIhSqNEEnRxeSGIVoY7jYkRYHFKZiQoWnUZYBIJk2v6QCTfkRYicI2Ky3xF3gMxLALDFmKzzNwYgiLH5kzgSjXp6dJGtSNXrJvIgnudxvxeYEN1y7MpDxPKsuvfoHRIuDbj2J4upUQBaouuATpRd5ENYgxJH0kGZnAVMHQibPtoWmig0g6ggFhD2nUNxvEmOwPGGq5twNJphm/KDC72MCCZiDMHccScHUMpSUh3NMVY0ljJ1cagI6dRDLI7GIkAl0VQdKTrbdwSwYSbGAJsZvAFjqw2wOxtWgCkHbq89maJbUyr3B4W22/bAme8Qo0gC2g1yvTHWxkgtYJpmxMiLEjqjUGFTwWjmFMHM03aAIqmOkb6TquL73viqr4BlKdVjqeal4NSFgQIhdJIkSZJv3xlFLLYyjFK7EWYZqg0gutSLsA8AfmBtAIKk7+xuJwZ4L4M1PQqWdyVVmEjUBMCTGngj/OCct4LUFQqzOlMyRVhSJABnSWBngQNxvvh/lMllqVRa66iRbsC2nRMGF2AEiL35Jw8U3h8G+wip0aqM2qqJga1TQlp/gAImSZYk3xcfA6hIdcuWi5JkEyACQp0qSABsI5EGZ03+np/uVVVWYiamhA0736b2kajJG/cgfOJTKHWVgBSRdobcE9zY3jYbCAodwjFW2LX3M4+YzKHUatMKSNKFC/a06RFzFpI7Y9q59TraqaZYAlm0alAngNBm3195kNaniVUsqxZmBKzJKi/wAXNpt9Bg3NUKtRKrqFp1FHQFCtqAvAE2bs1vi2IpJ8GTsyOU8VzFUGouWbSxJBJRNQ4MVUJPyLGMdg7MZfMM7FHp0r3RqZJB7Wldo9NvrJPYfYvRXYv+Z8w8k7ap3kWDDvaI+ovY4voyggPvciwm4+ZP8An7Oa2TK9FP8Adm/+7SKr7wyrE2i43BuIOB/FXdISsVIPpZW17yDdIsIO5nHXlnrOSb4FiEAapckmw7mdxFzvyecHoaYXU1TXIHUOki/YbiLyf5eDgQU1gyBp7oxttGqbibf2xz5JGspYTG5ncEXsDztH3wMdkpqLwEUqyODJQEWVzAZQbWOoGN/jeJ2f5daK0nIapqupK9Q3IBYGWUg3IG1gZmcZ9PCKSk6hUkrI1KF6ZMGdRtIgm0Qe2GHhxai2hLM6vEsGsFBU3sY0n4ItgOmqITSeEF1siVUI0yZGlAp0kXUDUDEsF9NuPcFZXKBZAsSAF0yZIPBg3Jk3sNUxucB+GUanmly8UiTpGoagVuCJBjkb+24WLaGfZHcKSoHoMypBLbg+89o0mCbYnTsi0+Ag0aWol2OlySsjWYmTuJM+xJ6jAm2BMtBB0g0jIVhEEE+liItfmN43JjDGgn/27Uyy1SWBZlItB0kkgkiZVWm2w3AjyglB7KVUK1x/uBog2MytQxxE7XAjC0Db7FDVEq1ylUOGDReJb3gja8wL77XxdmfDmUFVcDrIHVBNyJlth9CN8FVMxSY6DAsAuuZ5hjA2kgEwoA1WBgYA8Qq5gAAUyyk2VVBWIkbAaZBMdipi98Fq+DVbwe5bKswJ80LBBJSJMbbWN73J42wdl6If0sJnePbkkXM8mRf64oC1ySHR0lTqDNqFpJErAO5NpkL9/KCnV0AqRBKwVhdzq1oVIiL9IiJvbCOLTFcXwHDKoGLmmGMx+8npJt6XSWaZJBiJ+wOe8cFKaYCqVbSQqrDCb7idoH374ty2ciNUVBEmR0sdgYLjudu/fYg+H0XlxSVSdntfYepp99omLGcZV2BJdgOWzJqVNRUamEs3SNQIBiASJ2sTPB2s0p1Mxp4JIJQAgAQdIJn43BJNh8yy3hGgN5ncBQiKJXtqYEkdzItbvh14SCSS66hJ0rq1MYsCSe5kXjeTsAFf2A12KKOTqAAVFp9QkgAhoYTquLxB+u8QIHzPlI4Cs4Vo1AADYCG164Wb/fG5OVSuCrTIki5ESTa0GLW2Bj3JxlfEPCqgqQ+WR/4XUsVuZiIEcT9bm2BVAUbyBeeGMugOkdKkioSp9ILQQDzNhIESZmFbx002RdeqoGWFHpS4sTN/07kWGGFHIV2c03somWpnpFoMmzA7bXMQZFiy8C/ClOgFJFN6xJIYidIG2kN+bkkCb2gXwYqLDtXIX4WorI6keZN1BHFwW1CItzM9r4gPAFoSaVMgzdWJZRMdXV1H3g/TDGsGpnSHhh2j7wbX2m+IpnXaSXBjaNzJAG3Fxt9xhd6jgCa4FVPw90nzAq1QdXS1R0EzsW0kbbEnYGBimgaj61dJAawp6jJMXk31bmfYWOx1NPNGJKsN5JBAIixBiCDteO1jGqt87TWNbRYHUxKgzEEEm4vvfmdsUcvwN1SF2UyrQIRVi0X2tYxwPgTNrXxRV8ORKpqa5JNi1OWjhRpXaJ9zh4uYotBDAiN0M/a/6z9sVstNeqmimbarSJ7liCPvhcVgXbXB1LJgLB5uR6p7jqNvr77cQFKiGB8vrWDy5tA+/wDkk48bw5nmHRQZsJM+xI2HxPuMdT8OFFCXDknfyxqExxHFuw+MaprPRqfSCc8tIITUsCIMkj6ArHthTl/IUTSpsTH8+x9jweCZn3wxUhx0srLMQYmeCOCdxcjc2O2PfKqaCjkTBAs23uTHV7yI98GS35M8laZWk0NURNZWCeY7e15+0Yhn6FLynRy3laYa+qBedU3iDvwBaIxn6mUz3nEhQ6fkZqiEmO5URF+BghHzBs1Mqb+tgs8SQWnT7/5sIyaxRqaAl/DZgHLtUNM3FkOn+W6TA/5O57DCv4bVeCHy46QDOskmLnosL2i9gL49w9oGT5n4j1vb9H1TbSbzcW4nmSDOA81lCFIaBbm3xJ3+kfbHeI5NKagq9R1UAgtRFOJGqPWdXF4vxaMK0rMpm4mQCAbAzFhb7Y7fGe9FB2VpMDKkqTzPG+/I+kb74YZJisBtCE7GFKmNjpaNLb3HbbCZXe5W6ge/MAE7Xtsbb2O+J5QFqizUhFIZy41hRIk6RdvbY3ItOBLTs04po+hV64rqRUSOiEaCrapWeo6em8GDyLHbCrLZFtLhlER0syiQdhpOn1Qb2232OFr+P1lrhVp06tKVXTSUw+ndgCdV4LQ0e45wyyX4oo9aVP3TD0B6YlSLQSbwOw2v3nHPLTmuDhnoyXANkKdMVFUgsqrfrXQNVhBA0QIZpvJ4MYdujELMjS0jqEXJXYmCVIN7m47YqoeJ5apUDNWpAgBQR6R/8hBt9puZBOGRr0mVWDAoqkkDRG5XVAMSSJ1XkFdjhZ7iUov0JnyZOpJC65YtqkDUTC8SAelReZm1zgHKlAdCgFlYs0BdMrIL3IhbCeLcYOzOfporF9LtNxs3ESYOo73cie3BVt40CSVpoFAG4WQZ5IBLAWMGbRO2DFyZo6c30Xvm1k1AELNtUIlQwsTydXcECDExjst4m7QprQJAGlGAuRCnQLCdI+Y4wFl/EyHJIWTIJA0ajexaQIP8Rj4gTixc9VqB2pk2gHULKGMCNOxPUBvv8YG3IXpu+Bpk8saiMquwcGFUsRJtYrYg23nsceZU+amseU5WZ0kWuQSXMCZ2bVcfqwoVXanoprXLCYLA2HTN/psRFzM4Ny1OsY1Cs7wRpCaQREGS8TIjtsN8I2J42A0PCpU1axFzsqyNhABPUYgGYHq32wDmfG2RgKNIqJs7GWE8lmJJg3iN++NOuRZIp6QiKLy288ajLNNoghQALYu8L/D4aWdZBP5wGgfy2P8AkdxgPD+wlVyZj8L5mpmMwTVY6KakxJAvvtAtO219jGH/AI61WAMutMSsjSQskFgwtCmLc7SOMPf2fLjpFJRG8AADmTFpMn3xNM7SLeWsEgFSswRpIBAU2FhO20bYm5IVyViH8P0zSTTVDGpUYtpm0Ko3Kj+U9IOw4GHFCktRTURggiOkX9zJJnbmR74vpZOiUqUkAVak6iDeT6jM7wB+nFsU/wClkqaYcaALiIaTtcNPcE2tbnDpNvBlHdwe5WmgTWjMNRiHYHaAIiAP729sKfE/ExSamwYMCwCgRJ4YyNgAbe4GCaPhtSmgL1EgCWVQ5BktpAkkn8v1+LiL4Uq1mHqKoG1uNQQbHSpsDIJkyffAknXAfEyz/WGNVadYFqZjRXgtp1baiIBAmDJBi/Bw3zRZBpax3B0yOmZG4JIj4274hlsu6KSKpkGLXkDsDtwbDF9LxVdekmSGCk8SbRc78d+MBRdVJDbfsBeKVq6imaIWrA0kWBVtwQLA9PAYGw4nA7V6rAfui17wZB2mRT1QJm3Me2Ghr5dlLimWg9QQdzuYMMJB9xtAwGv7LT1VAXgEp5c9IP5iFMCYP629qqH4GUHXBZVRCATSZW3AYXnk3B9xMc/XFWVprTli/USFgQouRMFtrHg3+2Bs74UVp1fJzFda0ag2s8ggQSbgDcEn2g3AdPJln0vXp1a4sWKgar6jBUwpEfwgyPgYy0w+Jvgb5vPrTcBVBqRySNuDEg7ew4mRg6lmtVTTqYkgQADpPO4FvvaMZmu9OnVcO9SmyUqZcVJqUzDaZOza4tqiwjiRgfO0RUdkp51fMQSU9ImJ9JIJsdwCON5w8tNrgz0JLg29d9pUEHmdJ7bjm9sVlUYBRUYcaSQZG/ImfqMZbw/LVwP3hTzSLvTiLflJ16ifcCMVeG5qpVe4qBSCCzppgjqibAn433xnCVk5ac0+DTZ3I5gAGgysyn01ORGw3Ez3I+m+FmY8RSS1SjXpN+YaN4gEkFJIH8XtviWWz1Qx5dRm6gp1COJBmZIj/nOHlSoCP3gUsNiyD4tPf++Ao+0FRvoz65Sm41Gu8tfqKE34soEDawjfHuL/ABLwfKtUYml1HfSxUE94DC+OxnGKYHCKdHw6kYgklp7z3IEjVfad8G/sdOPMMxOkgLysCw1Rp9ifvjsdjtZ7oeDSSAFMXmwg2F435NpPBxzUR0k9QIlR9VI1GfYzbc31AAY8x2Jisjm8yzLWQflZFN4Ew+rSLwsgADc7kyLqHZlLSxJXc7z06ufp9uMdjsVXAj5GSKK61ABBBAkgWgEzYbkI33jA1DL9Ja0CDB95+3p4OOx2EGK0y9iyWAuRccxwb748ipoDEqQAALXjqMbfP+cdjsalRi7LVtulfVHI2HefnvvtbBuUzAWqpjke97kT9r/THY7EZISR9L8PzOkCSxgwbfMR1DkbxghKmpFqELcytrjjcz3P3+MeY7E4pWcG1WRy+YYfvWY32UAQLBiZN5iB7Xxd4xXIjUen+FYufctMD6Y7HY01gnKC3UZbNeOEwiyADIAECdu5Jw6Ya0qVD6l6G93jcextO0X3x2OxCCT5FlBB+S8Q8oFXZnMaiYAsYsL79Q4/91r+IlOkrTt3O/t32k88nHY7FpYeCdtPAh8f/GrZasNVLUjqDAeDHAupFpHzG+DaWXTMZWk6FkRmDA7MfU0FZIiST6jjsdjauIWjpeIWhpkkZyGLSqKA0gdciZjg9I5OCMvpKoRLFm18JdYYAhQbfW53vfHY7CqbaybfJtA+Q8S8uqtEoIL6CVYi5MzETvH5tie17fE8y9L/AHFRwaoG5sSQF7SLyTbtB3PmOwG3TQtu2ivPH9op1AjvRYqZiGE7qd1awB5/MfaMrW8QAd2CkVWkapsTpgsVEXK+5gkxjsdi0JNxOr6WTlye0q7RoUBQ1NaYGrbRBmyjcWj3xLMhGrVHZILoykq3BUTaOw4I42x2Ox0LKO1oszmcSi61GRnIUJ6+kWU6ghEaiGHI53wF+HGp+eVHmK6hhYgKZmBBkgDi5x2OwkyGoqjYS3jRy7ClpGpagMg2m3EDhr/HvIaeN+MCnknrU9YBAMluoSygAdrkc7TjsdgRW6LTOKSujJ5r/wCpQZixoGTf1j4/h9sdjsdhvDB5OnxRfR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00" y="4114800"/>
            <a:ext cx="39909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lamolina.net/../image/spirlina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30956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amolina.net/../image/new_febicospirul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54751"/>
            <a:ext cx="3542950" cy="18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lamolina.net/../image/new_febicospirulin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572000"/>
            <a:ext cx="27146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3.gstatic.com/images?q=tbn:ANd9GcQwfWKsvsYm4rN9ssIhA4V40xLFIX90ImtR5_ThmVNOqnr7N0F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2" y="432435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6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Lichen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mutualism with fungus</a:t>
            </a:r>
          </a:p>
        </p:txBody>
      </p:sp>
      <p:sp>
        <p:nvSpPr>
          <p:cNvPr id="4" name="AutoShape 2" descr="data:image/jpeg;base64,/9j/4AAQSkZJRgABAQAAAQABAAD/2wCEAAkGBhMSERUUExMWFRUVGRwYGBgYGRwcIBoaGhwYHB4cIBwZHCcgHBojGxsfIC8iJicpLCwsHR8xNTAqNSYrLCkBCQoKDgwOGg8PGiwkHyQsLCwpKSwsLCwsLCwsLCwpLCwsLCwsLCwsLCwsLCwsKSwsLCwsLCwsLCwsLCwsLCwsLP/AABEIAMIBAwMBIgACEQEDEQH/xAAcAAACAgMBAQAAAAAAAAAAAAAEBQMGAAIHAQj/xAA8EAACAQIEBAQDBgYCAgMBAQABAhEDIQAEEjEFIkFRBhNhcTKBkQcjQqGxwRRSctHh8DPxYoIVkrIWCP/EABoBAAMBAQEBAAAAAAAAAAAAAAABAgMFBAb/xAAlEQEBAAEEAQQCAwEAAAAAAAAAARECITFBEgNRYXEEIpHw8TL/2gAMAwEAAhEDEQA/AOeZurVosdHlg1l0hrEgG9iTKm0fO84JzdM66JdiX0DUGuJE9RcnvP74h43mJzCzy6EABHcTvAmxte+JqwJp5cySSXBgzs+09yZO3ffEBM+SNSlC6QRWi50i6m0nrbrgjgFNfPGqIFTS03J5tMDvab9t8LeLhtbUwSoDgkG0MRHf/wAY9sScOpkmUJJVpA9YMn1MfriNJ09zXCaNGnWRGkwgVCQSg1qYMGQ2k9R1wRxzhQp5QFoLsqVFYxK86ypJM/DPKNz8sKkzTNUzKtTSYUakMadMAsZ32FwP1w24o61aFSmxBNEFlchixdgwgDppCxpMRPXF27ZHZC4d8vVUqG8t0cNAuCCkECIADLfr19RaNXltqBWygHms15AgHcD5nBnDuIKEdII1AszyJtphV2BuZAJAt7YXrm9AAc2ZgwKwACLSQCJbTP4evrgJFn2+8adJnVqVD+JSd4Jjm2noMMOEmqiIaYgM2qdyVEqYAuJsARcRab4E4kEIFRFkMIk6oIJgm5BmSREWgd8EeHcn5tUqVMaJLrI0mQem/S3phcwN8oKbtV0Bl1INQgGLDUYJuNzuPyu18J5VCzhimmrT2J06Z0kTNxb63ib4N4JwlKlSoVFgGQFrE2tMwQxI23xD4VzZNfQSArGWOsO4ATdQASZEQBtqO5tieNy1cNvGXB6GWCU6a09enUdLFjt8EMOZouDKmQBHe15mhRZaqmpSJWjEhGCLMtDlWIDwZjl6kbYizngqpVzCUwAtIgySvzMapvAm4+onDWl4ap5amwo1Kq0gVRqVSIZ1sarOeUG41BQQdNgJOHvZuzcuIpNXCCmyAatWoqwaxIiLH9zFhbBbZdkYP5ZopGk3mbvLDrMENBG9r7k3i2WoUnugqMoUgyCjH10nmAEWsCRcWGAM9VOZhl0U3AKlgAogkdAIAHUgTFr4XlGiTiuXapURqKyrDUrsSpUW0jSbQWEwRO3fG8vpamagBjmLECyqPhkGFtsRNunXM7llNJQjiv5f/LylToVSdSs4JF+0GBtgbhNMt5w0mwUka5MjVMagdBgbdYG22DGQtHBvDVSlRDsAkBIFySxLe0e3pvizRpTUio+sEotS0iR8Wk3v3kbycVXw3nnzLs1Ss5ZnUU0YEqAjQZMRYQZPe3bFi4lTemBpXUv/ABhQTLEGJ3BK32WDMDrGJqCXxA9StTVqa+RMKUpsvNIN403UM7SDc+nVDxSoFClGDO6TKqVJUGA3opJ67kT3w54tTo06hR6dVnW7RUKqrTKlQgFwDBvH64izOrMV6QyoIJEkB1hRfWpnSIjSSSeoHS7nO407VRdBrXd3dwwXTMhr2AYmCdMmwsA0TiXiWSNVHYkoqNpjY3Itvtsb+vti48I4FnKCZl3y7U9MhCtSmbmdtIYbDqIOwG+K1xkOnO0EgBFiedmgFm5rsCTtEbQMVjDSXIRapBhgAADpgNJmR0OmJAi3f1GCmytIvRppKs2gsGAbWSxJNrzBJvvtgSvVZmMqECBTEz3EEdPf1mN8EZWhL0691KO8aVsulCwv6ld/8YNzkAZylUWq1zTXmJmBYmBAB9PzjDfL1Pvw4KHTRYwYYTUaxMAiTHa2NfGVUaldmmFTUQACZC2AP4hf02xvw3JPUXMaGJfTTUzu0QWAJOlVJbpaNh2PoqrfGssq5tRzRYNII5pYNEXIBgz1wz/+QzT0hTpQKamJYIJkCAWc8zGSOsyJ9BOL0yM7TAAGkqQDME6yRsBuYFgBbDTMmqzFSKRqOTzKAbwBIJPKR3g+18PVzC6eUs8FoKtaiyAgLqUnUzRMnTIEQLNc9LYjpZo5dAtWmSKx/wCYEFpIiwNlMmD6DriCr4gqOrUn8uKatqmF1PIJkTzGbARNo9/czn6NSBSoGkF0cxUSzKRIMEjT1AXrhfacGlEsFANRgQNlCx/+sZhNW4lzHkVvUEkfK/yxmLzP7gsV7xem3mCoBdwCxm0gQfikxYnc49yQ0UFqNzBXK6bADXJ+KLT64KzrM1EVFhHRmSbG0MNo30z33OC/CTI2XrrbzLMLXgQOtjuxvhNGufVGr1fKJaVDKQ0HVpBkMCRIJN+uA+BcNd2VUYodJIYHTBI09OlwMeeHciWaSDpS+3sD+oOIshXCs4SSWkfCIa/WehgC46emInypvl69RM6z0iEcD4gY+JV1MSRYSdyO2GmRz05aq7oKnm6QWqEHcsbSfjJiD798AcU4gy0UpkAU6kB2Qc2tJVJMwy6bRFpJ3jE/A8s9U06KDVPOsRbQddwd50iew2vi5uCbKmKqK7bOJDW3EXjc/qcC5wElpLbkqDpkTeSEAEkz88Pc5TvXdQjCrUpsYaSoRiYE3EsZM9MLczkzTrEEFXG4aLD8MXvI9PXrgJLmaH3SOwqaSoKCAAYA1MZF1B6j6icOPDDvz1KY+6RSxLmIgTvEEgidsQZqs9SgnI55WCtsd11Lq/ELIIPSdpwv4fn1ACAtFQqkIZnXAaBN7T9dsKzkLB4cbzKjNWYsWcGEJALO0T6gFj9cR5CnGaKtTI0sACu5YsBJMSNQkgztPTGq5Ur5YqLUWojodDWIKOhuIBgwSLXEHqDh34l4KMkprDTUNXU0OzDSdgwUHmAYfr7ldJ1bw/TjNGi6h6jap1FVDWBDcysRBfZd9iSAb4m4hxBf4VqdXzaRlqgXMfG9NuZSgDQWJmVMMDuBgHOOAgqNyVDTQKQQObczrFkB3NyQenVBxrj2YrudRbSWYASkEgkGFUyNrmN+uI6wiFeayoBmfaT/AGwMuXJMDfBmV4ZVc8tN29rfrh5wnw6RAYsCdwGU/LlDGcXIChuEkKQLmJIF9rx9Af06484LXWi1X7qWJUqryCAZPOAQW9iYvucXvheVD61FR6OmCApPMR1YzPyxTOJZQGp5iLTUOSXanr+LUW5tRjWSTce3TBZ7HKvvh4U1oaxSp03AIUkkCG6DU0JeAIvcxfDPMGqzMDWpgOx1eXplUIBDay2qAouNI36xOOevWqNSFJKhZiZUCbkAn6R8sTrTUZYEs3mVHp0j08sMQGZpEKAgME9Y64RSp85wxnfRSLMin44ED5d8B8Sy7awyCottAlAmoW1GxkyRO39sMs7xiwTLISq7tIBb1if3wRk69RkJWiX6FqjKXnsAPhHvi7ipmyDg+YqBTpNSwPL/ADmICgExc2v64oufJpsi1EIf4lWCdipB5rldSsQOpPa+Om5ShWJkJ5ejYaYM/p88VrxzxJ8xm8tTrUjCBlLRBIImzGBAIHX9YxOF6LuizHBUzCJWddLVVpkrp2JQcp9sE8XywVBEJKAUgNtKAahEdAyz9dzYjgPiFQlTWhQ80OwlU0qWJIHQA9B0wpo8P8wq6uakKVRiAq89z6j4dyO3Y4eq9NcK/wCJHWoaXNqmmjI0hQpefimJgLv0+uN/D+bqUoZtBc1W0h4CkKk6jU0k6TeNpj1gxccorTCB3UFaaLpCsdRWwmCNIYrY7RaMC5KnUd0IQFm8xVdRK25pE9iDBm/rGDlNCtxGpmc8hzMvpYggCDolmgAdBcj069cMc/Wy0L5S1KL3UMv4g3fUTbf4drwI2TeG64bMa6kOGsxeW+K09yfXpfbD56JDmolKpVVU5NHmMmpZK2iVtIi8SL3uXOcQmcUrrVpUgAWCmFDqPhEi5JBJJEmY3wPXrLykJTfm1BS/MBpIEqvLBj3j3nAuWzLLU81lK1diAIDkQW2Eg7bXJwxU06jKGcMdJ2HwkCyfDte0zbfcYXGxNaFTK6Rrogsbkgd725toxmCauVGpvu6QubNEi5tzCcZgzflSBIWh5DrZmptPWmIvBi0g3E4i8K1NNdwCNLK6wT03Ei46RP8AfBVXhv3lWlZSQqkklvhhlmBItHTocB8Hrr/GIKYBpF19yCI3xUuaZ34Rz1ISmmNYYew09+5I29t8L8vxDL0pmm7wYBQLb1Oo3/ziLhRNCtWECASJ02FzA/SfniXi3D1Dhixl3DFdMA6gSWntYgf6cRLx9GC44C1FajBhJJKlbBQDeYMwT1IMnc3j3g5NNkOtl5wJFpU726iDGxGLHm8muaBp06M+XBphyqmoAHkGYA+HqbA+hxVny4VnJYIqNBuCAbCJ6iR0xUs4JYOK8JpDMmkQFpMBpY7WHxWHWI+e5wh4pw6rq8zQXUw4ckEkFY3F4uRfr8sOPFFY0a0BtWpBLabklYNysWtHT22wPwFa+YPk0tNSpUUgsRcKCxBPmQAqqZLfkThncMy4ZuHsNRd6bD7tgrKAWjlU3HUHp6G2J/BlTyKeY6VzoExdKcH4THKWYGYP4Uw0y3gxaQWM8pV481SrKRpnlUgNrQ6jJOm6gxeFtuayeVXIFRSSlT8xFolVk6ncLBY8zE6ryfXphs7qit0s+6srsiVCRp1VAHJWZ0yw+Ge0YMzfh+rmXNapXVA1MCklTmGraNCwQkgkFj+LYjEOX4HVVg1VRTpqY1BWI+Zvc9hiyZ3NIgR3o6wFARVYDVFpJvAMb4nGEZQcH8KUc5ksvUzMhjBfSwAlSsqQZBHLETt9cbVaNKsKVPK0aXmok1H0iZiDv6kgdb4Y5Ct5ifeKKSAyFYgAEybREGb80Tjm+Sr5innKj06wWTUaRA5Wb/yHxEAGZ9jc4ODXnN5CslIhhUmNrKv1wLk/ES5caXeiBsVpKCV92vqPv1wtPi6vURQa3nWIaV0lILSRA0NIjm36RaTTvMIqVFAJvNvX0GC6vYYW/wAR/aBSKGnlKRRm+Kq4EkegH74T8HyZdFHPDOtgNyLn8pOBchwGpXPKhv1OOyeG6FCnSoU18sVtALEKJIsCbybn98Kb70fSk5vwpSzPLqqoV20kE6gRBOoEASOnYXwLxbgppUQA7liCJNix6kmbzjpnE6TFDTpIWJkc3KgjdmcKSTPQXPtOKRnuIovJUIZgL+YZ5f5lNrH1v64dhE3hzhlRyFIm+52/LHRK6ZTKik2Zr0aDxANRlAcD1aCTircL45lqHNS5nawhX+gCiAfWcNct4/pIjVajLIuafNMiwAkb4cskGN0XFPtkyNKr5VKnUzAC/wDJT06CR0UsRPaRaetjFU4/4h/ja4CrTpUkmC7S7NytBC7bC19jgd/GzZvPmoKYQEaRIuFkSPTUQJ68o7YW8YpBeIMyUhFUCAGINO0ErAjUSCb2FsK1ppxlJn+GKuTrSQ7Ix5hcDXEE2ieUkdZj5j8L4hrSolPXTKqFVQTZoJJsb3N59tsDZaqBm66trqgIQoPKDp0Eg6bHm5RbYG98bt5ITMc0u0lRazSxIHcDsNrdcGpav56k1KpTUNLHRLGxVyNVibQJid97Ccb5uVatU0sF0vEQwZiYBMHYRqn1wLnswz1XchFAWdEm0ADr+IgAW/LfE612/hswwIAOimTJJMtLQDvY/IdMGE0F4XFMVwajFVAMwpaeUjTHY+tsNUzWaU+YrvRTYBLLeY1Da4ab3APpgDw8dAdvLSpNocEiNjt1O39t8Oc1Up1W5NY1hCyFtSkzG25HLcsRtPrhXknuWpCbxr5vhAAv7G8bjoek4zJhQHa15XSTJ1Xi34hIk9L22wQ6atQFkERH0gRYzb5egkajh5VkRqcALOoagZBF2kCxMkQe5wEIWsFAAEAAWZpO3U49xqMo52p6h3kCf/sJx7h7/BpmDDMIp5VbTB72M3+RxW1DUq5lSpRiAG6hXIB7xbFy4vSVjScHS6MYJ22nqd98V/xPww0qlSqTIqcqkAiCQGBknsbexHQ4jRqzMq54S56kozddCILnWzEwABDk9APU+m2I+I5xnRXJHlqAqCeb8IAbvBJj+rfoPPEFXVTpvF6qqDBkWUCDyzM33tgLinDgroaY1LAvIMHdgSO0974PgzHLqfPfSSr1aLFaaAsSwEWg76Z+nywi0QkQwCxCtuDyi9hte1tsOMkyLXpFXOshlkWPMpVfncmPbGy5QLUKgEhpPNJmLj4oPXfviuxGvG8yhyuXGrnIGtmkFYkBVjfb5AeuGHg/iT0ay1KSBisU2BaGZKsJoURuWZSBe6x1MaeKhTOUSQq1KaKOSNNmvBnmLBri8W+ZfhTN0qVEV2ppVqOR5IYBvJFMkFxI5ahcTaYABsScPbdOqrNm8vTdrUqoMnUrqsg2j4WMjfr0wtz+cNOoyoRYiE0ghWUypGqRqBuDEg7YYp9pL03Q18iKwqHTrQnVqOw0aTPex6G20r894lVs2qHLU6KPU0sxMtfewTcAG3U/TAykryr4gzTUigqknvcxP5YsHAiruoNVaR02Z9jp369sFcY4HSNKaVXLrTAszMWPpCyEVj7TgKjUalldSKtR1BKltyA02FuwO/TBwB3HdVIB2bzC0+UHQMzbcxgALTHQdZxz+pr1a2jRIBYCBboPS2LHwDxv/EOVzNQh2JUK9P4XJ0QSvKKaQTp3v1ONeJZUozswNV1BCqFhEGjXJH82iTG4AOFdzVTiuZ1OYaRHSw29BsDf98QcFpk1KjFwhIgMV1QYgevTuPcYcZPI0q2XUUGSpULaToI3AZpIEsYE7DttOEuRhPOQEMVaBvLSNo/04WDEcd4qalTTl6tXRpVUCllLWCkabS0k7ADa2LRleHDh9INTY6WIJOqNRHLeCYbUTvI5tpthX4a4dTpuz1z98htSkALFwZNmO83gEEdJxN4m4qKdIrRIL1o1SRFMSSP6oBMfhkhpsATAPH+0itWTyyBR6O+sSQZncW36fliTLVaWafU7CsVstNzM9Soi5CqJJ2JgbDFL/hhIDKNb+rSfZVX9MMcx4TrUULn/AI4l4IlesG5NgJPbDIf4z8T0/K05ZVSpN2VIIC9P5Z6bTvEYr1DxFUaiVfLo7dKosx/qFwT629se0eC1GGqGKnaxv62G2GWR8HVHRwy1ApG67jtHzvg3p7JPB/AKmYqazTiTOqNj0tbbEGV4SBUepmmOZId1XyzpXlLJqsJMgWAsOpPSHJ8AWrnEoVKz+WmlnUuQAObpqN4HS+9xi9rnspQXyxoRZOkADckkmI6kzPrisJzjhXeGcEo63hggZAytXneSFSRuQRNhisZvwzWyrGnURXLUzUQoxZXJ3KloY3ksCBB6XGL8crR1+Yq6yTe0n/f0wl+0PiAdEp0lDVaQJJWZUNbRbfmFwO3rg34XNWa5fVgagRL6onqsWv1gHpBv7RiPOOgplVU3aNRgWi1hcHqem+J1QeY24klYZpYEQDJi5kGP7DEHFCkr5ZYhgCxMGWAAaCOk3+eBQjgCmIE31WiZttGxJ9cOqdUKSFqPSOlA50EgEa7NEkgMZJHf0wL4coCAZjTJ3IubC4YX+d4jrhia58xliorBB0AlRJksLkliQNInYxviaVSVM8u2qAYFx85LFTYruLE95Ikjyampm8xopnlkOAuszfzGGoAXHLPoMeLmPLMlyNysglQ9hBv1BEsLCLxgKo9QKHer1kDVvrA3E8tydzYCYvgA+rxB2JK+UoNwCpY/WRPfbHmIcvXzGkaazqosBdtuuored/njMXm/3/E4OawWzMgcqQRq2Hrbe3TFY8d8d86sjLpHIFYKOosJuen5Riz5hQVYEwCCCT0Hz6Yp3ihaOtRRJIUQW3HLaJgT3kWx4fxtWdOPk/T4ECsn8LRLFtytogBW3IO3xC+B8+v3Z0/Cji0i+pYmwnpGNMooOVeVuGHMPWfzkfT2x7lVWagN5QETMSveN7dMem81qzhObQVqbOp8sOnmQb6VINvn84xYPFNEU65qUiQhMjVclREsfQthP4eyiF2ZxKoCSOsQbwPrbtiDxDmqlbRVZgUI0DaZWC0hTadQPzHXBc5hcCcqRmRUpDTraWpsxGlSxUbnaSBti75PhTNXCvAFMBAAukQgiAo+EW29cUTgJTm1RDhlCASTaQIJgLIifX6ScP8AEmcYIvnsV0wFYLuBa+nUdupJ9cVxUapauOZQtmh5c3JnbcC0dj8/pg1OHPRLKlIswsWiwkdWmJvtiTwj4E4i1SjXq1qYRqYZkCTGsTAabtcSRI98OPFeeoo3kiqoqIyh6bORBaCBpsIIM+uKxjlmH4Fm6NNoKIVqMA5cjYTsvvA1dpxZM1QoZikUpU5Ql1lOUAAMbiNiQQInp8k9Dh9JadKmzRUqsAALagJY2F4ChjAwq4xwetrVUaqKSholXVSGIO0AkTG89MTcnFHo8Cq5cK1YsarhUUNIJOk1GaagBUcrSd7d8KOK5I1MwWp06tJDEyxJBgqxgG1zpi+/ri353LRXpM9IF9XKSGVrBvibzDyySbSPUgRhnl/DtBnOZrnyqa6ecsIZgwOtjN11AXYAkbiCxIol8KZOpw41SmXLMyqQ7qAyBgQsAtcAjcdx64K4DnxXzblmFIoo1eY4Eos3B2VyZ2H1scTeG88MyM07Hlp1HHmqSxuSEcKVKFAkG8zaxN8KqNXzs3XFautOi4VfOSkQDpvpIZTpqaWkgm9txgGBnE61B8wKq5gKrwgnmAAVnYywAQW/ELQYHNiPi2QR6kUGWqbKPKgzAux07CSPp0G2f/zWXqIlWk9eqiuabmoiqN9MWgliD0Ft7SJaUePsDooPTVSIWsQdK64uxtrdSBHXmvbddAd4f8LtSclyBVA1KqkTpgKWIQFoJOkQf5uu0Xj7ir08mENNULNp1FLsICcqmQNUtzbgHaZ01zw14/rqa1IksutmWqFBMy24J+FuWABaTjSlxvz66V8xSZaNEk1FXTJKhjrYWsBqAUEgb9zg+ysXnwvwxjlqb+UtIsAfMoiZ9GQgQT1lfocL/GHiPiFGtSo0jS01AwLBBIiIn7zlYqZiALdcHN9pWQpBPJeEUKxWGNQ6iRoCFYEWYybWFpnFLz3iGpncwrqopQCFmGaCSZPVva+npiiwOHiBVqnLU8vqIpa2qlhMizM3LcliqgA9RsLYHpZXU4L+WOpDsR9YBgYm4w7LTHlU6K6jDeUADUI2NQlixIvE2E4k4Tw+sRcjUL6VifcGCfrE4AlzfEqtJD5aozwdC0ybt+EAj4iTt+mFfgr7Ns1UDGoXyk/iddTsTYnSHBFibki8WOHtHh1YtNMgN/NqbV7Sw37xiw+GuHVA01GcnoJEe2GM44ce8SeH6vD8w9Gq1OoirrDqApYOWgmeafiETFomwwhzeV0OBGm2oeguL2sZG2PqnM5alWRqeYpK6lSpDKDKnpMW+UXjHzH4p4fTo5ytTpKFQOyompmKgHSJLCZYc3WzAdMUrTcm3DFenlywKgNMMRsSLQSCD7bbYJfiC+b5XlRNhygWsNUKSSQQIv8AS2AKpYimp+CZ1fyqoQESLb95/fBwyrPWWmVZAFMkNMyVudRKqTDdb+mMlUQPLLKDU8wgkl9OpBH8x+EEGBAAJMFtzhe1J7wJg67qq8pJVdSiCJkHm6/PDGnn1RVFOgQ2sp5hYvqJLE6VnQ4MWMWDWHYShS86qSF5Z1KzAjl0zcG9j2t9cOEXvnKwsopQIF4JsIuZvjMeVeGCoS6lYPrHobe+Mw/KTbJ4Xk05sRvij8Qy6wYsoZgsk7DTYAix3EdcdDFPFP43XIzTUgBD0+oteYiOoM45f4mr9rEaPYi4eSFYA/FAUeiXa3XfD7hQTS8jnZYXtBkX7dMIeE5eXqAR/wAbxJgWvudtsH5WuWenqXUoiwiTHtjo1rA+TViKgUC4KmD0vcHYg2+mDM9kXGWRHFywOx5Z5TYdTYzvAxpl6KiqwjTDG0wYJnv2wz49xMmkREAtzRBj4Y69pt+mDPALOHrNal5h+Bgp6CABGx2gXnEQzsVXaF+PVawiex2t0GIcvUggCfiBPT/d8T8WCMpGo6ybjrBkxsI5vToMMGuX+0DP5KpVSlXIS6rTqS4QAmNAf4T6bRFrWk8A+M6eVzeYzGfWpmDWW78rEOpm4YjcHSI2iIjZbx/KM6pW0HSFUNOxk7xMm/X1xe/AH2YU2pU8xnEVhUBdKJGwqWGsH05gBfmF7XqbJq1Z3x9l18us1LT5lNW1/dvCMSY1IxMgb9JiJvhfl/tLy9cgAIdYYFnJtTBaRazEgTGq/uIwmHF+HcOq1hSpF6yhlBY8o5pCgfCoEAagJ9bkDn/ibiyZrM+caaoHMEKIkR+KNzPpiOalZeP+LkNYVQwZkaadJBoUIJJJIspGxBm3UzaxZ9KWYVTmKHlI5DMKwXzKhN6dOkgbkUgSS4DWI0jcVyn4UpUqK11pQ2lWWVcB1ZgAs7EtYbSBJvab0eNUqtIeZScVSCusSfLJW+lgDpNzAHNFzMYd2BDwzMZlqFKy5VXJZChBLQVCU9DyE1WJkNykYg4vlPvKChtTIS9RGlZa5Z4YBZZpvFx9MI+FJVbOrQy9M/w4qeYDUOkFhT1K99NgTqCxeAd8PPEPl5epTapV8xqRVGTSIkAuSVY3Y69RsLm4vhB54l16Upl6ZOYJ1UkRdIplg2qyFhMmWJO14viPjuUK0wa6uxqDUvKFY2gSTOlEmy7sTsAcGV8jlznxmaSVW8uKlSpDpTVCIheYmeZngACx9ThtxvNMz+agVVRdOlmhnDxJVSdwI5r/ABd5hhWqHg40grqIFREIGltW2owNzaeloIvthPW4c9RzTQv5bnmjaekjrJt22xduD5lUqE1SGpsmkVmJMrIhWiQLE2JnvuYl41mMutFFplFSsy6nVwCUBXUQQARvpB3sPXBaCSh9mUCKhJKiSEXU0f0g4HynAimnUrATKE20/nf64j4vxbN1xUOXzLaJ0Gq2pZCdETqJEyfqb4P8J+PoprSztLzGpyBUB+OSYJBEAxA+p9MPKRIoh4tLACBBkj2E/rh7wviFH/irIKSzssoJ7sRF/fD7hvGspXXTTUEH4gRp/wC8R8R8K+YVjQFFxeWn+WST+VsVPgh+U4dlGEUzRaCNV1czvzEkmfe+GdPh6rtYdun0xVsn9nuUFRatSjqqiYqAsjCY38siSI3MkdDil/bPxTM8OfL/AMLmqyLWDzTZtcFNNwamo31xBNotucVMnJF38beLqGTol2IY7KgiWbpA39Z7ScfN3F8wXzL1D8T1NR9CTP0G3yxmezD1H8yqdbMbsfia0TPt+2I6qk1PnOFnK5pwc06FZ6YRVqGkxktpJUQTHSJLRYm8YYfwzaKulVQrTGkRYredQ/mMmYBEYUqtZdDyAg0gbEjUSLruRc4bvmBTLMvOFIkd+WDP/iOx9MTDCZ7PSq01oqhAKh1NzqUCGDXFrAje+NxmdFCWIlpAAjUQIAiPiIC9P74CbMq1V2cBWiwgN/7EDcgACRBwb5N0lSEKqDaeYmYsev0wgaaqfSD/AFSD8xFseYMy3HKKoBoUx1LX/wDzjMT+3ur9T6cVHxJT0ZulU7wAfnt+e2LSGwn8VQKAYidLr+Zj/Zxx/Qvj6kZadqqtDQcxAnSbT1kiJjtPTEx4e9F1UiwYxMgkCLz7bYEnym8zmn8NjuesnoMOuJ8ZUvQHMzAAkk7WGxB3N8dmYawK+bArMw+71CVeNRHyuZtGJstldWXqSxBID9BIUgEX9YPyxnEOJD7ttAnU63k2mQJ6m+CeADzDocEyGVuulSReP7dvXE9bHhD4TKNnsuKiB0ZuYEm8gxbtqjrtOOx8V4dQzSo1WlTqKtr01JWY+Et8O3TA2W+yzIU/LrBqmoAMamsgEQLafhVY7CfU9T/EHiFcoiMmhqYaYBPwAHUQJAJvuWjpE3xpZjljqueFBzHhqai5XymelrFNSAzN5ZMyzRAIW7QDsbXGLR4mzFZgEo1UXRECo5VmtJkiL9YF/VZxUeOeO8yw5GanTMaQTDt31aTMEzY9IxXOG5462NWq9wxEXYmJMsb6YXTAYfF9JVbkp4qrq5WoSWOqST8RBgn1kycMeB8NWoV1SFkE26ExM9hv8owQuVpVatQaQ5aOVWsBAm7HlWe89MXrhvBsvSoq1UDSl3MKJMWuSCADeN/3fCclXEeF0lztMh0ZQhbyxUAChSAF02kwTaAZMjYYccT4ZT8uo3m+WdFgBBEtuZgyTaIgC0kE4j4BSSpVq51lL0qZjLJKqajQBKI7xB2AJuYOEtXgwzWczBqN5IFJXZXdjOpmmJMQNIkRAMHCNr4bzOYr01lRUJZmp1SNMrcLKQYTSvKD0MAdcD8e8BVgRXYwix5gmXYE2JF+UGBY7EmbYtXhng9ekkyMusGRUSQCwEalmC4FgJ6dbYE8XcTV8tVp6FqVFDLTqhdMvCkLGsxfVJMb7XnBkIstwXN1+SjmfLpEEFXAEKzGYIFjHzYGMEcParlX8s1KDMgIXWukVCL+YWdQzFVDD4oOonpgzwnnimQSqyVKjFZZEvBFiILrJ623vfriqcZzD1cpVqnSBUZnZIU+WiaJRZM7rqgKJ5rmYwqHSaWSoSfhqlQPNIJA1QBGkHSCSPWPXpzer4dp53NMtOk1KiW1GnNg7QHmCV1EiCZvYdMa+CuKV8/py1GrUQJz1HJNtQgLIMN8MiZ9PTpOQo0aBNMEyoCnVpk7kk95tb9MOT3K7FPEeFpl6AQAFQPhFmUDfc3v3A64q70KLOWRSsnqIsbbfnPrjpWZpioDbVb8KTc7SGjV3gSfXCXNeFMz8NM0wTHM66io6iLdJjt64qpKeHcJ00zVPKBMEGG+XQ+2+IeG+IzSrqf4gPqIVac/ESRE6hCtPW2HfEuBVwq0grkbcqyD6+nzxQPE/EsjRV0DipUWVKLuHFiCLwZ3k4WBHfnYRJIHfHH/AP8A0BxGk9HK0gVNTztQ7hNJDX6CStusDtjlmT8X56nCpmqoHaQY/wDsDb0wBxPOVa9YNVdnciNTGTafp8saZXjcdVBOhVgkbfl9DgfLoGcxMev+74nyma8sqxBLTaO3zxGs63Kzd7gWtO3piIujlR18uqUVlJIXWWEQbnfp036YcZrLHRVrFCUJ0KFYkDlEgEbj/euA6dEVVh4UAizWCt1M/Pth34hzopL5QMyk8o/GIgE77RgnIVGnQiSylV6zEgdpidrWtgw8LqaKTBW8vVCnodIJMdwDbtjasClFtjrUHcyNUGxPT/OHuU0pRyg16mYE72UMYMn1JPyGFyCN6d7soMCRBtbb4umPMO+K8Oy61nChiJ6C1wCYkTvjMbT078fynJ4tTA3Fl1UXHWJHuLjE4GNahtj5qXFylz3OliqBiDA/v+WDsyg8uk4EKJBNvQ7b4DzZIDrMlXiY6XNo2xMtQfw5BJbmF99M/pO2O5N92sGLT10yDIIfUJi8gi3ywX4d4yadVXN1FQMwiZAYEA+lsR5WGBpmLoDPaLzb0wN/ELRqVaYAdRYSAZtbf1OHNqddb4j9suX1il/D1STBk6YHWfjDT6jFI4v9omarJU1VAaTnqBZQZW2wNvX3O+K9xnMqz02X8VOwMWjpO0/4wFmuKB9CrSCch1sBGogdsFtqfGPafEhXZiS2oCZgX026bCIHffAdDjrhuSnfveRva31+WDfBvCTmKzgbIksB6kAfvi2V/Dq0gFVYxeE2ybOdPla7NqRagkwWEgTub9rm+HHD889CuHzaPmKOm66RpMiBM8ogjr6HFuy2QIBlSZwdSyIUQpknft/nFYT5Lbw3jyZ3LGpSqCjSVymsrGmBNlAlX5hMwNomcUrjPBaef4iqUcxpprTOqoZGpDEJACi0bG1hvhtwni1PL5M0ijFgzBFRV0iWZ76lMSWIJF4Aws8McWH8Y1R6Ylm+FLC14A6DrGInIWDxJxjPZYAKKbUwLcp6Cw3EWvHzxT6NLN599daqXDMQACAJ62G4EdZxY/tXqZj+Hp1aUsmoBwGDAFgY6A6gBeQRzCDAxv8AZjwxamVWosa6jFqh6gbQCfQCY74UF4OxUqZfJ0psuooVVRpi8FrEsJiBYXvvYvKcNydVGJpB3ddLorr8MbykKFk3Mjr7Y34zliKwJqLSpIgAkk6vcSIe43MR0OEf2gAUUUU3AqGSYs0ESJi19/kMFCt5StluHZzMJQYUnr8qBmbSKZBdQAIglhpElhzWsYwd4druKpLX1sT2JmSdhMn6YQcEybBixprUq1JXzGAZhq3Kk3BvuPXD6jw3y1YQ2ojSWOwB/MYYW7K+IjRjzQ1NXvqE6faR3A+mGDeO6BjTUCsDfUpYEQZEysEW6+kdkPC8tqAWsC6/geSdJiNpg/PDqn4GpOByae/T8sG5FdfxQ/EqbZZWq5UtZ6tMgnT/ACqYtM3NoA6zio+P/CGT4dwrRRV6jGog1sFJVjfWWgFRpXTa1wOuOtZbwxRpRoWD3wZX4epAB2No6fTGmBu+RqeTaBUFNyu+rQ0ETE6oiB3xJTSaxZrAKY9ScfXDcMpshpsupGBUg3kEQQfQjHzz9rng+lks8n8OmilVpSEknSytDRq2EFSBPfbBhcqt8Lph6vMbEAjtItH542yRXVqvuTa5N/Xe2DkRP4Oo8gNFrROnmMeuFuTy+pdJMWEnt1/XGcXR6UGBEoXEzp2JHaRY4h4vxivXjzDKJIRTA0rtEbGwvg3Lu2guoaCwAm8xv852wozeS1MxLAaTabm/+xhzkkHnsKLU9XK5Fo9+s2HoMO6+YZChRR5dNQBG50ze9xJOFWUyiirTGs6dzHQD/vBdIM5coG8tSLd4kC87ydvXAQuhxWVBNJp6yx/cYzGZpJcktB9QZ+eMxWAt71MQFsQNWnGK+Pncs7qyrHFsufNrRAsDe1usfLAGSzbeXUSmFuJuBNpmJ2th14gRy6w0K4KsPYTO22EFCn5dUBoFypP5fTHY9HV5aI0lyL4Zm9Dq5JA2tt2xJk6a+Y2o6pNyRvO/vheoAkWbSbdt/wBMHVFE3tCz8zjX5UPTKI+VRisFG0j+nY29MLsnSCVVR1i0+sGYPphnw6qTlqgALBQSOm+/vhJRr+ZWXm7X7YJzg2eH+LPk80Xpm4JUz+JSQSD7xjoFP7RMrWYJVQ03JAAHMpJ6agO56gY5vxdAuYYDoR+mL14A8B08/UNWozBKGhwEIBZyZAMgwvKZi9xcY0027M9Una9HUBpVI1W2BNv0wfkuHFpQUyqjck7/AEvPpbEeT4K3mSGkDoSf89cNOP8AH8vwvK+ZXbewCiWZjJIA/vsMWyjn/FPLpOyzAE/PfDTwbwmlUArSjBTeYYA9iB17YTcQWnWr6PiVguom/wAQBaY94wg4NlK1LiVfK0X00gDVZaZsAAsHvIJURffGdVFl+0DxNSTWEbVRemUFKmILMyxqYvIFOJAIB29cGfYjm5yzKpupvOxYyflEz7fLCTP+C61WnVqMC7Kjsqm1wCYHRb/LGfY94xpZek2XNI1KtWtKBbatSqoE95ne0e2CTZXKyeLOBZirmF11A61DqgFtII5QdJYxaYPq2An4TodqYk2hje/Xv3jF9OUpI0M+qu5kiZIABNhJJAtuZv8ALAfh/ieRztVlpFnalIaVKyZEkTFsPCdyngvA/LIcrqj8J9dvzw0egrzTCbHmK3AI6T1OLZT4WmjSVF5mJ6nub7YVcSyHloKdKmCCSABNpMmT88PAswT8Fyq0quoE6Cpme9ogHfFmy/ENQOnmjqPofofXFc4jw/RTGgMWGwUWB94xU69bMU5VQdIuDN5Nz7gnE5wI6PlvENF6jU9UMsQR+KZ26kiDI6e1yZQyratesmQBBmwE9Jib7xJ67DHBuKfazXDrTq0pNJw0lVDETcSDsyyNsdm8OeL8vmsutZGCoR+JtosQZ6zbFwWLDGPn77asnVp8SV6tbzab0y1JSseUFMFBFjJIOrc7HYYvHjX7Z6OUcUqNPz23c69IUdIMHU3p263GOL8V8S1M/XfMVzewVZnSg/CBF7kkk9Th3aKnImpVBo6RzaQWuBeTEdIxrwjK+ajjY3nt/wBYjzddNGlAAoU3nfqOmGfhmooy7C2o6jO3Tr0xm0LMjVZU1SASCFLCx9v+8RZXLKagJ3nV6GL8pM9cMaHDTUXmIVVE3Nrn9wMLc9n9J5YMalBiwG235z6YCTZYQtQgczsUBsbH9NsRUFCVV5mAU7Qbx3H1wZS4cadJGMMXE2MmTa/Yxj2jm3Z3eouokBd5iL794gGcMJf4QVefzANV4I2/PGYUaFN1LgHoB9fzxmH5fJLdqx6Wxrpx6Ux8xl5QHGQpQFpsRt62v6YU+IRTWsCVMEBrN6Riw1qYYFWEg7jFe49kiCirEQSI33FsdT8P1M6fH2b+ndsAqtO5idLX+RwfnKgOXWPi2PeBgLNsfLQ/+vrIwQXY0YAIO8z0GPd01GcHryrprCypAMHpf6nbCE0zTqEEAEE4Y8LfrHz98RcTp6K7BuYhvlHTD7CDiuU0hTY6hMxG3TDnwx4krZAedSAbUNLIdmGoG/UEdDeJ64g4xTJpKxI5SAPYjAuXQvTA1BdPNqP1gepIw5Ssda8O/a1ljSL1oo1ATqp3Y2No5QSI9LY5t4m8W1eIZw1Kg5FGmnT2ASZP/u25PsOgwmSi7VAzGZUkx0A7xiHUdQOoSGIj/OKtynTpkO+IeKGKeTSQ01qES8w1jOkRsPn3x74Y47U4fnRmfL8yQVqBz8avEwT+LlkH0wpWnNQA2g4m4spFYAmbj6HphSnh0bx59rKVcuaOSplBVRlqvUHMARBRAD8W/N06TMjnfh6q1BlrJOqk0pA2aP8AR88ZnrAU4B+K/USZj0jBvhvNsinQAWO4J3JMDDzsWMH1Xx1mc0zCShINgduloAlt8dO+znws2Toq70watQFneRPcKSd94n/vHEeDZhqdUFrlXJItuL/6MfRVSoK+VCW0kc1zbbTsQd8VC7E0fEReoEWk5HVoBgatPee526d4lvYCfr/fFX4Fw9KFJUDkiWuxJbSzH5gXmceeLfGVLJZVnqAjlIpD+Z4snW/XsADgiqfZjiNAOtJqqLUqXRCwDMBvCkyflhNxdcqdY82n5lP4lV11L7rMj54+Y+KcUq16gevVeqyqAGYyQBsAel74HSkWMEbmTN5PeT19cIvE38cZhKmdfQwIAClhtImQI33j3nC6nmHpgKtRlBuQCRf5Y8y2Wlyd4t7Y1FInp6YWVYQ5owvqdzv+ffHlOkQqkjef9tjXML0wbTqEIEMRvPX29sMhxpp5YU/G27d/8YjRmSkEIlX9NyT/AG/XGnEc6rU1ZAVcQLf72weiF1S8lWVY9uuJM+y2fprTHnKNZU6RsvIIUH1tiluC+kACSdut74ceI3KsvUxEH9f84DyFQebSDXA6gXnf54fEM4/g2pqPMlXKwoIPWx/K+F7UyqVEhgym9zt3viXjnEXq1LFpDSGPUDa3TEL1E0l13tqDTc9vrhkzL1V0idZPcAEfnjMRUsxYRpHpOMxniBcAuNXON1bEdRcfOeLzSIKjYV5x/JmoEDzaD62w4FLAHGqJZFE2B29xj1fjXx1tNMxVdfOtVViwAOoGBt2wVlK7QViVIIn3wJkaB1kdwbYNyK6WVSCetsdltG3DU/CxAAMYi4w/NMyDcW/fDrK8CLliYCAg36zgfxDk0SAgJCA6gf8Ae2Ay5H10qgN5W3pHXAvD1Z5pqJJEAdzgjg+ZhwpgAyPqMQZGmVqxq09JwyEf/HtQq+WzCWUTG17wfY4FzdIIQCdzMjG5zBNQkmdvyxmfyB+KOVpI+WGOk1VKay0sWBn0IONeJsWqK5jZSII29u9setpZVADF+vt1x7xCnIUiABO35YAnzDLrVqgMCbC0k3F8EcJoU1NQrUhCBzabibkX9euFebZoEg9Nx9L/AFwz4PSZw5IAHKOwtJOCljILJ5vmKLzAFjruJPT5TiwcN+0rOUVFIaGAMKzTIA2FjzfP88V3hTr5rgCLkd4vidkQ1SoPwgmfWMGR4uncD+1TK1MuqZj7uog5hpMEkm4IkQT0JxV/tO+0YZ+muXoCKSsCxIuxX4QJuADefbFOyyrNSmQDq6meWL2jvgdqJ1x62GHkvEvZCpIwdkQT1i4ucT5nLfeAkQT+2NUWDA3Jgz0wZyrgXQy3lzJG8nG7/BrA9PkcR8RcllTvv74l4lT0Uh3xPZq7Wp6nUA72w2zuT0pqiYH69MKKRmqJE9vfFq4xVAoU1iZIn1GLqYS5aiGNJSDEkmP3w+UFSi9AST8sQZSii1CQIsoHbeT+WDBVU1ZvoBAMfXEnC7N+ZUZgykhATf8AbEGSzflczD4hYRtPUYb8TzYNOKR0/wAxPWe3Ue+FeYSGCmwAt107dcURrmMqWpGoGC7G/wCQOFtRppTGqGluo/IzjXO1mchQeVhEEwNxfBXEKdKlppAwIGtgZ3vgBLUy4JJ29MZho5dTFN5QfCSEkjpPrjMV46vZOYs1M4ljEKPiQVMfNMcvWtgLiI5CSNUEGMGMcaEiMPRqxqlHkp2YTTW3g6pMXAGDEzQ1wvfAnE0NNiQCuqfpj2lRdSpIjtjvTeR6Ia8Q4g6oUUnUSC3t2wJlqJdKgILWmcb12bRqJknrj3h2fU8ulgCpEj9frijyH4Pkiz9FKwRPcYj4shXMExbfELZttcztuf8AeuCq2f8AM0sR00/TqcP5DTOOuoeX1gmf92wU8CpTLElGAn9/bEHEFUspTYKLdsHZzJfd02jaZ/bCNFm6EhdPwSQfTe/0wNqNRIEcu0/rPfG9aFUaKhuOYbb9MR5N10MoPMDIB64CqPL6qqhSLKd57enb++C6VEqj/iXYEGAOs4BybN8UwQZt+WGOTgqwYm4Jgbe5w6Ig4LwSrWZhSQlgNfbkHW+5nAhJDzfnP74IpVamipU8woQNIAJBPpbph/4gq5HyMsaFTXWWBA7WmfnhJV3K5ZWqEElRMn5Y9GXHnQSIB37+oxJUrsKrQty0n1k7YizC6ajM4gNYel8ChvHaa/durhrXUbr74W5CuvnKXErNxjfilNQJT4TEnqTgXKVNJ1EW9cMm9etLseurl+uGPG65NFFcaWG09sAZBgaqudibWtOJOPZosw1TKgj/AKwY3Pot4bkzUr6ZvEj8sWXNV6YVA6FwCZ6bbYReHauioG9/+sPf4k1keIBJ/wC8FEKctnSzztaf2wfkMzpVjI3kA9cCZbKsDUA3EST2GBzULSANj0tgDatn5F1N2me49PngnNLABgdoH74EyuULsVdo0gkSbd4Hrj2mpkDsDvhpMsvWQVAtRZUW+uDH4JUrBmpFXQE7nT6gR3wpesawVUWWJgRa/b/OLMa1LK6NYNgNSD+aNzg7Cj1yQxBWCDcdseYkzmdNSoz8o1EmJxmKu1C6qcb4zGY+ZrzV6DjQnGYzDiar/EmJLX64CrOSyycZjMd/R/zHqg2h8D4G4Wxk37YzGYuLRVvhqe+G9RR5FPGYzEiFWcMKsfzYf0mPkG/Vce4zFwoT53+364goLv7nGYzEhNw0ctX+n9zgjh5+9A6Qf0xmMwHC7Nf8vzxFRH3q+5xmMwCmVBvvPr+2BuNuS9z1xmMwQXgMT92uN0E6v6cZjMPomvDm+8T+oYL8S/FjMZh9joFw4WX3wdwkw7f1YzGYVD3N1DqrXPxDG3DkHlEwJ1b4zGYWodhawt/7YmyP/O39J/TGYzFFQ1Noqf76Yn4tWaTzHYdfTGYzF6SpOuMxmMx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UUExMWFRUVGRwYGBgYGRwcIBoaGhwYHB4cIBwZHCcgHBojGxsfIC8iJicpLCwsHR8xNTAqNSYrLCkBCQoKDgwOGg8PGiwkHyQsLCwpKSwsLCwsLCwsLCwpLCwsLCwsLCwsLCwsLCwsKSwsLCwsLCwsLCwsLCwsLCwsLP/AABEIAMIBAwMBIgACEQEDEQH/xAAcAAACAgMBAQAAAAAAAAAAAAAEBQMGAAIHAQj/xAA8EAACAQIEBAQDBgYCAgMBAQABAhEDIQAEEjEFIkFRBhNhcTKBkQcjQqGxwRRSctHh8DPxYoIVkrIWCP/EABoBAAMBAQEBAAAAAAAAAAAAAAABAgMFBAb/xAAlEQEBAAEEAQQCAwEAAAAAAAAAARECITFBEgNRYXEEIpHw8TL/2gAMAwEAAhEDEQA/AOeZurVosdHlg1l0hrEgG9iTKm0fO84JzdM66JdiX0DUGuJE9RcnvP74h43mJzCzy6EABHcTvAmxte+JqwJp5cySSXBgzs+09yZO3ffEBM+SNSlC6QRWi50i6m0nrbrgjgFNfPGqIFTS03J5tMDvab9t8LeLhtbUwSoDgkG0MRHf/wAY9sScOpkmUJJVpA9YMn1MfriNJ09zXCaNGnWRGkwgVCQSg1qYMGQ2k9R1wRxzhQp5QFoLsqVFYxK86ypJM/DPKNz8sKkzTNUzKtTSYUakMadMAsZ32FwP1w24o61aFSmxBNEFlchixdgwgDppCxpMRPXF27ZHZC4d8vVUqG8t0cNAuCCkECIADLfr19RaNXltqBWygHms15AgHcD5nBnDuIKEdII1AszyJtphV2BuZAJAt7YXrm9AAc2ZgwKwACLSQCJbTP4evrgJFn2+8adJnVqVD+JSd4Jjm2noMMOEmqiIaYgM2qdyVEqYAuJsARcRab4E4kEIFRFkMIk6oIJgm5BmSREWgd8EeHcn5tUqVMaJLrI0mQem/S3phcwN8oKbtV0Bl1INQgGLDUYJuNzuPyu18J5VCzhimmrT2J06Z0kTNxb63ib4N4JwlKlSoVFgGQFrE2tMwQxI23xD4VzZNfQSArGWOsO4ATdQASZEQBtqO5tieNy1cNvGXB6GWCU6a09enUdLFjt8EMOZouDKmQBHe15mhRZaqmpSJWjEhGCLMtDlWIDwZjl6kbYizngqpVzCUwAtIgySvzMapvAm4+onDWl4ap5amwo1Kq0gVRqVSIZ1sarOeUG41BQQdNgJOHvZuzcuIpNXCCmyAatWoqwaxIiLH9zFhbBbZdkYP5ZopGk3mbvLDrMENBG9r7k3i2WoUnugqMoUgyCjH10nmAEWsCRcWGAM9VOZhl0U3AKlgAogkdAIAHUgTFr4XlGiTiuXapURqKyrDUrsSpUW0jSbQWEwRO3fG8vpamagBjmLECyqPhkGFtsRNunXM7llNJQjiv5f/LylToVSdSs4JF+0GBtgbhNMt5w0mwUka5MjVMagdBgbdYG22DGQtHBvDVSlRDsAkBIFySxLe0e3pvizRpTUio+sEotS0iR8Wk3v3kbycVXw3nnzLs1Ss5ZnUU0YEqAjQZMRYQZPe3bFi4lTemBpXUv/ABhQTLEGJ3BK32WDMDrGJqCXxA9StTVqa+RMKUpsvNIN403UM7SDc+nVDxSoFClGDO6TKqVJUGA3opJ67kT3w54tTo06hR6dVnW7RUKqrTKlQgFwDBvH64izOrMV6QyoIJEkB1hRfWpnSIjSSSeoHS7nO407VRdBrXd3dwwXTMhr2AYmCdMmwsA0TiXiWSNVHYkoqNpjY3Itvtsb+vti48I4FnKCZl3y7U9MhCtSmbmdtIYbDqIOwG+K1xkOnO0EgBFiedmgFm5rsCTtEbQMVjDSXIRapBhgAADpgNJmR0OmJAi3f1GCmytIvRppKs2gsGAbWSxJNrzBJvvtgSvVZmMqECBTEz3EEdPf1mN8EZWhL0691KO8aVsulCwv6ld/8YNzkAZylUWq1zTXmJmBYmBAB9PzjDfL1Pvw4KHTRYwYYTUaxMAiTHa2NfGVUaldmmFTUQACZC2AP4hf02xvw3JPUXMaGJfTTUzu0QWAJOlVJbpaNh2PoqrfGssq5tRzRYNII5pYNEXIBgz1wz/+QzT0hTpQKamJYIJkCAWc8zGSOsyJ9BOL0yM7TAAGkqQDME6yRsBuYFgBbDTMmqzFSKRqOTzKAbwBIJPKR3g+18PVzC6eUs8FoKtaiyAgLqUnUzRMnTIEQLNc9LYjpZo5dAtWmSKx/wCYEFpIiwNlMmD6DriCr4gqOrUn8uKatqmF1PIJkTzGbARNo9/czn6NSBSoGkF0cxUSzKRIMEjT1AXrhfacGlEsFANRgQNlCx/+sZhNW4lzHkVvUEkfK/yxmLzP7gsV7xem3mCoBdwCxm0gQfikxYnc49yQ0UFqNzBXK6bADXJ+KLT64KzrM1EVFhHRmSbG0MNo30z33OC/CTI2XrrbzLMLXgQOtjuxvhNGufVGr1fKJaVDKQ0HVpBkMCRIJN+uA+BcNd2VUYodJIYHTBI09OlwMeeHciWaSDpS+3sD+oOIshXCs4SSWkfCIa/WehgC46emInypvl69RM6z0iEcD4gY+JV1MSRYSdyO2GmRz05aq7oKnm6QWqEHcsbSfjJiD798AcU4gy0UpkAU6kB2Qc2tJVJMwy6bRFpJ3jE/A8s9U06KDVPOsRbQddwd50iew2vi5uCbKmKqK7bOJDW3EXjc/qcC5wElpLbkqDpkTeSEAEkz88Pc5TvXdQjCrUpsYaSoRiYE3EsZM9MLczkzTrEEFXG4aLD8MXvI9PXrgJLmaH3SOwqaSoKCAAYA1MZF1B6j6icOPDDvz1KY+6RSxLmIgTvEEgidsQZqs9SgnI55WCtsd11Lq/ELIIPSdpwv4fn1ACAtFQqkIZnXAaBN7T9dsKzkLB4cbzKjNWYsWcGEJALO0T6gFj9cR5CnGaKtTI0sACu5YsBJMSNQkgztPTGq5Ur5YqLUWojodDWIKOhuIBgwSLXEHqDh34l4KMkprDTUNXU0OzDSdgwUHmAYfr7ldJ1bw/TjNGi6h6jap1FVDWBDcysRBfZd9iSAb4m4hxBf4VqdXzaRlqgXMfG9NuZSgDQWJmVMMDuBgHOOAgqNyVDTQKQQObczrFkB3NyQenVBxrj2YrudRbSWYASkEgkGFUyNrmN+uI6wiFeayoBmfaT/AGwMuXJMDfBmV4ZVc8tN29rfrh5wnw6RAYsCdwGU/LlDGcXIChuEkKQLmJIF9rx9Af06484LXWi1X7qWJUqryCAZPOAQW9iYvucXvheVD61FR6OmCApPMR1YzPyxTOJZQGp5iLTUOSXanr+LUW5tRjWSTce3TBZ7HKvvh4U1oaxSp03AIUkkCG6DU0JeAIvcxfDPMGqzMDWpgOx1eXplUIBDay2qAouNI36xOOevWqNSFJKhZiZUCbkAn6R8sTrTUZYEs3mVHp0j08sMQGZpEKAgME9Y64RSp85wxnfRSLMin44ED5d8B8Sy7awyCottAlAmoW1GxkyRO39sMs7xiwTLISq7tIBb1if3wRk69RkJWiX6FqjKXnsAPhHvi7ipmyDg+YqBTpNSwPL/ADmICgExc2v64oufJpsi1EIf4lWCdipB5rldSsQOpPa+Om5ShWJkJ5ejYaYM/p88VrxzxJ8xm8tTrUjCBlLRBIImzGBAIHX9YxOF6LuizHBUzCJWddLVVpkrp2JQcp9sE8XywVBEJKAUgNtKAahEdAyz9dzYjgPiFQlTWhQ80OwlU0qWJIHQA9B0wpo8P8wq6uakKVRiAq89z6j4dyO3Y4eq9NcK/wCJHWoaXNqmmjI0hQpefimJgLv0+uN/D+bqUoZtBc1W0h4CkKk6jU0k6TeNpj1gxccorTCB3UFaaLpCsdRWwmCNIYrY7RaMC5KnUd0IQFm8xVdRK25pE9iDBm/rGDlNCtxGpmc8hzMvpYggCDolmgAdBcj069cMc/Wy0L5S1KL3UMv4g3fUTbf4drwI2TeG64bMa6kOGsxeW+K09yfXpfbD56JDmolKpVVU5NHmMmpZK2iVtIi8SL3uXOcQmcUrrVpUgAWCmFDqPhEi5JBJJEmY3wPXrLykJTfm1BS/MBpIEqvLBj3j3nAuWzLLU81lK1diAIDkQW2Eg7bXJwxU06jKGcMdJ2HwkCyfDte0zbfcYXGxNaFTK6Rrogsbkgd725toxmCauVGpvu6QubNEi5tzCcZgzflSBIWh5DrZmptPWmIvBi0g3E4i8K1NNdwCNLK6wT03Ei46RP8AfBVXhv3lWlZSQqkklvhhlmBItHTocB8Hrr/GIKYBpF19yCI3xUuaZ34Rz1ISmmNYYew09+5I29t8L8vxDL0pmm7wYBQLb1Oo3/ziLhRNCtWECASJ02FzA/SfniXi3D1Dhixl3DFdMA6gSWntYgf6cRLx9GC44C1FajBhJJKlbBQDeYMwT1IMnc3j3g5NNkOtl5wJFpU726iDGxGLHm8muaBp06M+XBphyqmoAHkGYA+HqbA+hxVny4VnJYIqNBuCAbCJ6iR0xUs4JYOK8JpDMmkQFpMBpY7WHxWHWI+e5wh4pw6rq8zQXUw4ckEkFY3F4uRfr8sOPFFY0a0BtWpBLabklYNysWtHT22wPwFa+YPk0tNSpUUgsRcKCxBPmQAqqZLfkThncMy4ZuHsNRd6bD7tgrKAWjlU3HUHp6G2J/BlTyKeY6VzoExdKcH4THKWYGYP4Uw0y3gxaQWM8pV481SrKRpnlUgNrQ6jJOm6gxeFtuayeVXIFRSSlT8xFolVk6ncLBY8zE6ryfXphs7qit0s+6srsiVCRp1VAHJWZ0yw+Ge0YMzfh+rmXNapXVA1MCklTmGraNCwQkgkFj+LYjEOX4HVVg1VRTpqY1BWI+Zvc9hiyZ3NIgR3o6wFARVYDVFpJvAMb4nGEZQcH8KUc5ksvUzMhjBfSwAlSsqQZBHLETt9cbVaNKsKVPK0aXmok1H0iZiDv6kgdb4Y5Ct5ifeKKSAyFYgAEybREGb80Tjm+Sr5innKj06wWTUaRA5Wb/yHxEAGZ9jc4ODXnN5CslIhhUmNrKv1wLk/ES5caXeiBsVpKCV92vqPv1wtPi6vURQa3nWIaV0lILSRA0NIjm36RaTTvMIqVFAJvNvX0GC6vYYW/wAR/aBSKGnlKRRm+Kq4EkegH74T8HyZdFHPDOtgNyLn8pOBchwGpXPKhv1OOyeG6FCnSoU18sVtALEKJIsCbybn98Kb70fSk5vwpSzPLqqoV20kE6gRBOoEASOnYXwLxbgppUQA7liCJNix6kmbzjpnE6TFDTpIWJkc3KgjdmcKSTPQXPtOKRnuIovJUIZgL+YZ5f5lNrH1v64dhE3hzhlRyFIm+52/LHRK6ZTKik2Zr0aDxANRlAcD1aCTircL45lqHNS5nawhX+gCiAfWcNct4/pIjVajLIuafNMiwAkb4cskGN0XFPtkyNKr5VKnUzAC/wDJT06CR0UsRPaRaetjFU4/4h/ja4CrTpUkmC7S7NytBC7bC19jgd/GzZvPmoKYQEaRIuFkSPTUQJ68o7YW8YpBeIMyUhFUCAGINO0ErAjUSCb2FsK1ppxlJn+GKuTrSQ7Ix5hcDXEE2ieUkdZj5j8L4hrSolPXTKqFVQTZoJJsb3N59tsDZaqBm66trqgIQoPKDp0Eg6bHm5RbYG98bt5ITMc0u0lRazSxIHcDsNrdcGpav56k1KpTUNLHRLGxVyNVibQJid97Ccb5uVatU0sF0vEQwZiYBMHYRqn1wLnswz1XchFAWdEm0ADr+IgAW/LfE612/hswwIAOimTJJMtLQDvY/IdMGE0F4XFMVwajFVAMwpaeUjTHY+tsNUzWaU+YrvRTYBLLeY1Da4ab3APpgDw8dAdvLSpNocEiNjt1O39t8Oc1Up1W5NY1hCyFtSkzG25HLcsRtPrhXknuWpCbxr5vhAAv7G8bjoek4zJhQHa15XSTJ1Xi34hIk9L22wQ6atQFkERH0gRYzb5egkajh5VkRqcALOoagZBF2kCxMkQe5wEIWsFAAEAAWZpO3U49xqMo52p6h3kCf/sJx7h7/BpmDDMIp5VbTB72M3+RxW1DUq5lSpRiAG6hXIB7xbFy4vSVjScHS6MYJ22nqd98V/xPww0qlSqTIqcqkAiCQGBknsbexHQ4jRqzMq54S56kozddCILnWzEwABDk9APU+m2I+I5xnRXJHlqAqCeb8IAbvBJj+rfoPPEFXVTpvF6qqDBkWUCDyzM33tgLinDgroaY1LAvIMHdgSO0974PgzHLqfPfSSr1aLFaaAsSwEWg76Z+nywi0QkQwCxCtuDyi9hte1tsOMkyLXpFXOshlkWPMpVfncmPbGy5QLUKgEhpPNJmLj4oPXfviuxGvG8yhyuXGrnIGtmkFYkBVjfb5AeuGHg/iT0ay1KSBisU2BaGZKsJoURuWZSBe6x1MaeKhTOUSQq1KaKOSNNmvBnmLBri8W+ZfhTN0qVEV2ppVqOR5IYBvJFMkFxI5ahcTaYABsScPbdOqrNm8vTdrUqoMnUrqsg2j4WMjfr0wtz+cNOoyoRYiE0ghWUypGqRqBuDEg7YYp9pL03Q18iKwqHTrQnVqOw0aTPex6G20r894lVs2qHLU6KPU0sxMtfewTcAG3U/TAykryr4gzTUigqknvcxP5YsHAiruoNVaR02Z9jp369sFcY4HSNKaVXLrTAszMWPpCyEVj7TgKjUalldSKtR1BKltyA02FuwO/TBwB3HdVIB2bzC0+UHQMzbcxgALTHQdZxz+pr1a2jRIBYCBboPS2LHwDxv/EOVzNQh2JUK9P4XJ0QSvKKaQTp3v1ONeJZUozswNV1BCqFhEGjXJH82iTG4AOFdzVTiuZ1OYaRHSw29BsDf98QcFpk1KjFwhIgMV1QYgevTuPcYcZPI0q2XUUGSpULaToI3AZpIEsYE7DttOEuRhPOQEMVaBvLSNo/04WDEcd4qalTTl6tXRpVUCllLWCkabS0k7ADa2LRleHDh9INTY6WIJOqNRHLeCYbUTvI5tpthX4a4dTpuz1z98htSkALFwZNmO83gEEdJxN4m4qKdIrRIL1o1SRFMSSP6oBMfhkhpsATAPH+0itWTyyBR6O+sSQZncW36fliTLVaWafU7CsVstNzM9Soi5CqJJ2JgbDFL/hhIDKNb+rSfZVX9MMcx4TrUULn/AI4l4IlesG5NgJPbDIf4z8T0/K05ZVSpN2VIIC9P5Z6bTvEYr1DxFUaiVfLo7dKosx/qFwT629se0eC1GGqGKnaxv62G2GWR8HVHRwy1ApG67jtHzvg3p7JPB/AKmYqazTiTOqNj0tbbEGV4SBUepmmOZId1XyzpXlLJqsJMgWAsOpPSHJ8AWrnEoVKz+WmlnUuQAObpqN4HS+9xi9rnspQXyxoRZOkADckkmI6kzPrisJzjhXeGcEo63hggZAytXneSFSRuQRNhisZvwzWyrGnURXLUzUQoxZXJ3KloY3ksCBB6XGL8crR1+Yq6yTe0n/f0wl+0PiAdEp0lDVaQJJWZUNbRbfmFwO3rg34XNWa5fVgagRL6onqsWv1gHpBv7RiPOOgplVU3aNRgWi1hcHqem+J1QeY24klYZpYEQDJi5kGP7DEHFCkr5ZYhgCxMGWAAaCOk3+eBQjgCmIE31WiZttGxJ9cOqdUKSFqPSOlA50EgEa7NEkgMZJHf0wL4coCAZjTJ3IubC4YX+d4jrhia58xliorBB0AlRJksLkliQNInYxviaVSVM8u2qAYFx85LFTYruLE95Ikjyampm8xopnlkOAuszfzGGoAXHLPoMeLmPLMlyNysglQ9hBv1BEsLCLxgKo9QKHer1kDVvrA3E8tydzYCYvgA+rxB2JK+UoNwCpY/WRPfbHmIcvXzGkaazqosBdtuuored/njMXm/3/E4OawWzMgcqQRq2Hrbe3TFY8d8d86sjLpHIFYKOosJuen5Riz5hQVYEwCCCT0Hz6Yp3ihaOtRRJIUQW3HLaJgT3kWx4fxtWdOPk/T4ECsn8LRLFtytogBW3IO3xC+B8+v3Z0/Cji0i+pYmwnpGNMooOVeVuGHMPWfzkfT2x7lVWagN5QETMSveN7dMem81qzhObQVqbOp8sOnmQb6VINvn84xYPFNEU65qUiQhMjVclREsfQthP4eyiF2ZxKoCSOsQbwPrbtiDxDmqlbRVZgUI0DaZWC0hTadQPzHXBc5hcCcqRmRUpDTraWpsxGlSxUbnaSBti75PhTNXCvAFMBAAukQgiAo+EW29cUTgJTm1RDhlCASTaQIJgLIifX6ScP8AEmcYIvnsV0wFYLuBa+nUdupJ9cVxUapauOZQtmh5c3JnbcC0dj8/pg1OHPRLKlIswsWiwkdWmJvtiTwj4E4i1SjXq1qYRqYZkCTGsTAabtcSRI98OPFeeoo3kiqoqIyh6bORBaCBpsIIM+uKxjlmH4Fm6NNoKIVqMA5cjYTsvvA1dpxZM1QoZikUpU5Ql1lOUAAMbiNiQQInp8k9Dh9JadKmzRUqsAALagJY2F4ChjAwq4xwetrVUaqKSholXVSGIO0AkTG89MTcnFHo8Cq5cK1YsarhUUNIJOk1GaagBUcrSd7d8KOK5I1MwWp06tJDEyxJBgqxgG1zpi+/ri353LRXpM9IF9XKSGVrBvibzDyySbSPUgRhnl/DtBnOZrnyqa6ecsIZgwOtjN11AXYAkbiCxIol8KZOpw41SmXLMyqQ7qAyBgQsAtcAjcdx64K4DnxXzblmFIoo1eY4Eos3B2VyZ2H1scTeG88MyM07Hlp1HHmqSxuSEcKVKFAkG8zaxN8KqNXzs3XFautOi4VfOSkQDpvpIZTpqaWkgm9txgGBnE61B8wKq5gKrwgnmAAVnYywAQW/ELQYHNiPi2QR6kUGWqbKPKgzAux07CSPp0G2f/zWXqIlWk9eqiuabmoiqN9MWgliD0Ft7SJaUePsDooPTVSIWsQdK64uxtrdSBHXmvbddAd4f8LtSclyBVA1KqkTpgKWIQFoJOkQf5uu0Xj7ir08mENNULNp1FLsICcqmQNUtzbgHaZ01zw14/rqa1IksutmWqFBMy24J+FuWABaTjSlxvz66V8xSZaNEk1FXTJKhjrYWsBqAUEgb9zg+ysXnwvwxjlqb+UtIsAfMoiZ9GQgQT1lfocL/GHiPiFGtSo0jS01AwLBBIiIn7zlYqZiALdcHN9pWQpBPJeEUKxWGNQ6iRoCFYEWYybWFpnFLz3iGpncwrqopQCFmGaCSZPVva+npiiwOHiBVqnLU8vqIpa2qlhMizM3LcliqgA9RsLYHpZXU4L+WOpDsR9YBgYm4w7LTHlU6K6jDeUADUI2NQlixIvE2E4k4Tw+sRcjUL6VifcGCfrE4AlzfEqtJD5aozwdC0ybt+EAj4iTt+mFfgr7Ns1UDGoXyk/iddTsTYnSHBFibki8WOHtHh1YtNMgN/NqbV7Sw37xiw+GuHVA01GcnoJEe2GM44ce8SeH6vD8w9Gq1OoirrDqApYOWgmeafiETFomwwhzeV0OBGm2oeguL2sZG2PqnM5alWRqeYpK6lSpDKDKnpMW+UXjHzH4p4fTo5ytTpKFQOyompmKgHSJLCZYc3WzAdMUrTcm3DFenlywKgNMMRsSLQSCD7bbYJfiC+b5XlRNhygWsNUKSSQQIv8AS2AKpYimp+CZ1fyqoQESLb95/fBwyrPWWmVZAFMkNMyVudRKqTDdb+mMlUQPLLKDU8wgkl9OpBH8x+EEGBAAJMFtzhe1J7wJg67qq8pJVdSiCJkHm6/PDGnn1RVFOgQ2sp5hYvqJLE6VnQ4MWMWDWHYShS86qSF5Z1KzAjl0zcG9j2t9cOEXvnKwsopQIF4JsIuZvjMeVeGCoS6lYPrHobe+Mw/KTbJ4Xk05sRvij8Qy6wYsoZgsk7DTYAix3EdcdDFPFP43XIzTUgBD0+oteYiOoM45f4mr9rEaPYi4eSFYA/FAUeiXa3XfD7hQTS8jnZYXtBkX7dMIeE5eXqAR/wAbxJgWvudtsH5WuWenqXUoiwiTHtjo1rA+TViKgUC4KmD0vcHYg2+mDM9kXGWRHFywOx5Z5TYdTYzvAxpl6KiqwjTDG0wYJnv2wz49xMmkREAtzRBj4Y69pt+mDPALOHrNal5h+Bgp6CABGx2gXnEQzsVXaF+PVawiex2t0GIcvUggCfiBPT/d8T8WCMpGo6ybjrBkxsI5vToMMGuX+0DP5KpVSlXIS6rTqS4QAmNAf4T6bRFrWk8A+M6eVzeYzGfWpmDWW78rEOpm4YjcHSI2iIjZbx/KM6pW0HSFUNOxk7xMm/X1xe/AH2YU2pU8xnEVhUBdKJGwqWGsH05gBfmF7XqbJq1Z3x9l18us1LT5lNW1/dvCMSY1IxMgb9JiJvhfl/tLy9cgAIdYYFnJtTBaRazEgTGq/uIwmHF+HcOq1hSpF6yhlBY8o5pCgfCoEAagJ9bkDn/ibiyZrM+caaoHMEKIkR+KNzPpiOalZeP+LkNYVQwZkaadJBoUIJJJIspGxBm3UzaxZ9KWYVTmKHlI5DMKwXzKhN6dOkgbkUgSS4DWI0jcVyn4UpUqK11pQ2lWWVcB1ZgAs7EtYbSBJvab0eNUqtIeZScVSCusSfLJW+lgDpNzAHNFzMYd2BDwzMZlqFKy5VXJZChBLQVCU9DyE1WJkNykYg4vlPvKChtTIS9RGlZa5Z4YBZZpvFx9MI+FJVbOrQy9M/w4qeYDUOkFhT1K99NgTqCxeAd8PPEPl5epTapV8xqRVGTSIkAuSVY3Y69RsLm4vhB54l16Upl6ZOYJ1UkRdIplg2qyFhMmWJO14viPjuUK0wa6uxqDUvKFY2gSTOlEmy7sTsAcGV8jlznxmaSVW8uKlSpDpTVCIheYmeZngACx9ThtxvNMz+agVVRdOlmhnDxJVSdwI5r/ABd5hhWqHg40grqIFREIGltW2owNzaeloIvthPW4c9RzTQv5bnmjaekjrJt22xduD5lUqE1SGpsmkVmJMrIhWiQLE2JnvuYl41mMutFFplFSsy6nVwCUBXUQQARvpB3sPXBaCSh9mUCKhJKiSEXU0f0g4HynAimnUrATKE20/nf64j4vxbN1xUOXzLaJ0Gq2pZCdETqJEyfqb4P8J+PoprSztLzGpyBUB+OSYJBEAxA+p9MPKRIoh4tLACBBkj2E/rh7wviFH/irIKSzssoJ7sRF/fD7hvGspXXTTUEH4gRp/wC8R8R8K+YVjQFFxeWn+WST+VsVPgh+U4dlGEUzRaCNV1czvzEkmfe+GdPh6rtYdun0xVsn9nuUFRatSjqqiYqAsjCY38siSI3MkdDil/bPxTM8OfL/AMLmqyLWDzTZtcFNNwamo31xBNotucVMnJF38beLqGTol2IY7KgiWbpA39Z7ScfN3F8wXzL1D8T1NR9CTP0G3yxmezD1H8yqdbMbsfia0TPt+2I6qk1PnOFnK5pwc06FZ6YRVqGkxktpJUQTHSJLRYm8YYfwzaKulVQrTGkRYredQ/mMmYBEYUqtZdDyAg0gbEjUSLruRc4bvmBTLMvOFIkd+WDP/iOx9MTDCZ7PSq01oqhAKh1NzqUCGDXFrAje+NxmdFCWIlpAAjUQIAiPiIC9P74CbMq1V2cBWiwgN/7EDcgACRBwb5N0lSEKqDaeYmYsev0wgaaqfSD/AFSD8xFseYMy3HKKoBoUx1LX/wDzjMT+3ur9T6cVHxJT0ZulU7wAfnt+e2LSGwn8VQKAYidLr+Zj/Zxx/Qvj6kZadqqtDQcxAnSbT1kiJjtPTEx4e9F1UiwYxMgkCLz7bYEnym8zmn8NjuesnoMOuJ8ZUvQHMzAAkk7WGxB3N8dmYawK+bArMw+71CVeNRHyuZtGJstldWXqSxBID9BIUgEX9YPyxnEOJD7ttAnU63k2mQJ6m+CeADzDocEyGVuulSReP7dvXE9bHhD4TKNnsuKiB0ZuYEm8gxbtqjrtOOx8V4dQzSo1WlTqKtr01JWY+Et8O3TA2W+yzIU/LrBqmoAMamsgEQLafhVY7CfU9T/EHiFcoiMmhqYaYBPwAHUQJAJvuWjpE3xpZjljqueFBzHhqai5XymelrFNSAzN5ZMyzRAIW7QDsbXGLR4mzFZgEo1UXRECo5VmtJkiL9YF/VZxUeOeO8yw5GanTMaQTDt31aTMEzY9IxXOG5462NWq9wxEXYmJMsb6YXTAYfF9JVbkp4qrq5WoSWOqST8RBgn1kycMeB8NWoV1SFkE26ExM9hv8owQuVpVatQaQ5aOVWsBAm7HlWe89MXrhvBsvSoq1UDSl3MKJMWuSCADeN/3fCclXEeF0lztMh0ZQhbyxUAChSAF02kwTaAZMjYYccT4ZT8uo3m+WdFgBBEtuZgyTaIgC0kE4j4BSSpVq51lL0qZjLJKqajQBKI7xB2AJuYOEtXgwzWczBqN5IFJXZXdjOpmmJMQNIkRAMHCNr4bzOYr01lRUJZmp1SNMrcLKQYTSvKD0MAdcD8e8BVgRXYwix5gmXYE2JF+UGBY7EmbYtXhng9ekkyMusGRUSQCwEalmC4FgJ6dbYE8XcTV8tVp6FqVFDLTqhdMvCkLGsxfVJMb7XnBkIstwXN1+SjmfLpEEFXAEKzGYIFjHzYGMEcParlX8s1KDMgIXWukVCL+YWdQzFVDD4oOonpgzwnnimQSqyVKjFZZEvBFiILrJ623vfriqcZzD1cpVqnSBUZnZIU+WiaJRZM7rqgKJ5rmYwqHSaWSoSfhqlQPNIJA1QBGkHSCSPWPXpzer4dp53NMtOk1KiW1GnNg7QHmCV1EiCZvYdMa+CuKV8/py1GrUQJz1HJNtQgLIMN8MiZ9PTpOQo0aBNMEyoCnVpk7kk95tb9MOT3K7FPEeFpl6AQAFQPhFmUDfc3v3A64q70KLOWRSsnqIsbbfnPrjpWZpioDbVb8KTc7SGjV3gSfXCXNeFMz8NM0wTHM66io6iLdJjt64qpKeHcJ00zVPKBMEGG+XQ+2+IeG+IzSrqf4gPqIVac/ESRE6hCtPW2HfEuBVwq0grkbcqyD6+nzxQPE/EsjRV0DipUWVKLuHFiCLwZ3k4WBHfnYRJIHfHH/AP8A0BxGk9HK0gVNTztQ7hNJDX6CStusDtjlmT8X56nCpmqoHaQY/wDsDb0wBxPOVa9YNVdnciNTGTafp8saZXjcdVBOhVgkbfl9DgfLoGcxMev+74nyma8sqxBLTaO3zxGs63Kzd7gWtO3piIujlR18uqUVlJIXWWEQbnfp036YcZrLHRVrFCUJ0KFYkDlEgEbj/euA6dEVVh4UAizWCt1M/Pth34hzopL5QMyk8o/GIgE77RgnIVGnQiSylV6zEgdpidrWtgw8LqaKTBW8vVCnodIJMdwDbtjasClFtjrUHcyNUGxPT/OHuU0pRyg16mYE72UMYMn1JPyGFyCN6d7soMCRBtbb4umPMO+K8Oy61nChiJ6C1wCYkTvjMbT078fynJ4tTA3Fl1UXHWJHuLjE4GNahtj5qXFylz3OliqBiDA/v+WDsyg8uk4EKJBNvQ7b4DzZIDrMlXiY6XNo2xMtQfw5BJbmF99M/pO2O5N92sGLT10yDIIfUJi8gi3ywX4d4yadVXN1FQMwiZAYEA+lsR5WGBpmLoDPaLzb0wN/ELRqVaYAdRYSAZtbf1OHNqddb4j9suX1il/D1STBk6YHWfjDT6jFI4v9omarJU1VAaTnqBZQZW2wNvX3O+K9xnMqz02X8VOwMWjpO0/4wFmuKB9CrSCch1sBGogdsFtqfGPafEhXZiS2oCZgX026bCIHffAdDjrhuSnfveRva31+WDfBvCTmKzgbIksB6kAfvi2V/Dq0gFVYxeE2ybOdPla7NqRagkwWEgTub9rm+HHD889CuHzaPmKOm66RpMiBM8ogjr6HFuy2QIBlSZwdSyIUQpknft/nFYT5Lbw3jyZ3LGpSqCjSVymsrGmBNlAlX5hMwNomcUrjPBaef4iqUcxpprTOqoZGpDEJACi0bG1hvhtwni1PL5M0ijFgzBFRV0iWZ76lMSWIJF4Aws8McWH8Y1R6Ylm+FLC14A6DrGInIWDxJxjPZYAKKbUwLcp6Cw3EWvHzxT6NLN599daqXDMQACAJ62G4EdZxY/tXqZj+Hp1aUsmoBwGDAFgY6A6gBeQRzCDAxv8AZjwxamVWosa6jFqh6gbQCfQCY74UF4OxUqZfJ0psuooVVRpi8FrEsJiBYXvvYvKcNydVGJpB3ddLorr8MbykKFk3Mjr7Y34zliKwJqLSpIgAkk6vcSIe43MR0OEf2gAUUUU3AqGSYs0ESJi19/kMFCt5StluHZzMJQYUnr8qBmbSKZBdQAIglhpElhzWsYwd4druKpLX1sT2JmSdhMn6YQcEybBixprUq1JXzGAZhq3Kk3BvuPXD6jw3y1YQ2ojSWOwB/MYYW7K+IjRjzQ1NXvqE6faR3A+mGDeO6BjTUCsDfUpYEQZEysEW6+kdkPC8tqAWsC6/geSdJiNpg/PDqn4GpOByae/T8sG5FdfxQ/EqbZZWq5UtZ6tMgnT/ACqYtM3NoA6zio+P/CGT4dwrRRV6jGog1sFJVjfWWgFRpXTa1wOuOtZbwxRpRoWD3wZX4epAB2No6fTGmBu+RqeTaBUFNyu+rQ0ETE6oiB3xJTSaxZrAKY9ScfXDcMpshpsupGBUg3kEQQfQjHzz9rng+lks8n8OmilVpSEknSytDRq2EFSBPfbBhcqt8Lph6vMbEAjtItH542yRXVqvuTa5N/Xe2DkRP4Oo8gNFrROnmMeuFuTy+pdJMWEnt1/XGcXR6UGBEoXEzp2JHaRY4h4vxivXjzDKJIRTA0rtEbGwvg3Lu2guoaCwAm8xv852wozeS1MxLAaTabm/+xhzkkHnsKLU9XK5Fo9+s2HoMO6+YZChRR5dNQBG50ze9xJOFWUyiirTGs6dzHQD/vBdIM5coG8tSLd4kC87ydvXAQuhxWVBNJp6yx/cYzGZpJcktB9QZ+eMxWAt71MQFsQNWnGK+Pncs7qyrHFsufNrRAsDe1usfLAGSzbeXUSmFuJuBNpmJ2th14gRy6w0K4KsPYTO22EFCn5dUBoFypP5fTHY9HV5aI0lyL4Zm9Dq5JA2tt2xJk6a+Y2o6pNyRvO/vheoAkWbSbdt/wBMHVFE3tCz8zjX5UPTKI+VRisFG0j+nY29MLsnSCVVR1i0+sGYPphnw6qTlqgALBQSOm+/vhJRr+ZWXm7X7YJzg2eH+LPk80Xpm4JUz+JSQSD7xjoFP7RMrWYJVQ03JAAHMpJ6agO56gY5vxdAuYYDoR+mL14A8B08/UNWozBKGhwEIBZyZAMgwvKZi9xcY0027M9Una9HUBpVI1W2BNv0wfkuHFpQUyqjck7/AEvPpbEeT4K3mSGkDoSf89cNOP8AH8vwvK+ZXbewCiWZjJIA/vsMWyjn/FPLpOyzAE/PfDTwbwmlUArSjBTeYYA9iB17YTcQWnWr6PiVguom/wAQBaY94wg4NlK1LiVfK0X00gDVZaZsAAsHvIJURffGdVFl+0DxNSTWEbVRemUFKmILMyxqYvIFOJAIB29cGfYjm5yzKpupvOxYyflEz7fLCTP+C61WnVqMC7Kjsqm1wCYHRb/LGfY94xpZek2XNI1KtWtKBbatSqoE95ne0e2CTZXKyeLOBZirmF11A61DqgFtII5QdJYxaYPq2An4TodqYk2hje/Xv3jF9OUpI0M+qu5kiZIABNhJJAtuZv8ALAfh/ieRztVlpFnalIaVKyZEkTFsPCdyngvA/LIcrqj8J9dvzw0egrzTCbHmK3AI6T1OLZT4WmjSVF5mJ6nub7YVcSyHloKdKmCCSABNpMmT88PAswT8Fyq0quoE6Cpme9ogHfFmy/ENQOnmjqPofofXFc4jw/RTGgMWGwUWB94xU69bMU5VQdIuDN5Nz7gnE5wI6PlvENF6jU9UMsQR+KZ26kiDI6e1yZQyratesmQBBmwE9Jib7xJ67DHBuKfazXDrTq0pNJw0lVDETcSDsyyNsdm8OeL8vmsutZGCoR+JtosQZ6zbFwWLDGPn77asnVp8SV6tbzab0y1JSseUFMFBFjJIOrc7HYYvHjX7Z6OUcUqNPz23c69IUdIMHU3p263GOL8V8S1M/XfMVzewVZnSg/CBF7kkk9Th3aKnImpVBo6RzaQWuBeTEdIxrwjK+ajjY3nt/wBYjzddNGlAAoU3nfqOmGfhmooy7C2o6jO3Tr0xm0LMjVZU1SASCFLCx9v+8RZXLKagJ3nV6GL8pM9cMaHDTUXmIVVE3Nrn9wMLc9n9J5YMalBiwG235z6YCTZYQtQgczsUBsbH9NsRUFCVV5mAU7Qbx3H1wZS4cadJGMMXE2MmTa/Yxj2jm3Z3eouokBd5iL794gGcMJf4QVefzANV4I2/PGYUaFN1LgHoB9fzxmH5fJLdqx6Wxrpx6Ux8xl5QHGQpQFpsRt62v6YU+IRTWsCVMEBrN6Riw1qYYFWEg7jFe49kiCirEQSI33FsdT8P1M6fH2b+ndsAqtO5idLX+RwfnKgOXWPi2PeBgLNsfLQ/+vrIwQXY0YAIO8z0GPd01GcHryrprCypAMHpf6nbCE0zTqEEAEE4Y8LfrHz98RcTp6K7BuYhvlHTD7CDiuU0hTY6hMxG3TDnwx4krZAedSAbUNLIdmGoG/UEdDeJ64g4xTJpKxI5SAPYjAuXQvTA1BdPNqP1gepIw5Ssda8O/a1ljSL1oo1ATqp3Y2No5QSI9LY5t4m8W1eIZw1Kg5FGmnT2ASZP/u25PsOgwmSi7VAzGZUkx0A7xiHUdQOoSGIj/OKtynTpkO+IeKGKeTSQ01qES8w1jOkRsPn3x74Y47U4fnRmfL8yQVqBz8avEwT+LlkH0wpWnNQA2g4m4spFYAmbj6HphSnh0bx59rKVcuaOSplBVRlqvUHMARBRAD8W/N06TMjnfh6q1BlrJOqk0pA2aP8AR88ZnrAU4B+K/USZj0jBvhvNsinQAWO4J3JMDDzsWMH1Xx1mc0zCShINgduloAlt8dO+znws2Toq70watQFneRPcKSd94n/vHEeDZhqdUFrlXJItuL/6MfRVSoK+VCW0kc1zbbTsQd8VC7E0fEReoEWk5HVoBgatPee526d4lvYCfr/fFX4Fw9KFJUDkiWuxJbSzH5gXmceeLfGVLJZVnqAjlIpD+Z4snW/XsADgiqfZjiNAOtJqqLUqXRCwDMBvCkyflhNxdcqdY82n5lP4lV11L7rMj54+Y+KcUq16gevVeqyqAGYyQBsAel74HSkWMEbmTN5PeT19cIvE38cZhKmdfQwIAClhtImQI33j3nC6nmHpgKtRlBuQCRf5Y8y2Wlyd4t7Y1FInp6YWVYQ5owvqdzv+ffHlOkQqkjef9tjXML0wbTqEIEMRvPX29sMhxpp5YU/G27d/8YjRmSkEIlX9NyT/AG/XGnEc6rU1ZAVcQLf72weiF1S8lWVY9uuJM+y2fprTHnKNZU6RsvIIUH1tiluC+kACSdut74ceI3KsvUxEH9f84DyFQebSDXA6gXnf54fEM4/g2pqPMlXKwoIPWx/K+F7UyqVEhgym9zt3viXjnEXq1LFpDSGPUDa3TEL1E0l13tqDTc9vrhkzL1V0idZPcAEfnjMRUsxYRpHpOMxniBcAuNXON1bEdRcfOeLzSIKjYV5x/JmoEDzaD62w4FLAHGqJZFE2B29xj1fjXx1tNMxVdfOtVViwAOoGBt2wVlK7QViVIIn3wJkaB1kdwbYNyK6WVSCetsdltG3DU/CxAAMYi4w/NMyDcW/fDrK8CLliYCAg36zgfxDk0SAgJCA6gf8Ae2Ay5H10qgN5W3pHXAvD1Z5pqJJEAdzgjg+ZhwpgAyPqMQZGmVqxq09JwyEf/HtQq+WzCWUTG17wfY4FzdIIQCdzMjG5zBNQkmdvyxmfyB+KOVpI+WGOk1VKay0sWBn0IONeJsWqK5jZSII29u9setpZVADF+vt1x7xCnIUiABO35YAnzDLrVqgMCbC0k3F8EcJoU1NQrUhCBzabibkX9euFebZoEg9Nx9L/AFwz4PSZw5IAHKOwtJOCljILJ5vmKLzAFjruJPT5TiwcN+0rOUVFIaGAMKzTIA2FjzfP88V3hTr5rgCLkd4vidkQ1SoPwgmfWMGR4uncD+1TK1MuqZj7uog5hpMEkm4IkQT0JxV/tO+0YZ+muXoCKSsCxIuxX4QJuADefbFOyyrNSmQDq6meWL2jvgdqJ1x62GHkvEvZCpIwdkQT1i4ucT5nLfeAkQT+2NUWDA3Jgz0wZyrgXQy3lzJG8nG7/BrA9PkcR8RcllTvv74l4lT0Uh3xPZq7Wp6nUA72w2zuT0pqiYH69MKKRmqJE9vfFq4xVAoU1iZIn1GLqYS5aiGNJSDEkmP3w+UFSi9AST8sQZSii1CQIsoHbeT+WDBVU1ZvoBAMfXEnC7N+ZUZgykhATf8AbEGSzflczD4hYRtPUYb8TzYNOKR0/wAxPWe3Ue+FeYSGCmwAt107dcURrmMqWpGoGC7G/wCQOFtRppTGqGluo/IzjXO1mchQeVhEEwNxfBXEKdKlppAwIGtgZ3vgBLUy4JJ29MZho5dTFN5QfCSEkjpPrjMV46vZOYs1M4ljEKPiQVMfNMcvWtgLiI5CSNUEGMGMcaEiMPRqxqlHkp2YTTW3g6pMXAGDEzQ1wvfAnE0NNiQCuqfpj2lRdSpIjtjvTeR6Ia8Q4g6oUUnUSC3t2wJlqJdKgILWmcb12bRqJknrj3h2fU8ulgCpEj9frijyH4Pkiz9FKwRPcYj4shXMExbfELZttcztuf8AeuCq2f8AM0sR00/TqcP5DTOOuoeX1gmf92wU8CpTLElGAn9/bEHEFUspTYKLdsHZzJfd02jaZ/bCNFm6EhdPwSQfTe/0wNqNRIEcu0/rPfG9aFUaKhuOYbb9MR5N10MoPMDIB64CqPL6qqhSLKd57enb++C6VEqj/iXYEGAOs4BybN8UwQZt+WGOTgqwYm4Jgbe5w6Ig4LwSrWZhSQlgNfbkHW+5nAhJDzfnP74IpVamipU8woQNIAJBPpbph/4gq5HyMsaFTXWWBA7WmfnhJV3K5ZWqEElRMn5Y9GXHnQSIB37+oxJUrsKrQty0n1k7YizC6ajM4gNYel8ChvHaa/durhrXUbr74W5CuvnKXErNxjfilNQJT4TEnqTgXKVNJ1EW9cMm9etLseurl+uGPG65NFFcaWG09sAZBgaqudibWtOJOPZosw1TKgj/AKwY3Pot4bkzUr6ZvEj8sWXNV6YVA6FwCZ6bbYReHauioG9/+sPf4k1keIBJ/wC8FEKctnSzztaf2wfkMzpVjI3kA9cCZbKsDUA3EST2GBzULSANj0tgDatn5F1N2me49PngnNLABgdoH74EyuULsVdo0gkSbd4Hrj2mpkDsDvhpMsvWQVAtRZUW+uDH4JUrBmpFXQE7nT6gR3wpesawVUWWJgRa/b/OLMa1LK6NYNgNSD+aNzg7Cj1yQxBWCDcdseYkzmdNSoz8o1EmJxmKu1C6qcb4zGY+ZrzV6DjQnGYzDiar/EmJLX64CrOSyycZjMd/R/zHqg2h8D4G4Wxk37YzGYuLRVvhqe+G9RR5FPGYzEiFWcMKsfzYf0mPkG/Vce4zFwoT53+364goLv7nGYzEhNw0ctX+n9zgjh5+9A6Qf0xmMwHC7Nf8vzxFRH3q+5xmMwCmVBvvPr+2BuNuS9z1xmMwQXgMT92uN0E6v6cZjMPomvDm+8T+oYL8S/FjMZh9joFw4WX3wdwkw7f1YzGYVD3N1DqrXPxDG3DkHlEwJ1b4zGYWodhawt/7YmyP/O39J/TGYzFFQ1Noqf76Yn4tWaTzHYdfTGYzF6SpOuMxmMxA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2.bp.blogspot.com/_Y9-9pUdrfsQ/TASJuP0zj1I/AAAAAAAAAWs/3dBjt7q2kt4/s400/IMG_3980+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2057400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3.bp.blogspot.com/_Y9-9pUdrfsQ/TASYkDVUQLI/AAAAAAAAAXE/KStyyjVahy8/s400/IMG_3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07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Fungus Like </a:t>
            </a:r>
            <a:r>
              <a:rPr lang="en-US" b="1" u="sng" dirty="0" err="1">
                <a:solidFill>
                  <a:srgbClr val="C00000"/>
                </a:solidFill>
              </a:rPr>
              <a:t>Protists</a:t>
            </a:r>
            <a:r>
              <a:rPr lang="en-US" dirty="0"/>
              <a:t>: slime molds and water molds</a:t>
            </a:r>
            <a:br>
              <a:rPr lang="en-US" dirty="0"/>
            </a:br>
            <a:r>
              <a:rPr lang="en-US" dirty="0"/>
              <a:t>- multicellular – 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u="sng" dirty="0">
                <a:solidFill>
                  <a:srgbClr val="C00000"/>
                </a:solidFill>
              </a:rPr>
              <a:t>decomposers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many feed on </a:t>
            </a:r>
            <a:r>
              <a:rPr lang="en-US" b="1" u="sng" dirty="0">
                <a:solidFill>
                  <a:srgbClr val="C00000"/>
                </a:solidFill>
              </a:rPr>
              <a:t>bacteria and fungi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cell walls made of </a:t>
            </a:r>
            <a:r>
              <a:rPr lang="en-US" b="1" u="sng" dirty="0">
                <a:solidFill>
                  <a:srgbClr val="C00000"/>
                </a:solidFill>
              </a:rPr>
              <a:t>cellulose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Cause many diseases: </a:t>
            </a:r>
            <a:br>
              <a:rPr lang="en-US" dirty="0"/>
            </a:br>
            <a:r>
              <a:rPr lang="en-US" dirty="0"/>
              <a:t>	- </a:t>
            </a:r>
            <a:r>
              <a:rPr lang="en-US" b="1" u="sng" dirty="0">
                <a:solidFill>
                  <a:srgbClr val="C00000"/>
                </a:solidFill>
              </a:rPr>
              <a:t>Ick</a:t>
            </a:r>
            <a:r>
              <a:rPr lang="en-US" dirty="0"/>
              <a:t> in fish</a:t>
            </a:r>
          </a:p>
          <a:p>
            <a:endParaRPr lang="en-US" dirty="0"/>
          </a:p>
        </p:txBody>
      </p:sp>
      <p:pic>
        <p:nvPicPr>
          <p:cNvPr id="4" name="Picture 17" descr="i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60696"/>
            <a:ext cx="3009900" cy="213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800px-Water_m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631835"/>
            <a:ext cx="2744903" cy="20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977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Kingdom Fungi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unicellular and multicellular</a:t>
            </a:r>
            <a:br>
              <a:rPr lang="en-US" dirty="0"/>
            </a:br>
            <a:r>
              <a:rPr lang="en-US" dirty="0"/>
              <a:t>- decomposers</a:t>
            </a:r>
            <a:br>
              <a:rPr lang="en-US" dirty="0"/>
            </a:br>
            <a:r>
              <a:rPr lang="en-US" dirty="0"/>
              <a:t>- cell walls made of </a:t>
            </a:r>
            <a:r>
              <a:rPr lang="en-US" b="1" u="sng" dirty="0">
                <a:solidFill>
                  <a:srgbClr val="C00000"/>
                </a:solidFill>
              </a:rPr>
              <a:t>chitin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-reproduce using </a:t>
            </a:r>
            <a:r>
              <a:rPr lang="en-US" b="1" u="sng" dirty="0">
                <a:solidFill>
                  <a:srgbClr val="C00000"/>
                </a:solidFill>
              </a:rPr>
              <a:t>spores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excrete </a:t>
            </a:r>
            <a:r>
              <a:rPr lang="en-US" b="1" u="sng" dirty="0">
                <a:solidFill>
                  <a:srgbClr val="C00000"/>
                </a:solidFill>
              </a:rPr>
              <a:t>digestive enzymes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outside of their cells to digest their food and then </a:t>
            </a:r>
            <a:r>
              <a:rPr lang="en-US" b="1" u="sng" dirty="0">
                <a:solidFill>
                  <a:srgbClr val="C00000"/>
                </a:solidFill>
              </a:rPr>
              <a:t>absorb the nutrients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68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 - </a:t>
            </a:r>
            <a:r>
              <a:rPr lang="en-US" b="1" u="sng" dirty="0" smtClean="0">
                <a:solidFill>
                  <a:srgbClr val="C00000"/>
                </a:solidFill>
              </a:rPr>
              <a:t>yeast</a:t>
            </a:r>
            <a:r>
              <a:rPr lang="en-US" dirty="0" smtClean="0"/>
              <a:t> – bread making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8554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SEhQUEhQUFhUXFxgaGBcXGRcWFxoaGhgXFxgYFRgYHCggGBolGxcXITIhJSkrLi4uGB8zODMsNygtLisBCgoKDg0OGhAQGiwlHiQsLCwrLCwsLCwsLCwsLCwsLCwsLCwsLCwsLCwsLCwsLCwsLCwsLCwsLCwsLCwsLDcsN//AABEIAMUBAAMBIgACEQEDEQH/xAAcAAABBQEBAQAAAAAAAAAAAAAAAQIDBAYHBQj/xAA8EAABAwIDBgMGBQMDBQEAAAABAAIRITEDQVEEBRJhcYEGkaETIrHB0fAHMkJS4SNi8TNyghQVU5KiFv/EABkBAQEBAQEBAAAAAAAAAAAAAAABAgMEBf/EACMRAQEAAgICAgIDAQAAAAAAAAABAhEDIRIxQVETcRQyYSL/2gAMAwEAAhEDEQA/AO4IQhAIQhAIQhAIQhAIQhAIQhAISSo8TaWN/M5o6kBBKhU8TemC2+Lhj/k36pv/AHjZ/wDzYX/u36ouqvIVZm8MIiRi4ZH+5v1U2HihwlpBHKqIehJKVAIQhAIQhAIQhAIQhAIQhAIQhAIQhAIQhAIQhAISF0LIeJPxC2XZfda4Y2J+1hETzd9EWS1sF4u+fFGy7L/rY7Gn9o953k2SuPb88bbdtcji9hhn9LTwmDq65oswMAONOLFcXBsD3i4m0CpKNeDqe9fxhwm02bBc86vPCPISVltv/FDb8T8hZhD+1oJ51dl2Wc2Tdb31Ba0CDIAc5wcSGhgB94kgCMpBMUlNo2GLin5hxOaSB7zSC7DcQ6S0REzBIiq141eol27xBteJ/qbViuk29o6B0aCosHE4oLnl7ubifiquLgtZHvBpM8VpAqGiQ08TjEmWyJHvG683EfwmhiAImhJJaLSY/iVLjtvHOY3emhGK5OGKc1lztLzmU1m1OH6j5rPhXT+Tj9Nvg4OC6OJzxzgHzXobPsOESA3a3MGrmmPR4WF2bbHgSJvzjoPOyvbJteNiO4WDiPC50Rk1rnk+TT1srqpeXGuhE7ThVwd4SAG0OI8ijQCYdxCCQTS0xkrWz+Mt4YcT7LGbzbBIzMtMxz4YXNBvh2YE8iRGtIopcHf2MwzxOAgH3fdvUTT0M9FNUuXH8uwbv/EvDJA2jBfhnVp42+VHei1W69/7PtH+jjMcf2zDh1aYI8lwFviEuJLoM3kADqQ2AXUuQphtOG63uOGbXSPkW9a9FN6T8WN/rX0YhcU3T412zZ4HGMZg/RiEk/8AF9+xW/8AD3jzZtpIa4+xxT+h5oT/AGvsVduOfHli1iEkpVWAhCEAhCEAhCEAhCEAhCEAvL39v7B2TDL8ZwGjf1O6D5rzvGni3D2HDqQ7FI91un9zuXLNcV3htmLteI7G2lzoPb0yHJHTHDfb2vE3jraduLmYJODg5gXI1JzpksyWsw/7nT+YmfilxdqAEAU8vVefjYufOO+Suvlq5TGdG7TtDjHeP5Vjd+MWmTHDEniZ7QcIdDs/d5ElomBIBRu3c+PtJPscMui5FGjlNPRbrcX4eYbeF20PL3ipawkMkGY4uGXDLLNS5zFmY3J5+Dsb8RrAXDFZiFgh3E10kNf7RgwnEUDy3iMF3CATVwUeP4V2rFJAwmDjcTxO4WkUIJc1smo4YvFTddI2bZm4bQ3Da1rdG0Fb0nmaKdozMQT8vrkuWXP9Ok4o51h/hwSeJ+0wTfgwxHOJNotQQp9k/DLAb/qYmI+uobSRQlorNR/yK6BEaxWnP/CCLnzJ+AXP8uVbmMZIeAdh/wDCYmYOJi0BilHcvVensPh7ZcEf08DCaaSeEOkAyJLpJXtcP2D68wiJUuVrXjFPD3ZhBoAYyBb3RemgoaXT2bKwH3WhvQAHPMRaFaiRbTL7lRn7sPOFN1dRTxd14TpJwsI2uwGYMg2k11Xi7V4J2V4IGDBLpL2ktdJAmxtOVhotS5pN+faw6dk4trcUI/z6JMrPSWSua7x/Dkgf0McEgTwYguZj8wPu0Ol1j957r2jZiPaYb2iAeKJYZJpxNkXpU/ELvDmAiB3v81Hi4LXAhwBDri4NKyDyA8l0nLl8sXjnuOEbPvEijq8rFegzaA8XB5LU+KPArCPabKAx4vh2a7/Z+0x2J0uueFrmEgy1wiQRBzuDULpqZeknJlhdX06N4Z8bY+yw1xOLg/scfeb/ALXHLkV1jcO/sHa2ceC6f3NNHNOjgvm/Z9tmjr/d17G6944mA8YmE8teP1C3Qj9Q5Juz2uXHjnN4+30YhZTwd4xZtg4H+5jgVbk7+5nnZatbeayzqhCEIgQhCAQhCAXg+LvETNiwS4wcR0jDabExd39ozXtbRjhjXPcYa0Ek8guAeLt8u23aSZIbkKjhwxZoBzN1K3x4+TzNp2x204jsfGcSCZrSTqfLLIBVnbS/EcGsaXE0a1okkxMAdK9Fpty+FX7UQcQuwsFpvFXDMsNdDXmt3uvdGDs7A3CYABMuj36kuq51TBcYBoKUWLnMe/l38bf053sngTaXwXnDw2kTcuePdJADQP3QD7wgT31G5/BOz4UHEBxXQau/LVsuhopyBMrVNGc+lbXohp6dOS55cuVWYQ3BwWtaGtaGgCzRDRWKV0T/AGducZdT8k/irl90tHdDQL9MuvJc24QCTan8eic0G/r01lPYNPnaAM0jTpevprqUTRpzn5elU4NFhl8EziyqST5C+ZTzfr1RSvFaz9fvRIG1oYPOl0B0WzJpab38kOjObemo8oQNa23xn0hK502NfPsnE6yKimXaUsRTXSgmDJFPuETZG6085vSo0EI4db9hlSQclIPOMsvv7rISAWi+gI5zlSpKITEFzlNs4jMDUud5hNe2cotROOeQE9SZrJ+7JQ2BaTE69Qgr4prS1DFrmKZwsd438ODasMYmGIxsMUkH3xcto2Z0WyxKdc9bjvFFUx2dxzv9wtY5XEsl9uAgmYzFDN5FCDzVvZdpIoaj4Lf+LvCv/UEYmCWteAZBEB+kkCjyZAJpkubPaWuLXAhwMEGhB0IXplmUce8LuNBs+K4Q5joc0y0gwZXZPAXi8bYz2eJTHYKj9wge8PpyXCNh2iD1Xq7Ltb8LEbjYRh7CCIPp8Vn1XTKTkx8o+kkLyfDO+27Zs7MVtyIcNHZjzXrLbyhCEIBCEhQYT8V98ezwW4DTXEkuj9jfqfgVzrwvuh2PiCbEh7yRIgSQ0kUrFjeqv/iVt3ttsxQJhpbhNzt+b1JWv8J7OxmzM4ABxN4iRQl0V7CA2OUrnnl09eGOpp6Oy7K1jG4bWgNADQAAGgAUAaDFoUoM5/55QnOIJodYz1y7DyRhtyEfEjmRpRcN7bBbGddbx10TY+PU9KJQCTSaSINMpzyonNcSZBvy5acrqAIoeWk3mneKSkaYzFM7ecmZSudzpcCQLZcOdh6oxGzY25cjAvUIAaDUZxFRNPklIkGlK2r9jNNaJnn0EZ+f1TnGbX875AeqADrWAjIcqAaiEjoifutJvVSNJr0yoKzPlAULhbTTTWYvQSgeDST0yHeck0sjyPMmvPpfkpRn0oD0m+ZQDBBBjXPzkIlpobw1pQ9rTWOSVgkZ2rFqzkDpqpXCkwMyQddDPUEJeAx/iI/MRQdkRHhuMwSb1k1METUZV8k9hkTGmlrVGtE5uELUgE3Em8U5fdEkQchyEZCe2aJtHlcUBvGugSuMa2qY/wA+QTtMia6jMjrN0xztDek5TM6c0U1x15d/P4KB456mtPlflKnc2x/yZscgo8SgAy5fXoi6ebiMBGUG2oMVnz+CwHj7w7DRtGEBcnEAqSP33uDQiNSuiYzTTURJ+vKOiqbXghwc0tkGhBrNIqBqOcLWOWqZTccPYar09jxCR0v9VH4g3WdnxiyZaQHMdBALXVF8wZHZQbHiQ4L0Zdxwwvjl23/4c75OzbT7Nx/p4pqMuLXku1gr5twnkQc2kVXePCO8/b7Ox2fCJTG7Xnx1dvbQhC04BNxHQCdAU5Qbc6MN/wDtPwRY+ft4vD8XEcY97EcfNxXVthrhMMFo4BAcZIECl9SVyUH3+YJ52ous7A4Pw2Fg91zG3mYIBBqbeS4ZPdVhpiJgZVpqRUJ2FMWocr55105ZhAEkU11zoPifKUlIm8Zmt4N8qECi5IUNFZrBuWx/9Z1z5pSeVfKsAR8+yXFHKlam96wBlMVKUgyIArzpIIk6xdEprgKRoKkwm8N7xr8gnN70ih0qBZAuB1iJ1BMRlS6ENaLfSKf5SjtX5TcDkEYbTAnK/Pz+6JeLXvXtA5IpLXmvbllcILshP+aTXSqeGmIAjudD6pInzI8yR0QNIA/LAsYjUGYUmC/MxkRXlJMfZTGtFJIm9jSMvdEKQNgVJ8qZ1vSgRKdwxfM1mYmCTPF53yCkLpdcUPpFxSsx/KaRXnr8Z5ckCgBkiYFRnMGbxdGTyJHaJMARp8J6JrBPTOAL5/ln+4XS4pgdOpvaPIJpjKAbSfjW9BmiQx1a0gxnyJuZ0HyTSK1NpMciDeO5nVSjK3QZZ/AeqaXVPKlgB56o0ic83MQRQQevwUZAAjT51Ur+pzJt8OgHmoHjMT2qEaVsY86+h68lVIFDnQjTRWMR3T3SM89OirPdaczA1Gd8+iDEfiLsBc1mM2S1p4TnAIlroyEyO/NYVl11zxbsvtdlxgJMM4gBaWkOi9bLkrRX7+q9HH3i4ck7ezs7pA5iO4XS/wALt4Rhls2d6OsuZ7D+Udfktn+G+MZxPh0KuLpyd4z9OyhCi2V/Exp1ClW3kCj2hstcNQR5iFIkcg+dsfDLcV7cw53xXRvCDi7Z2CPyki2XEYMzbL/iSsj482H2G2Ygj3SeId5IHnTsr/gneEOOF7omrTABJpQmLEZahcMn0PeLcyLkmnzBA5xBPdIWmpsI7zMgWzr9zL8MyJAnI5jWO5Ed0pbT93EKExXQiM5r0XJgvD7wMDOnM1ivOAlD/jU+lwK1BSDMmayYvOvSyVw9dIvmbVPpVCQwC50MmmUk5V7GIUjpNTEcpJNYpM1iU3hgibDUjlNBOVUB8W0pHrU9fRCnCkGKkibWv01qgagzI+uaOECOGgAv0A1FunOqGnoKxaxoeep+qIcGydazWDkCIIPKeyGNGtoiIsLDr/GqGdc4N4jS+pPklB7VoYNs6RTKtUCNoLDUzzvYd08Gve1LwJ6WP/smhnpA6jOxzKeM8+kipIiw5eiBBStNBGYvbWT5BOmTnNbcUm+RomgChPQXjOSB/tohmIDXIg2F5j15XrdEOLTEAnPKpgxI9fVJeb8zB0geXyS8QHcm9czJ1mJzUYNCKEx1yrQAfZuhIc45k5g5CenandRuEionnn2Sm+pinWkxNYkILzI8prftZGtIspMDXXlCr4grSBS+vOqmJ0FKjkKfBVXOpc1tUHykVPpZFQ7Q4i1ZExlz9FA4RzE/zKkxsTI6H+VW4qSciY+XSnTogh3gf6WILQx40/SarkDPvzXYN6iWYhIH+m6fI86LkuE0m4XbivVcuTuxd2ajfX5LW/hqw/1HdPispithkaiPWq3vgXZeDB6kLeK5/X+OmbpdOE3yVxUdy/6Q6lXlt5b7CEIQYH8VNze0w247bs913Q2PZcv2LaCx4NaEdoK+h9t2VuKxzHVDgQVwXxJul2zY7mmTB0uNQsZR6+DPc8a6PuneTcbDDjHMSKQBME9DW9VeYaTzi0SQYJMWnmLLlm4t7nBfGRERkZ1+K6Zg7WHtDmmZqOR+uU6zZccsdN6XQYiJmgpbMkeSQmkxbXn7o1EpHPtPInMzMcXKJ50SNObRU2ia0pQXgk1WBIMI1zJoL875RJpRK0yNTepHOY7/ABUZePQVytTOLSUomoIygQIjWopKGlgOYBOfCTAvz6ZiuqifI8h07DSQkbTPrOducWaUjXEfOvXSYFfOiJpI4HzOmU5V1Pqhj63sJ9TpfomNdWmZtnM3ArAola6fl8LUAqUNJBrEj7mmSAIMVrUnnzEpvHJGl/PXv9UP0z8yERJN8gTTLS30Q18xcDy6A1k86WTY5Gru3I+kJogZC2lafPJBITrpU8/uSo3Pvnbn2uml/IW+Ueaa99hlMW1nQ6T5o1o4OzrNflNu6j4uvT7oL3TC6e8kZC9FBiP7mLa9Mx5IJC6IrlE981UxsSZMdb1SPfkdTyrlQdR5qMfqA0pAOmUopOOvOgpSI+Crg1vnJqYHWMreSmceIjoa55a5VPkk4a14jlAJpqBNiY5oPM8T7X7PZngGHP8AdAvM3HlJ7LB4OAL6Cq0virbfa4gwhZhkmZBefpWvNZvbn/oaakrtjOtMfO0mys9piAUIb8V07dODw4bRyBKx3hbdXCRnWSt1gNXTGM8l+K0+5mxhDuryg2FnDhtHJTrTy0IQhALLeOvDo2nC42D+oySIuRFlqUhUqzLV3HzXtuzOYSDP8r2/De/34fuvgiYqdVqfxA8N8LziMHumpGnNc22vZMxcLFnWq9nn5Tc9uxbPtQeAQ6ZEiYOYN/uytjImscrwKEVXJtyb/dhFrX1FCR8xzW63VvUPb7pB6HrkTOa43HSy7aFj4MXnKI+zEpWukRnU3rJAgVzsfNVG7RMwQR3JsfKqmbj5TpmfvOP+I1WVTFtSQP5mDnXQSnB0tzg0vT6FQcZj6nn6UlK41vb+UExdnpHr/MpGOrcHoeekqNpIArcfm6ZDqkL5FLWvkOY+5REwiOh7GpI+yk9rWmtec6DnIUfHWozvFIAgczRM4sq9pA8/usaIaWGui/rbmhxvTM26j+PNVy8ChgD+efQ1TPa65CYmtoM+qLpO6gPpPx+9FFxDIDT6meSZiYkRkTNIm2vmog4xIm4JtTsipecmnOo+uiic4WrHLkYmmdUmK6mZsZypmk4rVEnseeX3CBrSecxFa3FPKoTWm8WAGc8qDS6dN7UmDmTSY800gSKzmPOnI/ygieBBEDI9GgVA5yVS3vvH2IAu908OQtd05e917KTeW3jBZJEyTwjWsutYXM881ht5b2diOIHvOJvkJyGgW8cbWabtu0hnutq4ye6fujdleMmp9OqXd27uH3nmTzsFqNz7GTDiKZDXmV1nfS3/AInlfb09z7LwN5mO3Je/u3A4ntHmqOzYa1O6dl4GybmvRdetPJllb3V0JUIUcwhCEAhCEFfbtlGI3hPZcs8WeFXYZLmCmYGXMcl1tQbVszcQQ7zS9rjlcb0+cX4FaiCD2Uuy478My1xmbW/grovinwfxEuYAHaZO6aLCbVsjmkteC0j7osWPXhyy+3ubv8T1AxQQaQQB5ltM6rQ7HtweOJpBbWo+mR+i54x7mgCj26O+ThUKTBxWgyx7sN2jrdnDLquVwd/Hfp0luOOfQgCkZeanG0zA6C8mvvDpmPJYfA33jME4jOJuv8jKivbL4kw3iri296jlPpVZuNZs01bcab3Nqx06Jxdb7zy+q8PC29rgOF7JgRXPmFaG1zNJIEUi0Zd1nRp6XtKm/pGnfVND4mvQ5T9Kqk3a8uIA0pQXEZcqJ3t6awenKnJEWsV5Nu8ZkSY8yCkFiBnOnPuai3NQvxdTAFBUi2kXqSEjMeJtAm+gMjTOqmhM50GRz1msGCjEE9TlTOx1uVX9vEGlZPd1NaVr2VfE2ponicLcNYFiRIM/NUXi8CpJmagVymAPNNe8WoL8zyHPtReNi+IMFn6uK5pUjTkvJ23xYfy4bQJzP3AVkXVavEeLk0BEmxyN7RReDvTxLh4YhnvGvMCf8DyXmYO6tt2upa4Nm7oayNZMCOis426NmwB/UxPaviIb7rB/yP5uy6Y469s+3gYuNi7Q4uyOZNenkrex7I3CFonuZU2Fi8ZjCbf77r3N27mgh+JV2i3MbfbN5McZ17Rbp3eXw54gZNOfMrS4GDCdgYC9fd+7+OpEN1+i6TGRwyzt9pNz7DxHicKC3Ne+m4bAAALBORytCEIRAhCEAhCEAhCEDMXCDhDgCFm9+eGm4oq3iH/0OYWnQhHGt6+EsTDJOEeIaWd/KzWM1zTGIwjtVfQuNszX/mE/HzXg738MsxB+UO5GJ81LNuuPLlPlxzZccD8jy3lJ9QVZw8dp/Ph4bpzEtdyq36LR7y8ENM8BLToVnts8MY+HZpPSqz+P/Xb+R9mHZcEmQcXDmIHuvFugPqho4Z4Mcxz4mnpCoYjMVlCDTUKN21P0EpcK3OfF6rNuxmxGLPcFB3vj5v8ARUf+uH7Eh2xkflK53G/TtM+P5q6d8Y37gOw+MJDvTHP6zlbhFLZBUnbwYLNJrXol/wC4jJpU8cvpfPi+1k4mLiH87je7qdAruy+HHPEvxcFg1c6Tlk0Gb6rxm7wfWBEmmo8lYZtGKYj4XWphflzvNx/DQ4W5Njw64mO/EIyw28I/9nJx39s2Af6GBhh373/1H+ZXjYe7MfFvxfAL1tj8MARxHsAukxccuX6Utt8QbRtBqXH0HkE/Ytx4mIQcQlanZt1sZ+Vqv4OzHRb8XK52vN2DdbcMQ0L1cDZsgF6ex7pc6p90c7r2dm2JrLCTqU9MW/ShsG6rF/l9V67WxQJUKMBCEIBCEIBCEIBCEIBCEIBCEIBCEII8XBa78wBVDH3Mw2Mdl6aEGa2nw5OTXDt814u2eFGfqwgOgj4LfoRrycrxPCeEciO6gPg7D/uXVX7Mw3aPJRO3dhn9A9fqrKeTlv8A+Rw+akZ4Vwxr5Lpp3Xhft9T9Uf8Aa8L9vqVdnk55h+HcIfoV7A3a1tmgdltm7twh+n1KkbsTBZjfKU2m2Qw9l5K9gbpcf0nvT4rTNwwLADsE5RfJ4+z7kA/MewXo4GytZYdzUqdCjOwhCEAhCEAhCEAhCEAhCEAhCEAhCEAhCEAhCEAhCEAhCEAhCEAhCEAhCEAhCEAhCEAhCEAhCEAhCEAhCE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hQUEhQUFhUXFxgaGBcXGRcWFxoaGhgXFxgYFRgYHCggGBolGxcXITIhJSkrLi4uGB8zODMsNygtLisBCgoKDg0OGhAQGiwlHiQsLCwrLCwsLCwsLCwsLCwsLCwsLCwsLCwsLCwsLCwsLCwsLCwsLCwsLCwsLCwsLDcsN//AABEIAMUBAAMBIgACEQEDEQH/xAAcAAABBQEBAQAAAAAAAAAAAAAAAQIDBAYHBQj/xAA8EAABAwIDBgMGBQMDBQEAAAABAAIRITEDQVEEBRJhcYEGkaETIrHB0fAHMkJS4SNi8TNyghQVU5KiFv/EABkBAQEBAQEBAAAAAAAAAAAAAAABAgMEBf/EACMRAQEAAgICAgIDAQAAAAAAAAABAhEDIRIxQVETcRQyYSL/2gAMAwEAAhEDEQA/AO4IQhAIQhAIQhAIQhAIQhAIQhAISSo8TaWN/M5o6kBBKhU8TemC2+Lhj/k36pv/AHjZ/wDzYX/u36ouqvIVZm8MIiRi4ZH+5v1U2HihwlpBHKqIehJKVAIQhAIQhAIQhAIQhAIQhAIQhAIQhAIQhAIQhAISF0LIeJPxC2XZfda4Y2J+1hETzd9EWS1sF4u+fFGy7L/rY7Gn9o953k2SuPb88bbdtcji9hhn9LTwmDq65oswMAONOLFcXBsD3i4m0CpKNeDqe9fxhwm02bBc86vPCPISVltv/FDb8T8hZhD+1oJ51dl2Wc2Tdb31Ba0CDIAc5wcSGhgB94kgCMpBMUlNo2GLin5hxOaSB7zSC7DcQ6S0REzBIiq141eol27xBteJ/qbViuk29o6B0aCosHE4oLnl7ubifiquLgtZHvBpM8VpAqGiQ08TjEmWyJHvG683EfwmhiAImhJJaLSY/iVLjtvHOY3emhGK5OGKc1lztLzmU1m1OH6j5rPhXT+Tj9Nvg4OC6OJzxzgHzXobPsOESA3a3MGrmmPR4WF2bbHgSJvzjoPOyvbJteNiO4WDiPC50Rk1rnk+TT1srqpeXGuhE7ThVwd4SAG0OI8ijQCYdxCCQTS0xkrWz+Mt4YcT7LGbzbBIzMtMxz4YXNBvh2YE8iRGtIopcHf2MwzxOAgH3fdvUTT0M9FNUuXH8uwbv/EvDJA2jBfhnVp42+VHei1W69/7PtH+jjMcf2zDh1aYI8lwFviEuJLoM3kADqQ2AXUuQphtOG63uOGbXSPkW9a9FN6T8WN/rX0YhcU3T412zZ4HGMZg/RiEk/8AF9+xW/8AD3jzZtpIa4+xxT+h5oT/AGvsVduOfHli1iEkpVWAhCEAhCEAhCEAhCEAhCEAvL39v7B2TDL8ZwGjf1O6D5rzvGni3D2HDqQ7FI91un9zuXLNcV3htmLteI7G2lzoPb0yHJHTHDfb2vE3jraduLmYJODg5gXI1JzpksyWsw/7nT+YmfilxdqAEAU8vVefjYufOO+Suvlq5TGdG7TtDjHeP5Vjd+MWmTHDEniZ7QcIdDs/d5ElomBIBRu3c+PtJPscMui5FGjlNPRbrcX4eYbeF20PL3ipawkMkGY4uGXDLLNS5zFmY3J5+Dsb8RrAXDFZiFgh3E10kNf7RgwnEUDy3iMF3CATVwUeP4V2rFJAwmDjcTxO4WkUIJc1smo4YvFTddI2bZm4bQ3Da1rdG0Fb0nmaKdozMQT8vrkuWXP9Ok4o51h/hwSeJ+0wTfgwxHOJNotQQp9k/DLAb/qYmI+uobSRQlorNR/yK6BEaxWnP/CCLnzJ+AXP8uVbmMZIeAdh/wDCYmYOJi0BilHcvVensPh7ZcEf08DCaaSeEOkAyJLpJXtcP2D68wiJUuVrXjFPD3ZhBoAYyBb3RemgoaXT2bKwH3WhvQAHPMRaFaiRbTL7lRn7sPOFN1dRTxd14TpJwsI2uwGYMg2k11Xi7V4J2V4IGDBLpL2ktdJAmxtOVhotS5pN+faw6dk4trcUI/z6JMrPSWSua7x/Dkgf0McEgTwYguZj8wPu0Ol1j957r2jZiPaYb2iAeKJYZJpxNkXpU/ELvDmAiB3v81Hi4LXAhwBDri4NKyDyA8l0nLl8sXjnuOEbPvEijq8rFegzaA8XB5LU+KPArCPabKAx4vh2a7/Z+0x2J0uueFrmEgy1wiQRBzuDULpqZeknJlhdX06N4Z8bY+yw1xOLg/scfeb/ALXHLkV1jcO/sHa2ceC6f3NNHNOjgvm/Z9tmjr/d17G6944mA8YmE8teP1C3Qj9Q5Juz2uXHjnN4+30YhZTwd4xZtg4H+5jgVbk7+5nnZatbeayzqhCEIgQhCAQhCAXg+LvETNiwS4wcR0jDabExd39ozXtbRjhjXPcYa0Ek8guAeLt8u23aSZIbkKjhwxZoBzN1K3x4+TzNp2x204jsfGcSCZrSTqfLLIBVnbS/EcGsaXE0a1okkxMAdK9Fpty+FX7UQcQuwsFpvFXDMsNdDXmt3uvdGDs7A3CYABMuj36kuq51TBcYBoKUWLnMe/l38bf053sngTaXwXnDw2kTcuePdJADQP3QD7wgT31G5/BOz4UHEBxXQau/LVsuhopyBMrVNGc+lbXohp6dOS55cuVWYQ3BwWtaGtaGgCzRDRWKV0T/AGducZdT8k/irl90tHdDQL9MuvJc24QCTan8eic0G/r01lPYNPnaAM0jTpevprqUTRpzn5elU4NFhl8EziyqST5C+ZTzfr1RSvFaz9fvRIG1oYPOl0B0WzJpab38kOjObemo8oQNa23xn0hK502NfPsnE6yKimXaUsRTXSgmDJFPuETZG6085vSo0EI4db9hlSQclIPOMsvv7rISAWi+gI5zlSpKITEFzlNs4jMDUud5hNe2cotROOeQE9SZrJ+7JQ2BaTE69Qgr4prS1DFrmKZwsd438ODasMYmGIxsMUkH3xcto2Z0WyxKdc9bjvFFUx2dxzv9wtY5XEsl9uAgmYzFDN5FCDzVvZdpIoaj4Lf+LvCv/UEYmCWteAZBEB+kkCjyZAJpkubPaWuLXAhwMEGhB0IXplmUce8LuNBs+K4Q5joc0y0gwZXZPAXi8bYz2eJTHYKj9wge8PpyXCNh2iD1Xq7Ltb8LEbjYRh7CCIPp8Vn1XTKTkx8o+kkLyfDO+27Zs7MVtyIcNHZjzXrLbyhCEIBCEhQYT8V98ezwW4DTXEkuj9jfqfgVzrwvuh2PiCbEh7yRIgSQ0kUrFjeqv/iVt3ttsxQJhpbhNzt+b1JWv8J7OxmzM4ABxN4iRQl0V7CA2OUrnnl09eGOpp6Oy7K1jG4bWgNADQAAGgAUAaDFoUoM5/55QnOIJodYz1y7DyRhtyEfEjmRpRcN7bBbGddbx10TY+PU9KJQCTSaSINMpzyonNcSZBvy5acrqAIoeWk3mneKSkaYzFM7ecmZSudzpcCQLZcOdh6oxGzY25cjAvUIAaDUZxFRNPklIkGlK2r9jNNaJnn0EZ+f1TnGbX875AeqADrWAjIcqAaiEjoifutJvVSNJr0yoKzPlAULhbTTTWYvQSgeDST0yHeck0sjyPMmvPpfkpRn0oD0m+ZQDBBBjXPzkIlpobw1pQ9rTWOSVgkZ2rFqzkDpqpXCkwMyQddDPUEJeAx/iI/MRQdkRHhuMwSb1k1METUZV8k9hkTGmlrVGtE5uELUgE3Em8U5fdEkQchyEZCe2aJtHlcUBvGugSuMa2qY/wA+QTtMia6jMjrN0xztDek5TM6c0U1x15d/P4KB456mtPlflKnc2x/yZscgo8SgAy5fXoi6ebiMBGUG2oMVnz+CwHj7w7DRtGEBcnEAqSP33uDQiNSuiYzTTURJ+vKOiqbXghwc0tkGhBrNIqBqOcLWOWqZTccPYar09jxCR0v9VH4g3WdnxiyZaQHMdBALXVF8wZHZQbHiQ4L0Zdxwwvjl23/4c75OzbT7Nx/p4pqMuLXku1gr5twnkQc2kVXePCO8/b7Ox2fCJTG7Xnx1dvbQhC04BNxHQCdAU5Qbc6MN/wDtPwRY+ft4vD8XEcY97EcfNxXVthrhMMFo4BAcZIECl9SVyUH3+YJ52ous7A4Pw2Fg91zG3mYIBBqbeS4ZPdVhpiJgZVpqRUJ2FMWocr55105ZhAEkU11zoPifKUlIm8Zmt4N8qECi5IUNFZrBuWx/9Z1z5pSeVfKsAR8+yXFHKlam96wBlMVKUgyIArzpIIk6xdEprgKRoKkwm8N7xr8gnN70ih0qBZAuB1iJ1BMRlS6ENaLfSKf5SjtX5TcDkEYbTAnK/Pz+6JeLXvXtA5IpLXmvbllcILshP+aTXSqeGmIAjudD6pInzI8yR0QNIA/LAsYjUGYUmC/MxkRXlJMfZTGtFJIm9jSMvdEKQNgVJ8qZ1vSgRKdwxfM1mYmCTPF53yCkLpdcUPpFxSsx/KaRXnr8Z5ckCgBkiYFRnMGbxdGTyJHaJMARp8J6JrBPTOAL5/ln+4XS4pgdOpvaPIJpjKAbSfjW9BmiQx1a0gxnyJuZ0HyTSK1NpMciDeO5nVSjK3QZZ/AeqaXVPKlgB56o0ic83MQRQQevwUZAAjT51Ur+pzJt8OgHmoHjMT2qEaVsY86+h68lVIFDnQjTRWMR3T3SM89OirPdaczA1Gd8+iDEfiLsBc1mM2S1p4TnAIlroyEyO/NYVl11zxbsvtdlxgJMM4gBaWkOi9bLkrRX7+q9HH3i4ck7ezs7pA5iO4XS/wALt4Rhls2d6OsuZ7D+Udfktn+G+MZxPh0KuLpyd4z9OyhCi2V/Exp1ClW3kCj2hstcNQR5iFIkcg+dsfDLcV7cw53xXRvCDi7Z2CPyki2XEYMzbL/iSsj482H2G2Ygj3SeId5IHnTsr/gneEOOF7omrTABJpQmLEZahcMn0PeLcyLkmnzBA5xBPdIWmpsI7zMgWzr9zL8MyJAnI5jWO5Ed0pbT93EKExXQiM5r0XJgvD7wMDOnM1ivOAlD/jU+lwK1BSDMmayYvOvSyVw9dIvmbVPpVCQwC50MmmUk5V7GIUjpNTEcpJNYpM1iU3hgibDUjlNBOVUB8W0pHrU9fRCnCkGKkibWv01qgagzI+uaOECOGgAv0A1FunOqGnoKxaxoeep+qIcGydazWDkCIIPKeyGNGtoiIsLDr/GqGdc4N4jS+pPklB7VoYNs6RTKtUCNoLDUzzvYd08Gve1LwJ6WP/smhnpA6jOxzKeM8+kipIiw5eiBBStNBGYvbWT5BOmTnNbcUm+RomgChPQXjOSB/tohmIDXIg2F5j15XrdEOLTEAnPKpgxI9fVJeb8zB0geXyS8QHcm9czJ1mJzUYNCKEx1yrQAfZuhIc45k5g5CenandRuEionnn2Sm+pinWkxNYkILzI8prftZGtIspMDXXlCr4grSBS+vOqmJ0FKjkKfBVXOpc1tUHykVPpZFQ7Q4i1ZExlz9FA4RzE/zKkxsTI6H+VW4qSciY+XSnTogh3gf6WILQx40/SarkDPvzXYN6iWYhIH+m6fI86LkuE0m4XbivVcuTuxd2ajfX5LW/hqw/1HdPispithkaiPWq3vgXZeDB6kLeK5/X+OmbpdOE3yVxUdy/6Q6lXlt5b7CEIQYH8VNze0w247bs913Q2PZcv2LaCx4NaEdoK+h9t2VuKxzHVDgQVwXxJul2zY7mmTB0uNQsZR6+DPc8a6PuneTcbDDjHMSKQBME9DW9VeYaTzi0SQYJMWnmLLlm4t7nBfGRERkZ1+K6Zg7WHtDmmZqOR+uU6zZccsdN6XQYiJmgpbMkeSQmkxbXn7o1EpHPtPInMzMcXKJ50SNObRU2ia0pQXgk1WBIMI1zJoL875RJpRK0yNTepHOY7/ABUZePQVytTOLSUomoIygQIjWopKGlgOYBOfCTAvz6ZiuqifI8h07DSQkbTPrOducWaUjXEfOvXSYFfOiJpI4HzOmU5V1Pqhj63sJ9TpfomNdWmZtnM3ArAola6fl8LUAqUNJBrEj7mmSAIMVrUnnzEpvHJGl/PXv9UP0z8yERJN8gTTLS30Q18xcDy6A1k86WTY5Gru3I+kJogZC2lafPJBITrpU8/uSo3Pvnbn2uml/IW+Ueaa99hlMW1nQ6T5o1o4OzrNflNu6j4uvT7oL3TC6e8kZC9FBiP7mLa9Mx5IJC6IrlE981UxsSZMdb1SPfkdTyrlQdR5qMfqA0pAOmUopOOvOgpSI+Crg1vnJqYHWMreSmceIjoa55a5VPkk4a14jlAJpqBNiY5oPM8T7X7PZngGHP8AdAvM3HlJ7LB4OAL6Cq0virbfa4gwhZhkmZBefpWvNZvbn/oaakrtjOtMfO0mys9piAUIb8V07dODw4bRyBKx3hbdXCRnWSt1gNXTGM8l+K0+5mxhDuryg2FnDhtHJTrTy0IQhALLeOvDo2nC42D+oySIuRFlqUhUqzLV3HzXtuzOYSDP8r2/De/34fuvgiYqdVqfxA8N8LziMHumpGnNc22vZMxcLFnWq9nn5Tc9uxbPtQeAQ6ZEiYOYN/uytjImscrwKEVXJtyb/dhFrX1FCR8xzW63VvUPb7pB6HrkTOa43HSy7aFj4MXnKI+zEpWukRnU3rJAgVzsfNVG7RMwQR3JsfKqmbj5TpmfvOP+I1WVTFtSQP5mDnXQSnB0tzg0vT6FQcZj6nn6UlK41vb+UExdnpHr/MpGOrcHoeekqNpIArcfm6ZDqkL5FLWvkOY+5REwiOh7GpI+yk9rWmtec6DnIUfHWozvFIAgczRM4sq9pA8/usaIaWGui/rbmhxvTM26j+PNVy8ChgD+efQ1TPa65CYmtoM+qLpO6gPpPx+9FFxDIDT6meSZiYkRkTNIm2vmog4xIm4JtTsipecmnOo+uiic4WrHLkYmmdUmK6mZsZypmk4rVEnseeX3CBrSecxFa3FPKoTWm8WAGc8qDS6dN7UmDmTSY800gSKzmPOnI/ygieBBEDI9GgVA5yVS3vvH2IAu908OQtd05e917KTeW3jBZJEyTwjWsutYXM881ht5b2diOIHvOJvkJyGgW8cbWabtu0hnutq4ye6fujdleMmp9OqXd27uH3nmTzsFqNz7GTDiKZDXmV1nfS3/AInlfb09z7LwN5mO3Je/u3A4ntHmqOzYa1O6dl4GybmvRdetPJllb3V0JUIUcwhCEAhCEFfbtlGI3hPZcs8WeFXYZLmCmYGXMcl1tQbVszcQQ7zS9rjlcb0+cX4FaiCD2Uuy478My1xmbW/grovinwfxEuYAHaZO6aLCbVsjmkteC0j7osWPXhyy+3ubv8T1AxQQaQQB5ltM6rQ7HtweOJpBbWo+mR+i54x7mgCj26O+ThUKTBxWgyx7sN2jrdnDLquVwd/Hfp0luOOfQgCkZeanG0zA6C8mvvDpmPJYfA33jME4jOJuv8jKivbL4kw3iri296jlPpVZuNZs01bcab3Nqx06Jxdb7zy+q8PC29rgOF7JgRXPmFaG1zNJIEUi0Zd1nRp6XtKm/pGnfVND4mvQ5T9Kqk3a8uIA0pQXEZcqJ3t6awenKnJEWsV5Nu8ZkSY8yCkFiBnOnPuai3NQvxdTAFBUi2kXqSEjMeJtAm+gMjTOqmhM50GRz1msGCjEE9TlTOx1uVX9vEGlZPd1NaVr2VfE2ponicLcNYFiRIM/NUXi8CpJmagVymAPNNe8WoL8zyHPtReNi+IMFn6uK5pUjTkvJ23xYfy4bQJzP3AVkXVavEeLk0BEmxyN7RReDvTxLh4YhnvGvMCf8DyXmYO6tt2upa4Nm7oayNZMCOis426NmwB/UxPaviIb7rB/yP5uy6Y469s+3gYuNi7Q4uyOZNenkrex7I3CFonuZU2Fi8ZjCbf77r3N27mgh+JV2i3MbfbN5McZ17Rbp3eXw54gZNOfMrS4GDCdgYC9fd+7+OpEN1+i6TGRwyzt9pNz7DxHicKC3Ne+m4bAAALBORytCEIRAhCEAhCEAhCEDMXCDhDgCFm9+eGm4oq3iH/0OYWnQhHGt6+EsTDJOEeIaWd/KzWM1zTGIwjtVfQuNszX/mE/HzXg738MsxB+UO5GJ81LNuuPLlPlxzZccD8jy3lJ9QVZw8dp/Ph4bpzEtdyq36LR7y8ENM8BLToVnts8MY+HZpPSqz+P/Xb+R9mHZcEmQcXDmIHuvFugPqho4Z4Mcxz4mnpCoYjMVlCDTUKN21P0EpcK3OfF6rNuxmxGLPcFB3vj5v8ARUf+uH7Eh2xkflK53G/TtM+P5q6d8Y37gOw+MJDvTHP6zlbhFLZBUnbwYLNJrXol/wC4jJpU8cvpfPi+1k4mLiH87je7qdAruy+HHPEvxcFg1c6Tlk0Gb6rxm7wfWBEmmo8lYZtGKYj4XWphflzvNx/DQ4W5Njw64mO/EIyw28I/9nJx39s2Af6GBhh373/1H+ZXjYe7MfFvxfAL1tj8MARxHsAukxccuX6Utt8QbRtBqXH0HkE/Ytx4mIQcQlanZt1sZ+Vqv4OzHRb8XK52vN2DdbcMQ0L1cDZsgF6ex7pc6p90c7r2dm2JrLCTqU9MW/ShsG6rF/l9V67WxQJUKMBCEIBCEIBCEIBCEIBCEIBCEIBCEII8XBa78wBVDH3Mw2Mdl6aEGa2nw5OTXDt814u2eFGfqwgOgj4LfoRrycrxPCeEciO6gPg7D/uXVX7Mw3aPJRO3dhn9A9fqrKeTlv8A+Rw+akZ4Vwxr5Lpp3Xhft9T9Uf8Aa8L9vqVdnk55h+HcIfoV7A3a1tmgdltm7twh+n1KkbsTBZjfKU2m2Qw9l5K9gbpcf0nvT4rTNwwLADsE5RfJ4+z7kA/MewXo4GytZYdzUqdCjOwhCEAhCEAhCEAhCEAhCEAhCEAhCEAhCEAhCEAhCEAhCEAhCEAhCEAhCEAhCEAhCEAhCEAhCEAhCEAhCE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219200"/>
            <a:ext cx="32956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SEhQUEhQUFhUXFxgaGBcXGRcWFxoaGhgXFxgYFRgYHCggGBolGxcXITIhJSkrLi4uGB8zODMsNygtLisBCgoKDg0OGhAQGiwlHiQsLCwrLCwsLCwsLCwsLCwsLCwsLCwsLCwsLCwsLCwsLCwsLCwsLCwsLCwsLCwsLDcsN//AABEIAMUBAAMBIgACEQEDEQH/xAAcAAABBQEBAQAAAAAAAAAAAAAAAQIDBAYHBQj/xAA8EAABAwIDBgMGBQMDBQEAAAABAAIRITEDQVEEBRJhcYEGkaETIrHB0fAHMkJS4SNi8TNyghQVU5KiFv/EABkBAQEBAQEBAAAAAAAAAAAAAAABAgMEBf/EACMRAQEAAgICAgIDAQAAAAAAAAABAhEDIRIxQVETcRQyYSL/2gAMAwEAAhEDEQA/AO4IQhAIQhAIQhAIQhAIQhAIQhAISSo8TaWN/M5o6kBBKhU8TemC2+Lhj/k36pv/AHjZ/wDzYX/u36ouqvIVZm8MIiRi4ZH+5v1U2HihwlpBHKqIehJKVAIQhAIQhAIQhAIQhAIQhAIQhAIQhAIQhAIQhAISF0LIeJPxC2XZfda4Y2J+1hETzd9EWS1sF4u+fFGy7L/rY7Gn9o953k2SuPb88bbdtcji9hhn9LTwmDq65oswMAONOLFcXBsD3i4m0CpKNeDqe9fxhwm02bBc86vPCPISVltv/FDb8T8hZhD+1oJ51dl2Wc2Tdb31Ba0CDIAc5wcSGhgB94kgCMpBMUlNo2GLin5hxOaSB7zSC7DcQ6S0REzBIiq141eol27xBteJ/qbViuk29o6B0aCosHE4oLnl7ubifiquLgtZHvBpM8VpAqGiQ08TjEmWyJHvG683EfwmhiAImhJJaLSY/iVLjtvHOY3emhGK5OGKc1lztLzmU1m1OH6j5rPhXT+Tj9Nvg4OC6OJzxzgHzXobPsOESA3a3MGrmmPR4WF2bbHgSJvzjoPOyvbJteNiO4WDiPC50Rk1rnk+TT1srqpeXGuhE7ThVwd4SAG0OI8ijQCYdxCCQTS0xkrWz+Mt4YcT7LGbzbBIzMtMxz4YXNBvh2YE8iRGtIopcHf2MwzxOAgH3fdvUTT0M9FNUuXH8uwbv/EvDJA2jBfhnVp42+VHei1W69/7PtH+jjMcf2zDh1aYI8lwFviEuJLoM3kADqQ2AXUuQphtOG63uOGbXSPkW9a9FN6T8WN/rX0YhcU3T412zZ4HGMZg/RiEk/8AF9+xW/8AD3jzZtpIa4+xxT+h5oT/AGvsVduOfHli1iEkpVWAhCEAhCEAhCEAhCEAhCEAvL39v7B2TDL8ZwGjf1O6D5rzvGni3D2HDqQ7FI91un9zuXLNcV3htmLteI7G2lzoPb0yHJHTHDfb2vE3jraduLmYJODg5gXI1JzpksyWsw/7nT+YmfilxdqAEAU8vVefjYufOO+Suvlq5TGdG7TtDjHeP5Vjd+MWmTHDEniZ7QcIdDs/d5ElomBIBRu3c+PtJPscMui5FGjlNPRbrcX4eYbeF20PL3ipawkMkGY4uGXDLLNS5zFmY3J5+Dsb8RrAXDFZiFgh3E10kNf7RgwnEUDy3iMF3CATVwUeP4V2rFJAwmDjcTxO4WkUIJc1smo4YvFTddI2bZm4bQ3Da1rdG0Fb0nmaKdozMQT8vrkuWXP9Ok4o51h/hwSeJ+0wTfgwxHOJNotQQp9k/DLAb/qYmI+uobSRQlorNR/yK6BEaxWnP/CCLnzJ+AXP8uVbmMZIeAdh/wDCYmYOJi0BilHcvVensPh7ZcEf08DCaaSeEOkAyJLpJXtcP2D68wiJUuVrXjFPD3ZhBoAYyBb3RemgoaXT2bKwH3WhvQAHPMRaFaiRbTL7lRn7sPOFN1dRTxd14TpJwsI2uwGYMg2k11Xi7V4J2V4IGDBLpL2ktdJAmxtOVhotS5pN+faw6dk4trcUI/z6JMrPSWSua7x/Dkgf0McEgTwYguZj8wPu0Ol1j957r2jZiPaYb2iAeKJYZJpxNkXpU/ELvDmAiB3v81Hi4LXAhwBDri4NKyDyA8l0nLl8sXjnuOEbPvEijq8rFegzaA8XB5LU+KPArCPabKAx4vh2a7/Z+0x2J0uueFrmEgy1wiQRBzuDULpqZeknJlhdX06N4Z8bY+yw1xOLg/scfeb/ALXHLkV1jcO/sHa2ceC6f3NNHNOjgvm/Z9tmjr/d17G6944mA8YmE8teP1C3Qj9Q5Juz2uXHjnN4+30YhZTwd4xZtg4H+5jgVbk7+5nnZatbeayzqhCEIgQhCAQhCAXg+LvETNiwS4wcR0jDabExd39ozXtbRjhjXPcYa0Ek8guAeLt8u23aSZIbkKjhwxZoBzN1K3x4+TzNp2x204jsfGcSCZrSTqfLLIBVnbS/EcGsaXE0a1okkxMAdK9Fpty+FX7UQcQuwsFpvFXDMsNdDXmt3uvdGDs7A3CYABMuj36kuq51TBcYBoKUWLnMe/l38bf053sngTaXwXnDw2kTcuePdJADQP3QD7wgT31G5/BOz4UHEBxXQau/LVsuhopyBMrVNGc+lbXohp6dOS55cuVWYQ3BwWtaGtaGgCzRDRWKV0T/AGducZdT8k/irl90tHdDQL9MuvJc24QCTan8eic0G/r01lPYNPnaAM0jTpevprqUTRpzn5elU4NFhl8EziyqST5C+ZTzfr1RSvFaz9fvRIG1oYPOl0B0WzJpab38kOjObemo8oQNa23xn0hK502NfPsnE6yKimXaUsRTXSgmDJFPuETZG6085vSo0EI4db9hlSQclIPOMsvv7rISAWi+gI5zlSpKITEFzlNs4jMDUud5hNe2cotROOeQE9SZrJ+7JQ2BaTE69Qgr4prS1DFrmKZwsd438ODasMYmGIxsMUkH3xcto2Z0WyxKdc9bjvFFUx2dxzv9wtY5XEsl9uAgmYzFDN5FCDzVvZdpIoaj4Lf+LvCv/UEYmCWteAZBEB+kkCjyZAJpkubPaWuLXAhwMEGhB0IXplmUce8LuNBs+K4Q5joc0y0gwZXZPAXi8bYz2eJTHYKj9wge8PpyXCNh2iD1Xq7Ltb8LEbjYRh7CCIPp8Vn1XTKTkx8o+kkLyfDO+27Zs7MVtyIcNHZjzXrLbyhCEIBCEhQYT8V98ezwW4DTXEkuj9jfqfgVzrwvuh2PiCbEh7yRIgSQ0kUrFjeqv/iVt3ttsxQJhpbhNzt+b1JWv8J7OxmzM4ABxN4iRQl0V7CA2OUrnnl09eGOpp6Oy7K1jG4bWgNADQAAGgAUAaDFoUoM5/55QnOIJodYz1y7DyRhtyEfEjmRpRcN7bBbGddbx10TY+PU9KJQCTSaSINMpzyonNcSZBvy5acrqAIoeWk3mneKSkaYzFM7ecmZSudzpcCQLZcOdh6oxGzY25cjAvUIAaDUZxFRNPklIkGlK2r9jNNaJnn0EZ+f1TnGbX875AeqADrWAjIcqAaiEjoifutJvVSNJr0yoKzPlAULhbTTTWYvQSgeDST0yHeck0sjyPMmvPpfkpRn0oD0m+ZQDBBBjXPzkIlpobw1pQ9rTWOSVgkZ2rFqzkDpqpXCkwMyQddDPUEJeAx/iI/MRQdkRHhuMwSb1k1METUZV8k9hkTGmlrVGtE5uELUgE3Em8U5fdEkQchyEZCe2aJtHlcUBvGugSuMa2qY/wA+QTtMia6jMjrN0xztDek5TM6c0U1x15d/P4KB456mtPlflKnc2x/yZscgo8SgAy5fXoi6ebiMBGUG2oMVnz+CwHj7w7DRtGEBcnEAqSP33uDQiNSuiYzTTURJ+vKOiqbXghwc0tkGhBrNIqBqOcLWOWqZTccPYar09jxCR0v9VH4g3WdnxiyZaQHMdBALXVF8wZHZQbHiQ4L0Zdxwwvjl23/4c75OzbT7Nx/p4pqMuLXku1gr5twnkQc2kVXePCO8/b7Ox2fCJTG7Xnx1dvbQhC04BNxHQCdAU5Qbc6MN/wDtPwRY+ft4vD8XEcY97EcfNxXVthrhMMFo4BAcZIECl9SVyUH3+YJ52ous7A4Pw2Fg91zG3mYIBBqbeS4ZPdVhpiJgZVpqRUJ2FMWocr55105ZhAEkU11zoPifKUlIm8Zmt4N8qECi5IUNFZrBuWx/9Z1z5pSeVfKsAR8+yXFHKlam96wBlMVKUgyIArzpIIk6xdEprgKRoKkwm8N7xr8gnN70ih0qBZAuB1iJ1BMRlS6ENaLfSKf5SjtX5TcDkEYbTAnK/Pz+6JeLXvXtA5IpLXmvbllcILshP+aTXSqeGmIAjudD6pInzI8yR0QNIA/LAsYjUGYUmC/MxkRXlJMfZTGtFJIm9jSMvdEKQNgVJ8qZ1vSgRKdwxfM1mYmCTPF53yCkLpdcUPpFxSsx/KaRXnr8Z5ckCgBkiYFRnMGbxdGTyJHaJMARp8J6JrBPTOAL5/ln+4XS4pgdOpvaPIJpjKAbSfjW9BmiQx1a0gxnyJuZ0HyTSK1NpMciDeO5nVSjK3QZZ/AeqaXVPKlgB56o0ic83MQRQQevwUZAAjT51Ur+pzJt8OgHmoHjMT2qEaVsY86+h68lVIFDnQjTRWMR3T3SM89OirPdaczA1Gd8+iDEfiLsBc1mM2S1p4TnAIlroyEyO/NYVl11zxbsvtdlxgJMM4gBaWkOi9bLkrRX7+q9HH3i4ck7ezs7pA5iO4XS/wALt4Rhls2d6OsuZ7D+Udfktn+G+MZxPh0KuLpyd4z9OyhCi2V/Exp1ClW3kCj2hstcNQR5iFIkcg+dsfDLcV7cw53xXRvCDi7Z2CPyki2XEYMzbL/iSsj482H2G2Ygj3SeId5IHnTsr/gneEOOF7omrTABJpQmLEZahcMn0PeLcyLkmnzBA5xBPdIWmpsI7zMgWzr9zL8MyJAnI5jWO5Ed0pbT93EKExXQiM5r0XJgvD7wMDOnM1ivOAlD/jU+lwK1BSDMmayYvOvSyVw9dIvmbVPpVCQwC50MmmUk5V7GIUjpNTEcpJNYpM1iU3hgibDUjlNBOVUB8W0pHrU9fRCnCkGKkibWv01qgagzI+uaOECOGgAv0A1FunOqGnoKxaxoeep+qIcGydazWDkCIIPKeyGNGtoiIsLDr/GqGdc4N4jS+pPklB7VoYNs6RTKtUCNoLDUzzvYd08Gve1LwJ6WP/smhnpA6jOxzKeM8+kipIiw5eiBBStNBGYvbWT5BOmTnNbcUm+RomgChPQXjOSB/tohmIDXIg2F5j15XrdEOLTEAnPKpgxI9fVJeb8zB0geXyS8QHcm9czJ1mJzUYNCKEx1yrQAfZuhIc45k5g5CenandRuEionnn2Sm+pinWkxNYkILzI8prftZGtIspMDXXlCr4grSBS+vOqmJ0FKjkKfBVXOpc1tUHykVPpZFQ7Q4i1ZExlz9FA4RzE/zKkxsTI6H+VW4qSciY+XSnTogh3gf6WILQx40/SarkDPvzXYN6iWYhIH+m6fI86LkuE0m4XbivVcuTuxd2ajfX5LW/hqw/1HdPispithkaiPWq3vgXZeDB6kLeK5/X+OmbpdOE3yVxUdy/6Q6lXlt5b7CEIQYH8VNze0w247bs913Q2PZcv2LaCx4NaEdoK+h9t2VuKxzHVDgQVwXxJul2zY7mmTB0uNQsZR6+DPc8a6PuneTcbDDjHMSKQBME9DW9VeYaTzi0SQYJMWnmLLlm4t7nBfGRERkZ1+K6Zg7WHtDmmZqOR+uU6zZccsdN6XQYiJmgpbMkeSQmkxbXn7o1EpHPtPInMzMcXKJ50SNObRU2ia0pQXgk1WBIMI1zJoL875RJpRK0yNTepHOY7/ABUZePQVytTOLSUomoIygQIjWopKGlgOYBOfCTAvz6ZiuqifI8h07DSQkbTPrOducWaUjXEfOvXSYFfOiJpI4HzOmU5V1Pqhj63sJ9TpfomNdWmZtnM3ArAola6fl8LUAqUNJBrEj7mmSAIMVrUnnzEpvHJGl/PXv9UP0z8yERJN8gTTLS30Q18xcDy6A1k86WTY5Gru3I+kJogZC2lafPJBITrpU8/uSo3Pvnbn2uml/IW+Ueaa99hlMW1nQ6T5o1o4OzrNflNu6j4uvT7oL3TC6e8kZC9FBiP7mLa9Mx5IJC6IrlE981UxsSZMdb1SPfkdTyrlQdR5qMfqA0pAOmUopOOvOgpSI+Crg1vnJqYHWMreSmceIjoa55a5VPkk4a14jlAJpqBNiY5oPM8T7X7PZngGHP8AdAvM3HlJ7LB4OAL6Cq0virbfa4gwhZhkmZBefpWvNZvbn/oaakrtjOtMfO0mys9piAUIb8V07dODw4bRyBKx3hbdXCRnWSt1gNXTGM8l+K0+5mxhDuryg2FnDhtHJTrTy0IQhALLeOvDo2nC42D+oySIuRFlqUhUqzLV3HzXtuzOYSDP8r2/De/34fuvgiYqdVqfxA8N8LziMHumpGnNc22vZMxcLFnWq9nn5Tc9uxbPtQeAQ6ZEiYOYN/uytjImscrwKEVXJtyb/dhFrX1FCR8xzW63VvUPb7pB6HrkTOa43HSy7aFj4MXnKI+zEpWukRnU3rJAgVzsfNVG7RMwQR3JsfKqmbj5TpmfvOP+I1WVTFtSQP5mDnXQSnB0tzg0vT6FQcZj6nn6UlK41vb+UExdnpHr/MpGOrcHoeekqNpIArcfm6ZDqkL5FLWvkOY+5REwiOh7GpI+yk9rWmtec6DnIUfHWozvFIAgczRM4sq9pA8/usaIaWGui/rbmhxvTM26j+PNVy8ChgD+efQ1TPa65CYmtoM+qLpO6gPpPx+9FFxDIDT6meSZiYkRkTNIm2vmog4xIm4JtTsipecmnOo+uiic4WrHLkYmmdUmK6mZsZypmk4rVEnseeX3CBrSecxFa3FPKoTWm8WAGc8qDS6dN7UmDmTSY800gSKzmPOnI/ygieBBEDI9GgVA5yVS3vvH2IAu908OQtd05e917KTeW3jBZJEyTwjWsutYXM881ht5b2diOIHvOJvkJyGgW8cbWabtu0hnutq4ye6fujdleMmp9OqXd27uH3nmTzsFqNz7GTDiKZDXmV1nfS3/AInlfb09z7LwN5mO3Je/u3A4ntHmqOzYa1O6dl4GybmvRdetPJllb3V0JUIUcwhCEAhCEFfbtlGI3hPZcs8WeFXYZLmCmYGXMcl1tQbVszcQQ7zS9rjlcb0+cX4FaiCD2Uuy478My1xmbW/grovinwfxEuYAHaZO6aLCbVsjmkteC0j7osWPXhyy+3ubv8T1AxQQaQQB5ltM6rQ7HtweOJpBbWo+mR+i54x7mgCj26O+ThUKTBxWgyx7sN2jrdnDLquVwd/Hfp0luOOfQgCkZeanG0zA6C8mvvDpmPJYfA33jME4jOJuv8jKivbL4kw3iri296jlPpVZuNZs01bcab3Nqx06Jxdb7zy+q8PC29rgOF7JgRXPmFaG1zNJIEUi0Zd1nRp6XtKm/pGnfVND4mvQ5T9Kqk3a8uIA0pQXEZcqJ3t6awenKnJEWsV5Nu8ZkSY8yCkFiBnOnPuai3NQvxdTAFBUi2kXqSEjMeJtAm+gMjTOqmhM50GRz1msGCjEE9TlTOx1uVX9vEGlZPd1NaVr2VfE2ponicLcNYFiRIM/NUXi8CpJmagVymAPNNe8WoL8zyHPtReNi+IMFn6uK5pUjTkvJ23xYfy4bQJzP3AVkXVavEeLk0BEmxyN7RReDvTxLh4YhnvGvMCf8DyXmYO6tt2upa4Nm7oayNZMCOis426NmwB/UxPaviIb7rB/yP5uy6Y469s+3gYuNi7Q4uyOZNenkrex7I3CFonuZU2Fi8ZjCbf77r3N27mgh+JV2i3MbfbN5McZ17Rbp3eXw54gZNOfMrS4GDCdgYC9fd+7+OpEN1+i6TGRwyzt9pNz7DxHicKC3Ne+m4bAAALBORytCEIRAhCEAhCEAhCEDMXCDhDgCFm9+eGm4oq3iH/0OYWnQhHGt6+EsTDJOEeIaWd/KzWM1zTGIwjtVfQuNszX/mE/HzXg738MsxB+UO5GJ81LNuuPLlPlxzZccD8jy3lJ9QVZw8dp/Ph4bpzEtdyq36LR7y8ENM8BLToVnts8MY+HZpPSqz+P/Xb+R9mHZcEmQcXDmIHuvFugPqho4Z4Mcxz4mnpCoYjMVlCDTUKN21P0EpcK3OfF6rNuxmxGLPcFB3vj5v8ARUf+uH7Eh2xkflK53G/TtM+P5q6d8Y37gOw+MJDvTHP6zlbhFLZBUnbwYLNJrXol/wC4jJpU8cvpfPi+1k4mLiH87je7qdAruy+HHPEvxcFg1c6Tlk0Gb6rxm7wfWBEmmo8lYZtGKYj4XWphflzvNx/DQ4W5Njw64mO/EIyw28I/9nJx39s2Af6GBhh373/1H+ZXjYe7MfFvxfAL1tj8MARxHsAukxccuX6Utt8QbRtBqXH0HkE/Ytx4mIQcQlanZt1sZ+Vqv4OzHRb8XK52vN2DdbcMQ0L1cDZsgF6ex7pc6p90c7r2dm2JrLCTqU9MW/ShsG6rF/l9V67WxQJUKMBCEIBCEIBCEIBCEIBCEIBCEIBCEII8XBa78wBVDH3Mw2Mdl6aEGa2nw5OTXDt814u2eFGfqwgOgj4LfoRrycrxPCeEciO6gPg7D/uXVX7Mw3aPJRO3dhn9A9fqrKeTlv8A+Rw+akZ4Vwxr5Lpp3Xhft9T9Uf8Aa8L9vqVdnk55h+HcIfoV7A3a1tmgdltm7twh+n1KkbsTBZjfKU2m2Qw9l5K9gbpcf0nvT4rTNwwLADsE5RfJ4+z7kA/MewXo4GytZYdzUqdCjOwhCEAhCEAhCEAhCEAhCEAhCEAhCEAhCEAhCEAhCEAhCEAhCEAhCEAhCEAhCEAhCEAhCEAhCEAhCEAhCEH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73050" y="-1066800"/>
            <a:ext cx="32956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www.foodsubs.com/Photos/brewersye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545682"/>
            <a:ext cx="2583166" cy="22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07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Club Fungi</a:t>
            </a:r>
            <a:r>
              <a:rPr lang="en-US" dirty="0"/>
              <a:t> – mushrooms</a:t>
            </a:r>
            <a:br>
              <a:rPr lang="en-US" dirty="0"/>
            </a:br>
            <a:r>
              <a:rPr lang="en-US" dirty="0"/>
              <a:t> 	- Mushroom is actually the </a:t>
            </a:r>
            <a:r>
              <a:rPr lang="en-US" b="1" u="sng" dirty="0">
                <a:solidFill>
                  <a:srgbClr val="C00000"/>
                </a:solidFill>
              </a:rPr>
              <a:t>reproductive structure (fruiting body)</a:t>
            </a:r>
            <a:r>
              <a:rPr lang="en-US" dirty="0"/>
              <a:t> while the </a:t>
            </a:r>
            <a:r>
              <a:rPr lang="en-US" b="1" u="sng" dirty="0">
                <a:solidFill>
                  <a:srgbClr val="C00000"/>
                </a:solidFill>
              </a:rPr>
              <a:t>main body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the fungus </a:t>
            </a:r>
            <a:r>
              <a:rPr lang="en-US" b="1" u="sng" dirty="0">
                <a:solidFill>
                  <a:srgbClr val="C00000"/>
                </a:solidFill>
              </a:rPr>
              <a:t>is underground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breaking down dead material and growing into a </a:t>
            </a:r>
            <a:r>
              <a:rPr lang="en-US" b="1" u="sng" dirty="0">
                <a:solidFill>
                  <a:srgbClr val="C00000"/>
                </a:solidFill>
              </a:rPr>
              <a:t>mass of thin filaments (hyphae) called the mycelium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00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test.classconnection.s3.amazonaws.com/433/flashcards/391433/jpg/fiung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38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0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yceli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2324100"/>
            <a:ext cx="3038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0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Animal Like </a:t>
            </a:r>
            <a:r>
              <a:rPr lang="en-US" b="1" u="sng" dirty="0" err="1"/>
              <a:t>Protists</a:t>
            </a:r>
            <a:r>
              <a:rPr lang="en-US" b="1" u="sng" dirty="0"/>
              <a:t>:</a:t>
            </a:r>
            <a:br>
              <a:rPr lang="en-US" b="1" u="sng" dirty="0"/>
            </a:br>
            <a:r>
              <a:rPr lang="en-US" dirty="0"/>
              <a:t>- unicellular</a:t>
            </a:r>
            <a:br>
              <a:rPr lang="en-US" dirty="0"/>
            </a:br>
            <a:r>
              <a:rPr lang="en-US" dirty="0"/>
              <a:t>- heterotrophic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4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2717" y="1370805"/>
            <a:ext cx="5780088" cy="4989513"/>
            <a:chOff x="467" y="912"/>
            <a:chExt cx="3641" cy="314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912"/>
              <a:ext cx="2470" cy="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610" y="2581"/>
              <a:ext cx="127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kumimoji="1" lang="en-US" altLang="en-US" sz="800" b="1"/>
                <a:t>(a) Fly agaric (</a:t>
              </a:r>
              <a:r>
                <a:rPr kumimoji="1" lang="en-US" altLang="en-US" sz="800" b="1" i="1"/>
                <a:t>Amanita muscaria</a:t>
              </a:r>
              <a:r>
                <a:rPr kumimoji="1" lang="en-US" altLang="en-US" sz="800" b="1"/>
                <a:t>), a</a:t>
              </a:r>
              <a:br>
                <a:rPr kumimoji="1" lang="en-US" altLang="en-US" sz="800" b="1"/>
              </a:br>
              <a:r>
                <a:rPr kumimoji="1" lang="en-US" altLang="en-US" sz="800" b="1"/>
                <a:t>common species in conifer forests in </a:t>
              </a:r>
              <a:br>
                <a:rPr kumimoji="1" lang="en-US" altLang="en-US" sz="800" b="1"/>
              </a:br>
              <a:r>
                <a:rPr kumimoji="1" lang="en-US" altLang="en-US" sz="800" b="1"/>
                <a:t>the northern hemisphere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772" y="1751"/>
              <a:ext cx="122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kumimoji="1" lang="en-US" altLang="en-US" sz="800" b="1"/>
                <a:t>(b) Maiden veil fungus (</a:t>
              </a:r>
              <a:r>
                <a:rPr kumimoji="1" lang="en-US" altLang="en-US" sz="800" b="1" i="1"/>
                <a:t>Dictyphora</a:t>
              </a:r>
              <a:r>
                <a:rPr kumimoji="1" lang="en-US" altLang="en-US" sz="800" b="1"/>
                <a:t>), </a:t>
              </a:r>
              <a:br>
                <a:rPr kumimoji="1" lang="en-US" altLang="en-US" sz="800" b="1"/>
              </a:br>
              <a:r>
                <a:rPr kumimoji="1" lang="en-US" altLang="en-US" sz="800" b="1"/>
                <a:t>a fungus with an odor like rotting </a:t>
              </a:r>
              <a:br>
                <a:rPr kumimoji="1" lang="en-US" altLang="en-US" sz="800" b="1"/>
              </a:br>
              <a:r>
                <a:rPr kumimoji="1" lang="en-US" altLang="en-US" sz="800" b="1"/>
                <a:t>meat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584" y="3843"/>
              <a:ext cx="14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kumimoji="1" lang="en-US" altLang="en-US" sz="800" b="1"/>
                <a:t>(c) Shelf fungi, important decomposers of </a:t>
              </a:r>
              <a:br>
                <a:rPr kumimoji="1" lang="en-US" altLang="en-US" sz="800" b="1"/>
              </a:br>
              <a:r>
                <a:rPr kumimoji="1" lang="en-US" altLang="en-US" sz="800" b="1"/>
                <a:t>wood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10" y="3681"/>
              <a:ext cx="98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kumimoji="1" lang="en-US" altLang="en-US" sz="800" b="1"/>
                <a:t>(d) Puffballs emitting spores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67" y="3840"/>
              <a:ext cx="9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1400" b="1"/>
                <a:t>Figure 31.18a</a:t>
              </a:r>
              <a:r>
                <a:rPr kumimoji="1" lang="en-US" altLang="en-US" sz="1400" b="1"/>
                <a:t>–</a:t>
              </a:r>
              <a:r>
                <a:rPr lang="en-US" altLang="en-US" sz="1400" b="1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88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u="sng" dirty="0">
                <a:solidFill>
                  <a:srgbClr val="C00000"/>
                </a:solidFill>
              </a:rPr>
              <a:t>Mold Fungi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bread mold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32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u="sng" dirty="0">
                <a:solidFill>
                  <a:srgbClr val="C00000"/>
                </a:solidFill>
              </a:rPr>
              <a:t>Lichens</a:t>
            </a:r>
            <a:r>
              <a:rPr lang="en-US" dirty="0"/>
              <a:t> – mutualism between </a:t>
            </a:r>
            <a:r>
              <a:rPr lang="en-US" b="1" u="sng" dirty="0">
                <a:solidFill>
                  <a:srgbClr val="C00000"/>
                </a:solidFill>
              </a:rPr>
              <a:t>fungi and algae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important for </a:t>
            </a:r>
            <a:r>
              <a:rPr lang="en-US" b="1" u="sng" dirty="0">
                <a:solidFill>
                  <a:srgbClr val="C00000"/>
                </a:solidFill>
              </a:rPr>
              <a:t>primary succession and the formation of soil from rocks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10066" y="3219672"/>
            <a:ext cx="5202011" cy="3343686"/>
            <a:chOff x="1200" y="2057"/>
            <a:chExt cx="2533" cy="199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2302"/>
              <a:ext cx="1655" cy="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6"/>
            <p:cNvSpPr>
              <a:spLocks/>
            </p:cNvSpPr>
            <p:nvPr/>
          </p:nvSpPr>
          <p:spPr bwMode="auto">
            <a:xfrm rot="-5400000">
              <a:off x="2540" y="1827"/>
              <a:ext cx="112" cy="729"/>
            </a:xfrm>
            <a:prstGeom prst="rightBrace">
              <a:avLst>
                <a:gd name="adj1" fmla="val 5424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834" y="2395"/>
              <a:ext cx="190" cy="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860" y="2393"/>
              <a:ext cx="164" cy="2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024" y="2425"/>
              <a:ext cx="254" cy="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3449" y="2248"/>
              <a:ext cx="111" cy="2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563" y="2246"/>
              <a:ext cx="0" cy="2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865" y="3423"/>
              <a:ext cx="444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02" y="3658"/>
              <a:ext cx="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546" y="3661"/>
              <a:ext cx="697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430" y="2057"/>
              <a:ext cx="37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/>
                <a:t>Ascocarp of fungus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69" y="2261"/>
              <a:ext cx="18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/>
                <a:t>Fungal</a:t>
              </a:r>
            </a:p>
            <a:p>
              <a:pPr algn="ctr"/>
              <a:r>
                <a:rPr kumimoji="1" lang="en-US" altLang="en-US" sz="700"/>
                <a:t>hyphae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222" y="2277"/>
              <a:ext cx="15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/>
                <a:t>Algal</a:t>
              </a:r>
            </a:p>
            <a:p>
              <a:pPr algn="ctr"/>
              <a:r>
                <a:rPr kumimoji="1" lang="en-US" altLang="en-US" sz="700"/>
                <a:t>layer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466" y="2159"/>
              <a:ext cx="19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/>
                <a:t>Soredia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352" y="3386"/>
              <a:ext cx="212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/>
                <a:t>Algal cell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25" y="3615"/>
              <a:ext cx="303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/>
                <a:t>Fungal hyphae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 rot="-5400000">
              <a:off x="2031" y="3925"/>
              <a:ext cx="133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kumimoji="1" lang="en-US" altLang="en-US" sz="700" baseline="30000"/>
                <a:t>10 </a:t>
              </a:r>
              <a:r>
                <a:rPr kumimoji="1" lang="en-US" altLang="en-US" sz="700" baseline="30000">
                  <a:sym typeface="Symbol" pitchFamily="18" charset="2"/>
                </a:rPr>
                <a:t></a:t>
              </a:r>
              <a:r>
                <a:rPr kumimoji="1" lang="en-US" altLang="en-US" sz="700" baseline="30000"/>
                <a:t>m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200" y="3936"/>
              <a:ext cx="48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altLang="en-US" sz="1400" b="1"/>
                <a:t>Figure 31.24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608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blog.wetandforget.com/Portals/126400/images/lichen-resized-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82550"/>
            <a:ext cx="4078705" cy="27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h01.deviantart.net/fs71/PRE/i/2012/023/c/a/red_lichen__by_jorobins-d4nfq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1"/>
            <a:ext cx="3603313" cy="2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lt t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429000"/>
            <a:ext cx="3898900" cy="29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ybermuse.com/storage/lichen%20sciencemag_500pw.jpg?__SQUARESPACE_CACHEVERSION=1341805737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22" y="3429000"/>
            <a:ext cx="4309278" cy="32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4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u="sng" dirty="0" err="1">
                <a:solidFill>
                  <a:srgbClr val="C00000"/>
                </a:solidFill>
              </a:rPr>
              <a:t>Mycorrhizae</a:t>
            </a:r>
            <a:r>
              <a:rPr lang="en-US" dirty="0"/>
              <a:t> – symbiosis between </a:t>
            </a:r>
            <a:r>
              <a:rPr lang="en-US" b="1" u="sng" dirty="0">
                <a:solidFill>
                  <a:srgbClr val="C00000"/>
                </a:solidFill>
              </a:rPr>
              <a:t>fungus and plant roots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the fungus increases the </a:t>
            </a:r>
            <a:r>
              <a:rPr lang="en-US" b="1" u="sng" dirty="0">
                <a:solidFill>
                  <a:srgbClr val="C00000"/>
                </a:solidFill>
              </a:rPr>
              <a:t>surface area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the plant roots allowing them to </a:t>
            </a:r>
            <a:r>
              <a:rPr lang="en-US" b="1" u="sng" dirty="0">
                <a:solidFill>
                  <a:srgbClr val="C00000"/>
                </a:solidFill>
              </a:rPr>
              <a:t>absorb more water and nutrients</a:t>
            </a:r>
            <a:r>
              <a:rPr lang="en-US" dirty="0"/>
              <a:t> while the plant provide the fungus with </a:t>
            </a:r>
            <a:r>
              <a:rPr lang="en-US" b="1" u="sng" dirty="0">
                <a:solidFill>
                  <a:srgbClr val="C00000"/>
                </a:solidFill>
              </a:rPr>
              <a:t>sugars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49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ycorrhiza0127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76400"/>
            <a:ext cx="5715000" cy="49911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33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/>
              <a:t>Other Roles of Fungus: </a:t>
            </a:r>
            <a:br>
              <a:rPr lang="en-US" b="1" u="sng" dirty="0"/>
            </a:br>
            <a:r>
              <a:rPr lang="en-US" dirty="0"/>
              <a:t>- </a:t>
            </a:r>
            <a:r>
              <a:rPr lang="en-US" b="1" u="sng" dirty="0">
                <a:solidFill>
                  <a:srgbClr val="C00000"/>
                </a:solidFill>
              </a:rPr>
              <a:t>parasites and disease</a:t>
            </a:r>
            <a:r>
              <a:rPr lang="en-US" dirty="0"/>
              <a:t>: huge impact on crops – corn smut and wheat rust</a:t>
            </a:r>
            <a:br>
              <a:rPr lang="en-US" dirty="0"/>
            </a:br>
            <a:r>
              <a:rPr lang="en-US" dirty="0"/>
              <a:t> 	- attack animals: </a:t>
            </a:r>
            <a:r>
              <a:rPr lang="en-US" dirty="0" err="1">
                <a:hlinkClick r:id="rId2"/>
              </a:rPr>
              <a:t>Cordyceps</a:t>
            </a:r>
            <a:r>
              <a:rPr lang="en-US" dirty="0"/>
              <a:t>, athlete’s foot fungus, ring “worm”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Groups: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Ciliates</a:t>
            </a:r>
            <a:r>
              <a:rPr lang="en-US" dirty="0"/>
              <a:t>: move using numerous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hair like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structures called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cilia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5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hlinkClick r:id="rId2"/>
              </a:rPr>
              <a:t>Paramecia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b="1" u="sng" dirty="0"/>
          </a:p>
        </p:txBody>
      </p:sp>
      <p:pic>
        <p:nvPicPr>
          <p:cNvPr id="5" name="Picture 7" descr="fukami_morin1_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344737"/>
            <a:ext cx="28781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data:image/jpeg;base64,/9j/4AAQSkZJRgABAQAAAQABAAD/2wCEAAkGBhQSERUUExQUFRQWFhgYGBYYGBgYFxUXFRgVFxgYFxYaHCYfGB4jHBcZHy8gIycpLSwsGB4xNTAqNScrLCkBCQoKDgwOGg8PGikkHyQsKSwsKSwpLCwsLCwsLCwsLCksLCwsLCksKSwsLCwsKSwsLCksLCwsKSksKSksKSwpLP/AABEIAMcA8AMBIgACEQEDEQH/xAAbAAACAwEBAQAAAAAAAAAAAAADBAECBQAGB//EADwQAAIBAwIFAgQEBQMDBAMAAAECEQADIRIxBAUiQVETYTJxgZEGI0KxUmKhwfAUFeEz0fEkY3KCBxZT/8QAGQEAAwEBAQAAAAAAAAAAAAAAAAECAwQF/8QAJREAAgICAgMAAgIDAAAAAAAAAAECESExEkEDUWETIjLxcYGR/9oADAMBAAIRAxEAPwD5VwvDgVoW1ihW0ijCl44Vlnm92y4NXWqLV1FbDCJRUFURaIKALirGqhqsKAI00RBXURaAJU1eqgVeKACpcjbtkk16qxxCrfs3CuvVEAicsCI9vf6V5Na3eEuE2QBA0NEk7DeZ3HenNXAaxk3eO5CtriLpLW7aOpuMFBWMZGmcnbbzXnOI0tckFgoznbPtuTH/AGrUXhbl8JcuXAUaLYdjggnLTGQD39hSHMLIUkq+odjsfmRsPpUQikvvZpNN5HOQWV9X1GSdCOyhH0EKBDEzsIp7lnMVR1uWvQUW2ZjYBId9aMunUxIJ0zPnBrF4ABiVLxbaFdMH1V1AldIjUIBwCKa4HgUNxX1WFS25YrcDhH1EoggfAqg6t57VlOlNuX/SvG3WDUdXscOXZbljh4JJgXGcyRZVswAo05FYHGXGv2LNy4iK7qxOg/mMgMp6gHSpIB26oGcRQua8ZdcaHuPcRYXfpaDpkRgiFx7Gtji+ZK9q3ZW2lpUnU5klwgbaADsJJkyYGwq4xaSdK7E5WnZ5qw2CCepTBG+/uPtRhQeNJS8oOzgjeZYZEmfBooatzEnTUxUippgRmoj51auoArp+1L3uXhvb5b4HmmamKKQCKpcUQrY985oq8dcETkAzB80yFqrLVqTCjxSrV0t17b/buDcfARP09965PwnYc6Ua4GPaCSSdhGawprI6PGaKIq16e5+Cp/6d1SfBwf8AikeJ/Dd+2Ja2SD3GRigdGWBVqILfY/tFcbdAiqiiLVQtXApDLAUQLVBRBQBYVcN2qgqy0AXUVp8puDWUI+MEbY1DI+Xis0A0ew5BBG4M/arjnAHt+XcP6/DsGKILPTqAjSHbVqIJgBT7d68nxXEiWHYHSDMl4xJOwB3rSssj3F9RnFlyC5EAKDsPByO8/tQebcrNjQA6XBcVmV0HTglSBJ3rJWpNey27iKcM5w8wQSQcQoUwIO3jbea3OHTXxGrhrT4UMFYDTgdYYs2l1nMx48VhhpiTCgiO/SO4AHc9/etKxZuXFtSylDc0BC+nSDo1NnCiCdvNHkimtii3eDO4pJcscBp8Yyx/vH0p/g+HRnC3QGV10glti3SNiNPeqX1U3HKHpLGAYOBIENEHz9aT9EkzrjaFKiCTiZGTk4+dWqcRPYL8YALDqcW7vSYJ1BekkTuPoK4rmT4nIgwc0TmfDSHUIDiCZ1EmSSMCAMUpy67rtIzTqjON2Ulf7U4qkIZiuipAqYqgKxXRVtPvO/8ASoNOgIiuqa4UwJio010100AefNxpJM+Y2inOD5rcRw6sysMyu/3nxvSexY5GCR77id6b5Rwtu7cC3LvooVPXBbxCwIid5OMVnN0rZJqWuId2V3OhbrwbzAgS25LDv3Me1bK8O6vcHD31upbTUzBjG4WBODmZNYNy3aQOtq4121KgepAbWQTqQdhjPbMUlaUM0W58SSR4gEQfttWat5uisUbrcXZuiL1nJMSog4nMjEUjxX4ZmTZbWNyrYYD+9DuKydLAyI858QI7Dt9afv2weux6zKAmpiuUdpBLNt2OTV8kGezzbrBIIIjsd6gLXpL2m/AuDrgAXMasYkn9Q+VY3GcK1tipyOzjZvlFOr0H+BYUQVGmrClQHRUrVqkLRQErRUaKoFq60LAGlwd+BpPbIEx2iJH37Vs8uNq6r2nVBeZCQ+SNVtA+w7kePHc15q1jtJ8/52px7g3BYH2JlcETIwu/9any+Plkd0PXOVaPVm4QU0soCsUvIWglXG2AMHaaX4nhgttXUx61y8IDHUEmNLmciQYPin+W8xGl7N0FrUflMss1u4BqUCMkMce0e9RZm1dt/wDpnN3h1l7YJclwdRIUCNJV2GT4NZvleejRVWDNtKIYkqoEiSQFA+fnxXcNwZNwFYJxpGYByFJz/MW7bUNea+tcZls6UdphffMaQP2NMhGzCvq/+PfJbA8RXQZNW6K8XYUGACdMgZMTBEyd4/qaxeSCBeXbReYRt8XVtW/cU6dTEFj+kKSWAC9IC7DMlj4Nec5NHrcST3uKwxnqXsO21CxYUa2mKmuFdTA6K411dTsCtQRVjUUAcaipNRTAcXhUY2gOGsuSnpsxZtD6iCrDqGlxEap27Vnp+H2UMzByi/EV6tABIyV271Dca1z8q6zqrAwT0wYMGe3f71W/zRpUJotwuhntAobowB6oUwx/m71y1JKkaS4UNcy4RrVsWyLWhlFxC6/mEGSSrYxA2Mz7Vj8JAZWEgCM5gZmP5th4r0fIbjm6L124rW0U22V1FzEdKkEGO0GMQfNZ/F8PbAQqxa8z3NVpUKppxoZI3Gdp+goi1/Fk1asLx/G+qge5qa4DhhATQJkQTOqYiR5pHmPPh6jpYd3tXNGsOuhm0iQjRgQZBKxOa9FYHqWLKXVS1aF0p6sTmf1Ht3pDkfIUuO5QO+hj1ASoXUcidyQBHzNEJeynH0X4VF9PrZ1uQCPY+MyYG0UtJuAq3UD5WNs4OAtOc2sEQ9uyRZMhWIgOwmW8mN5iKRfipGcmNycDAjJEkZ9q1TM2qZmGwQ0Ez47TVAKZ5rZJHqwCoiYyPlvA+9CgHIM7Z0kAT2BO8UAVAoiiqgVdaQEgVcCrJbJooTFNAVVKvqK5G0Z74+Xer+n8j8j5qws4kkKNt6oAtjiMq9snpgqdzqG5JyCatcvu1wXdZFwvLMrMGKEEOAw2BECT7RFZt4MpJtgsD8Se3kHYE+KY4biEuKGkEZlJjMjcR7bdgPep43sD1HD8HasJrkIqmUTVqc5Old5nAE0ty3jzZu+t0vpLYJwZkMJk9z70nyqyly5puOE7rJAts++ln3QEYkVN17f5zB3ydNtABJiBqdlOkLIPSJY74mk6/iV9TNPk3NrypdNu5wylVZz6qGbhySikMI299xXhvw/dLetcM9d3v/KoHjtNOc04gJbJPaYJHeP0gbe5+lA5Fa08PbnTqbU7d2lzOewx2FEY8W37FZoiuqRUVoI6pIqYqDQBWK6Kmo1U0BxFVIq5qtMBbnCW+m5rDTuuZnxPtSvDcIzN8LAj9MHVG+2+fNKuIOVcd5AnHy/c1e1zR0YMj7g9Qxj+Eff96yzVDbvZq8r536QuKfUGtexAyMAGR+1LWeaXA4uJcKuB0su4neJ28e9JNfJMhZO2I+8zvij2HAXWQSdXTqyqkExiAGPtmjQuR6jlt6LRvNba7pY67bXem8zaiXNpierRG3cUQm/6IZBoUPC3VdfVQk6BbYyCFBIGQfsJrKu89uXGum7b4d2vKoY+nBt6FhdBnp8wN6vwXFn07ttrS6dOp2IGvQgUGFJiCBnBrDjxVs25priES3pNyxxAu6lQpbzm3c36kOIaZwdjQ+XcAL1z0vWt2yJMuSFMAfDA6jv9qc5hyJwEVPW13degEKA1qBBDTvHmIpHjObA2hbKWxoPSYgqIAPUZMAkkT5q4PksEulsX4s9BDqVjcQTEL8OoYH+ZrD5Tc1WxnuR27E+9Rx3FtdHppIWACZOfM+aY4ayEXSNhitnozGP8mi8Ok0EUezaJ2qQGuH4ZnZUQFmYgADck16m3y2zwyzdC3LnyLIDOyJ+siD1HFK/hSwUS7fMyPy1MgAFuq40n+WAI/ipG6xvXBupZiqAZJ+HCgnAzv86oZoNzxXUL6dtlJY5RBAjGNMbe9BexZumbY9Nx3jUksDEqZiPaluF4N7hCorMQdgFwO8xsAMbeBRuJ5QbcrKzPxIZG8Tg+0ZoHkRv8IyTIABOH3BB7z/akOM5UHh1LK5yHEy3YSO4+UH3rfR3DaCurAIU5Od3M/DiM0txPA/rVjpI3JlwIECR2+UVSyI88/HXbJK3k1xu1slgPYjdfcZ2ovD/iC0RC3AAIJXEnSIC+RljjEwJrRHC7+AJOIApPieXoxlkRvmB5+VS/ojE4niP9XcW2uVEFz/KP0jsPkIr0ajtn/jtQuH4VVEKoA8AUytJNsCAK6KtUTVAQarVjVaAOrq6uJpoCtdXTUE0wMIa9UHYmNU/4R/WmLXA2zJ1x2LNgHcmDGfFYtviroPxE/v8ASmk5fxVwgJbdpzhScD5Cs7RNM11CAAKwBInpyF957xU27iiD2XAMfFHkzJn6Uh/+v8aNuHuDzKwc4zJpmx+F+MO9tgR5hcb/AMXtTVDpjiXI0gacnuVECYkqBuT77UNuIthTqh9UgyCEPk6gR3j/AJq1j8EcYwyukGJJu2x7/wD9M5q1j/8AG/EN8VzhwBOWuCcATtOBNPA+LK8b+LHu21XU13TgeFGwA2kY3rLKu5lhAOwAxj5GvV8N+Cgo6uL4Rfo7ntsRAH/NML+G+FUfmcWWImBbtRgbxLH9qSxobi2eRtWR2Hj7xTg4aADBgmPacnevUrwfLlaP/UMfOtZ28BfBFc/D8vkdF+V/909OojJ6Ymce+1JJBX08sLUUe3aP/mvQtyvhWn071237NocGc94PbbxNIcby/wBMy3UANwZ+4qqQUadu9p4RFJ3LtiJ+IexHak7VoCN8EbkgEmOmY29t6Pw9ybAxogtucwwkfUzsPFRw9oibigfl6TMaiJMABZ7mKmWx03oNw3EXVtiyjaBJBRBpYg9IUkbsdW5OOwpF0uG4tu2IIVSymZR+6+2Z2xW/ruWEQXQsENcZ2A0nXkElRIIfbOJoK82eyyt+XN21bLkhyU0kqoEx1Y3mczFZqVTx/ZrwuOWBuqylE4r1XtqDb0gGVXAOju0H9qQ4e4bZJEKABMyJYk4gzj/kYrR5pzRbhLWw6kj42ZpIE7EmCO8gCaNxPqNcVXsqrXFUaSo6pEKwlsHtHYzSt4wZtXhGW9oXPgWGBMpnSTjY4zBUx5bFIXUyZAEYjvPj7fanbvBXbYANshisZjUx1AtB2C6gJIyYjtUKyP0OciBrGfAgwIEnxmK2TTRLVOmIafeoij3+HKnqMTsRsfYHwKERVNBRU1WasaoaQUTNRXV0UCOqGqag0AVqDU1BpgXtcxtoJtIo+YBP3NQOd8VdlUbfvqhQPeMfek29e4IFhxGSTbA+pMDSPY0W5fNtdM6nJyANSrAkADaochWOtxN1HAuG4RGIkahnYT89+xot+9qAZHAG+jUdSjycRmI3pCzwt6/1ENd0rv8AyjYdj9K0U/DVy3bUs2nWFLRq6QpnqE4AIms+f3JUE5XS0Et8vvXAoX1GLsqqDuQMycbbmZ3png/wxbYkXb+i6BPpkDUyAmSjsYYyDECJir3OY+qHVuJHqFV1XluaZRXjotKUGsEbz32qnO+Y2tHDgJZKwW0avU0suAX1ZLQdogTOaxXl8ksI2qKyzM43hRbbJLKQSrNvpPnTuREYp3mPJCoNxbqXh0ToIkagIkdliPqPNK8Tx7XNOoW+j4QoAUKNgPApFSDkgbY0jw2J2gbn7V0xfsxddGjwPCA3Qs6SwYyBLG5AKpAPkgT5x2qW4MhbTi4jK41FVJwwBUqwO0ZAJgmTTF7minhhZFhA6hQLrQXm2ek7bxHfBHfanOXcsW9bc3b7rdEs4cDQWE/CFIOB28wc7UnLjllRzhIz0AH8LQ24/URkt5gSqjYEjuFqOIjS7apG8ahmZOTEsPcx/aoT4Z68kgMNzJ2GcA+0H23o93IhziAxGYmQoOkBZIAgZO2PfS7JB8iul1uCNiCTlmxjI7YPmmuX3iGLKpvBAXNsNBuKD4BzBho/lJ7V5rkfGNNyDCG4QFmAZgEnEmt66Ykg6YEAqCTgErgRvGB9anyZBPJo8VzO7duol/SCrGGfpKEKCLsAdekzAiOqh8dduM3Ve9QwZZZVQJ1DSZJMgA+dREDw5xDve9O6jqbcJba60kpc0CQIiQGbfyo7CsfmCGSpAddYlhkOewFwHII0yNh7VjClJYNm3xuw3AcUjXAHxbRpYMdXTiQoAwdu5mPeoTjoDxD50eoBL5LFeuNRABLGPIFE4EjqZbQYKobVIFu2ZjVpgB5OAABVOAta2hTOMaoE7CEyFByQAe1ayp7IS9bY5d5oLtuL7DXbEWwpAXSxVQDHxPAEgGkrnL9CBjgQIAMEypAjPUMET3OKInLGDHUmnqGXySY8dwAN87Yq7q2lZYMxCqgGyIzEY7rOCQazT4v9dD4us7ErV0r0uNWeomIGSTsIXaKHfsYlSSPYjHft8xT3HWhYRbbrpuEG5AOkwx0yyQdInVEnvQVtkH5T0yYPfGTq3+VbqVoh2tmYVqkVo3LIYYgE/pB3HcikHpiB11TFdFIRFQamoNNAQaqaljUUwMy1xLXDlrjmThSImJ6pMmADOI+VPcAyIVNyMxKgKSFPed5Y50jAEZpGwIgYwIbIj4thiG7DBO1FYgiYiCx/TrbURHxAdiNhtWHG0JOsmzwPPdFyUxaELp7QzQO2DgnJrRb8UrdvFl9cIQqRabI1SowwhiZ+Hv5FeS9ckEwFUEkkdzAAAG/nNF/1BiDtJzkkkRgCYmpfjWy+cj0dy/6i+pct2ntgxotolsg5yYWQcVl3nUMei2sxCSWK4IEE5nqJ8THigJdGgjzuxA2UGFE4WZknJ96LwqC6+mQNQ/T8RGe/YdhVJRSwJy5AWdmZmOlQAYIO/wCkD7fvVxeVTOpekQDJ0g+xI6iO9F4zhfTYjUoA2iCQAMQDPk/WaFYALQFWAQMls479t6rDFVB+HbAYAamAIIDHSrTnPf5g/SmlTaCAYUkDaJMamOe0xt7UxwnMrthui4VMKDAlWAgmQQdU+KWv3tZLkBQ5MALoE43B3idvlQtipUXcZBYkKs9oEtByNySBv7Vn8/516aaFUF3EKMzBjt5Mz3FJ8x/EIXptg3Lm3yO38Py8UtwnCt6hu3DqunY9l7YqhjHKbGhAGPV3z3O8Gt22+oCZxM94+QOJNZdpdI8/5k07wzx/n7GjaA2E4bWulLjBpLPbAxoQMB1H4jEmBSnHcUiwSvpkArkEFgF/hYErmew7mIq/DhsnDAEFRGo68HJPaNQMZgih845fc4q/6jq0PDJgRG2CME9vJFZq3L4X0N8Pp0O3qp+aikBFDQEOQ4wUIJ8HcVVeJfQwtouCx9RkJKiQJA1CPaO598M2+RC1w1y6wOqFVPJdmVQv/ig8ItwyHfSBAKwCVKwSQZlSBP3zVceLaYOyeZcHdCrrIfqKK7MzfDp+Bjgg7fehINS6nUaZIBOo6iCJClYHTIO29PX/AE3LXCBotwEQtFxmlSAAPgXMk5kzFK311Iz61W3bcrpJcBFM6tAAgtO6jO3vUrWSnEvcsQS0C4z4DnU7gyMKJ0zqkDBiNq62odSmh/8AUdiDJKJ1GdRxBEYj5Yo9nlbW74CdVxlyCJgEFiG8AAzG/wDfrPDGCV1AidenBkiNLA5ZRJmNtQnep5pR2VwbeTI4q2Q4JONpJwue8TOKV1SAdOmZI9wO4pzm/Gar9tVXC5KwFVQCZI3mTMVe/YJIKq5OSRMkgHA2hR2xPetYu0YvDozIqpoz2oAEEt3AzpnMT/zQmFWIrVHqxqpoQEGoNdXUwEjw/UBp0kxC5x9SIGe3vVuIgAwTAGWjz7GR9a1eZcnZZRWt33OmCo+NTuo14XSQMjeaz+I4FlX4VBBbUBkqFgE46T4EeayU4tWgcWtiQExgRgKIOMjtvP0ph+4BViJDExicH4sdjgZxU/6JgRuDOSNJMbjT1YPc/ShKi9xpWf1Qc5B3wBmnRJZmWNUCFkyRncbt+woXDczJaMicbzAO8H3H701d4XWoUwoJmSRmZIInJ2ye9O8o5Ei6mZ1UZJJEiBuAPOP60JWNAXBYwSQs5Hc42PtEYpt5wWVVWBAgTHgDeT5NI825zatkwIGY6YJjuf2+lMcu/C9/jF9S462LDREg9Y3OkTJjyMZqlGhit/niK7Kqhm7BRpVY9gTP37VnrwvEcQckhT3B1MZmfl8q9tZtcv4MkJb9d1X43hsifhUYBMe/zphvxpfDabaJZHfUANKgTsoEE+Yo5JaKr2eN4bk62wClttplg2pifhBJGwAJ+1NrZjGP716lPxbxQEs7wY/TEz/CCdoI96n/AH8PPrWrV3/6gOBj9YE0rXaF+p5k24qQIrf/ANusXTNtmtuZ6X6lgfwn4l/qKy+N5e9n41gHZhlG+T7GqpdDoot0AbT2+fc48Vu8C8FB6hfiC4/JVgqi3ALHXssAZIONu9YCDyft2ottlKEafGqcgycCABjvvn2rOSBHquY81hQLlsltB0hj+v8ATcESJgzIisPiOEcemXOCVcTBDJtByABI29+9G9Z7sAsSqnGoksywcGRhZyFovDJccq0G7ohNIAICtqhdMYnqHnaoguKt7NpNSfwJe4m0VtlbBRQWLtbkCHidBzJlZB22ig8NwaTb1MjKG6VOSDrUa2A76WOJ3B813+7m3YZGKlZAltWuZwiEfEe0R5qt43LelmmQrKqFgrjUB+gSRnMkH6VKjKsgnbvZucTxpWWKn1DqYMkbFlyc7nAK0g/MbjsyhkC6wzatRbEzpbAAjed5gDMUs3D3S0i251CQF7wDsCQSSBIkCam8E0odD92BEt022hie28b7GKjhFLI02kkZHHWz67M46ritIB2mWEkfqh81CXdAzLEjC4jB31TO58GtLmPpsPVt3C0sxFogggCBOo/GJI6pG/tSJtkSSUKFex/MH/xOk59/3rohlKzBrJe+EKAlDqMkBZIABjJiT9orPuqoAOc+6x8omafuXUbpt2uIWSAdTW7h/UYATP8AWs/irSqZBXSxx/FGxbT2lv2q16JBGq1e5gwO1DqgOria41FMBp+aEqHm2ukgBAWkwNwREdvrQEZblx7t6cgTpIDFowYJgiY7+azRxIBDDH12JnEnJO1V/wBwgT0aRMyJ1fKSJz9pmudxt2DliujTe7b9NCk2yFYOolhrkzpYnvMnaJ+Uv2Od2whF61buxb0qsgFDMAlTse/mvInnqr+pSQemIMGcyMk7/saWPMr1z4FYSZliR3OfnmjhayCnWTZ4njwuRAiDn3GAIHvOfNJf7+5FxEAcuACxA/KAM9DyTM9hAPvSlvlpgeoxYzOkbD5nvWpwlkDsoHYTgf8AeqaTwJMc/CXIFN4G4Q5QF2mDOn4Vg7dRG0bV6PnvOGYldYGAJ7nP2j2B7Vl8v41lbMAHYAQBkGSO5JFE1lmJg6Z8GW8ZgY8x96rQ7KBDkgHbsoDE9iT2wTAEUazYBD/FqA/LRUB1NnUXOywJMydvai8r4BneECkqpc6iYOkBu8z9J3NW4ji/gvK+pxb/ADbukqqvd1BxBACYISPb3rNvpFRXY1y+8igKLTXrzqQvWBpbOnSAuDsdU5Bmrcxt2kT8o3HKSHclWtyi9YQAHUVYwTnM1YsqBbRYNq0Ol7SFFnUQVdGUFnnAKttAjFanN+PXhnsrmUDjSqgSzQNRXYhiZJH1rNTymjR0kYv+jOtrTEo64zIRwyF4V1BBcLnTP6hRi7WIB03FuAGAAylfiK6ZEHAGSI7zQhZthLQa80MWZ7Vsg+iFBWSNy2yx+rUfFV4Rvy5YgMCZUHWiaQAoDY0sZYkEY296Py08hxxjZ1/lweShhoGq1ImYnoOx8R/Ws29YYdtJByMzjztWslpdTaX6rbPrAICr0gq6tMEMO571P/VnXOvUFDd9pgzvJIk9proU1LDM6A8Jx2wRgAJHUGiIOqSYDEk/0rU9Owz219dyrEBiIREKkOJafIiSZzWBes+k+U6ZAIwTvuDkQY8U0l3p1+nB3UCDbWIIDGeox+kVn5PFZUZNDn+tVS7AIpuPi0w6QG0wxYSZBIysbVPEczY3DK43KhpR4BAJzOmc5xmsviyDcLKCoyQpJYL/AC6iBFLXLxO+3iY3qYxdUxyl+1rBr2+buWgpbCsoS44TU7CToYNqB1KCYgjtTP8AqbazatvdCj4WZoBBy2sT1ajn74MVgrdPYnbbIGQc+PlRV4ggE4+4z/Q0/wAa6wL8jqh2wCZgBkUgMpaNYkycb5iGjBAxXcVykopfIUmFUCWAjAJJgk5HzBpNLzlYBgmYJOFmC0T3jvFF4c67TarjdMFV3ULIDtMksQJiPFNtqVsSzgElgKVEEMSBHg5kyNoA/rQVBcsOojIJAERnH/jOaLbndTmTgriJOnvAmRuKtd4fRI1s2BJgqDOcCNt8neMVpZFGZw40yhGVx9Pv2rjU8yXSPUGSpyJDFlbJzIA8xViZz28x/etFqxAq6Kma6aYHjf8ARXDj1TG0gdh2FFtcnWJYsfaYpxRRAtYCB2eFVR0gL8hn7mmUSqgURRQMuooimqLVwKAC+sBgz9Bn6UzwXEjVDAqmJJIBYD9OFNKKlF+KB2Hfc/aYpsRordhtStpaTgFemOwz/nvVhxBjSYgkiFaWuHceoGYhtLbPG1LcJxh+A7gwN+/gkx/Silp1QJjzBHjq05+gqaW2NM0bTpbFjSge8dQe3dQsgJK+lpiJj238bVo8TaRLah3lkbpuiW9QatXoA40nUeruBSd3lqIx0C9d0KpaelS4AYo+1y0oxECSQPFMcY5uNpdwHuFWvFNRtdCj07qKAWDThjAI71lKaxX9G6v2Z/Hwbhi0tmI/LnbaC6nJYg7ETFN8qv8AWrXATcLrBUG3KoNICgGEJBG5zn60Tjmey4LF3LpiNTXCXbVtljnB22qoKzBUMQhBJAIIOkD5N2GnvNE/2Vdgl9DcPyNQ5IYIjO40MRBCHpkmNUwYj+E7xTnMW4dlPpi5IQZBgK0xK4Oqc5GO9B4bhLuVVSmkq3VpItmNjrkFTqPbfao4vh7vDuRBDOEUAEKhFoAFtIPkz74MCnGdvgweFfQoXRlKhVS3soGWIEgsSxJM+DjNJIpsXFkSCD6ZOVzG/wBu/j5U7cKkgIsgDq1ENNzVnI7d4IJ+1EAVvy7h1LpzIIiMllkTPvgDFbp9MyBcNaNxhb1gaixyD8UbzHeIAikDbxJAE/UknsB2ri5tvoaPKXJgx2ypEEZ3iZJqGnECF3G5O2TBHy3pNNP4NvAdjiAQJPxGSBHgDehK4E4nwSI9pjHzqIxOdu0CNvP+ZqxxgAjbeJJpokqSMnfHeTj9wNq4XMGCZIAxO2x+QjtUEqNzJmNwZjYfepYROpiPYDYR9u9FIDu4B+iwSTHc4wP61a7xGosxAWSSAD0rqY4AImAsCossV2me2YinuYW9fp3Vt6FdVXYHrRSGJg4mNt96Wmgu0ZzqWGQACDG0mcZXHisrltzpa2ctbfSO3SRKmO2JrZvQ+VUKYAOTpJGJAPwD2+dYl5Ra43Ssn1bXtGpDMqB8zVxsQ0V+X3muFTpioNUIwwKIBRGsxgio01m01sDlFEWoA+X1qyipAsBVgaipU0AEWihqGtWFUB0DEHI2Pj5eK0uX8YRoYBdStMMCROcwwIkeTSVu4B865J37t4zA9/NS8ho0UQuG6nkQ2pRIEZaGMy0Sf+0itKzdDwSiC5YtqwXVp9UsSzJcIMvAyVXc1m2CA4YgEAk9UFSMHTjCgxnMn5U7xdlU0enpW235h1KuLmVKIDJgA7MO01Dj0aR8jTK8YCzrcDQzm4WCjSbcEaNOcq2TPtV+DsKlvXBua2bTp/6ga3B1m08dGGk+CTQ+J4Njfa2i3mJMBLhLXANMmBECOqCN9WBRr/DXGUuTrNiEbIBQPOlNiSFyCB5pPFJArbGOIZrwZjcMlkJQEkMx1QwA2URPbtUPxasCHQ+pAKN6naIJPsTOB96HrCkFBplRKFtQdu/UBEHpA777RNN8TdtmzC21QqSA0wXE6uox1CcTUSq1f+i1bjSMm5fKwFwB2GPlUvzN3JLku2MmcYwJ71S5Y0p6hX4/hPy3pVTHiZ/zvW5iPta12yrEkSNokNByI2MCM+azEuaWZLpkgSCNm95J9j/SmFuRmc+c4M9qni+FW4BEiIz40iZXvOD2MzVLOGMLe4hmZWeNUAfCssBgFgMe2fApZWkwCIHbwZ7xStriGUBCQX/iyNUd2kyI8TTd1JRgoYwjbD2YySI3xT4tCYOzxSsSBcVdO8bk58bVwCsdy0+Cc7YBpjkX4XwBEkxJyASd5Pjf7GjcfxjMdJ0BVOldOxG2BE9qqSrA6FlAGdPncGAO00Xh77aWtLc6WMkdmbOdsRMVQydhBnHcx2+VVXDHGRSasQW3w7aXaQAgXGRgtpkHY5/evO84aOL4YidWsqe2WDAgSMD3k16CxfVDcZ7ZdmTSn8jSCCB3rA/Fttl4mwrGX9VCdLAxIBgn+IDfxUQk+dFYaVD2iMeK7TVo8f8AFca3IO4vSVmPn5is0p3NdXVmnccgVqy1NdSAgmrLXV1SwCKKLED61FdTQFkq4fz4+1dXUkAdLxiCYEz8zIgEzMd4kZpq3dVFJifiIk4AzBGCQSc1NdU9MB4cwWwXS6gZw0FySPTdYEqwktmI8RVeK4QKxBIZQRDS4gAzOkETg7ea6urnU3yL7oJwjAEBDq0y40AKzIp0/E/wnqUgeTGBkLWUdbTOqFEH5bhmDHUxJ1QJ06onBMGRtU11XuVP0jWqjgNzAW4RUJj01Zg0nSTMx84nwKzVbJjfb/k11dW3jdxsxezp9tge+JO01bh7ukzCz9fr9P8AtXV1WAPj7AbpIA1GZ/Up9jtkUgONe2fSuSzPARhpyAcCO3zOfeurq03ETN2zzhlTQjQpjtmDO2PalRAmPGBjz3n+1TXVERBb/DMttWLDSzaIzIIAOPAoa3hqgDAgZ3PkyNq6upp2aTik8eha6fpJGAZEbkZ2+dee5neD8Zw6MehHZoyQAskjO9dXUuyFs3CwqpNdXVoh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UUExQUFRQWFhgYGBYYGBgYFxUXFRgVFxgYFxYaHCYfGB4jHBcZHy8gIycpLSwsGB4xNTAqNScrLCkBCQoKDgwOGg8PGikkHyQsKSwsKSwpLCwsLCwsLCwsLCksLCwsLCksKSwsLCwsKSwsLCksLCwsKSksKSksKSwpLP/AABEIAMcA8AMBIgACEQEDEQH/xAAbAAACAwEBAQAAAAAAAAAAAAADBAECBQAGB//EADwQAAIBAwIFAgQEBQMDBAMAAAECEQADIRIxBAUiQVETYTJxgZEGI0KxUmKhwfAUFeEz0fEkY3KCBxZT/8QAGQEAAwEBAQAAAAAAAAAAAAAAAAECAwQF/8QAJREAAgICAgMAAgIDAAAAAAAAAAECESExEkEDUWETIjLxcYGR/9oADAMBAAIRAxEAPwD5VwvDgVoW1ihW0ijCl44Vlnm92y4NXWqLV1FbDCJRUFURaIKALirGqhqsKAI00RBXURaAJU1eqgVeKACpcjbtkk16qxxCrfs3CuvVEAicsCI9vf6V5Na3eEuE2QBA0NEk7DeZ3HenNXAaxk3eO5CtriLpLW7aOpuMFBWMZGmcnbbzXnOI0tckFgoznbPtuTH/AGrUXhbl8JcuXAUaLYdjggnLTGQD39hSHMLIUkq+odjsfmRsPpUQikvvZpNN5HOQWV9X1GSdCOyhH0EKBDEzsIp7lnMVR1uWvQUW2ZjYBId9aMunUxIJ0zPnBrF4ABiVLxbaFdMH1V1AldIjUIBwCKa4HgUNxX1WFS25YrcDhH1EoggfAqg6t57VlOlNuX/SvG3WDUdXscOXZbljh4JJgXGcyRZVswAo05FYHGXGv2LNy4iK7qxOg/mMgMp6gHSpIB26oGcRQua8ZdcaHuPcRYXfpaDpkRgiFx7Gtji+ZK9q3ZW2lpUnU5klwgbaADsJJkyYGwq4xaSdK7E5WnZ5qw2CCepTBG+/uPtRhQeNJS8oOzgjeZYZEmfBooatzEnTUxUippgRmoj51auoArp+1L3uXhvb5b4HmmamKKQCKpcUQrY985oq8dcETkAzB80yFqrLVqTCjxSrV0t17b/buDcfARP09965PwnYc6Ua4GPaCSSdhGawprI6PGaKIq16e5+Cp/6d1SfBwf8AikeJ/Dd+2Ja2SD3GRigdGWBVqILfY/tFcbdAiqiiLVQtXApDLAUQLVBRBQBYVcN2qgqy0AXUVp8puDWUI+MEbY1DI+Xis0A0ew5BBG4M/arjnAHt+XcP6/DsGKILPTqAjSHbVqIJgBT7d68nxXEiWHYHSDMl4xJOwB3rSssj3F9RnFlyC5EAKDsPByO8/tQebcrNjQA6XBcVmV0HTglSBJ3rJWpNey27iKcM5w8wQSQcQoUwIO3jbea3OHTXxGrhrT4UMFYDTgdYYs2l1nMx48VhhpiTCgiO/SO4AHc9/etKxZuXFtSylDc0BC+nSDo1NnCiCdvNHkimtii3eDO4pJcscBp8Yyx/vH0p/g+HRnC3QGV10glti3SNiNPeqX1U3HKHpLGAYOBIENEHz9aT9EkzrjaFKiCTiZGTk4+dWqcRPYL8YALDqcW7vSYJ1BekkTuPoK4rmT4nIgwc0TmfDSHUIDiCZ1EmSSMCAMUpy67rtIzTqjON2Ulf7U4qkIZiuipAqYqgKxXRVtPvO/8ASoNOgIiuqa4UwJio010100AefNxpJM+Y2inOD5rcRw6sysMyu/3nxvSexY5GCR77id6b5Rwtu7cC3LvooVPXBbxCwIid5OMVnN0rZJqWuId2V3OhbrwbzAgS25LDv3Me1bK8O6vcHD31upbTUzBjG4WBODmZNYNy3aQOtq4121KgepAbWQTqQdhjPbMUlaUM0W58SSR4gEQfttWat5uisUbrcXZuiL1nJMSog4nMjEUjxX4ZmTZbWNyrYYD+9DuKydLAyI858QI7Dt9afv2weux6zKAmpiuUdpBLNt2OTV8kGezzbrBIIIjsd6gLXpL2m/AuDrgAXMasYkn9Q+VY3GcK1tipyOzjZvlFOr0H+BYUQVGmrClQHRUrVqkLRQErRUaKoFq60LAGlwd+BpPbIEx2iJH37Vs8uNq6r2nVBeZCQ+SNVtA+w7kePHc15q1jtJ8/52px7g3BYH2JlcETIwu/9any+Plkd0PXOVaPVm4QU0soCsUvIWglXG2AMHaaX4nhgttXUx61y8IDHUEmNLmciQYPin+W8xGl7N0FrUflMss1u4BqUCMkMce0e9RZm1dt/wDpnN3h1l7YJclwdRIUCNJV2GT4NZvleejRVWDNtKIYkqoEiSQFA+fnxXcNwZNwFYJxpGYByFJz/MW7bUNea+tcZls6UdphffMaQP2NMhGzCvq/+PfJbA8RXQZNW6K8XYUGACdMgZMTBEyd4/qaxeSCBeXbReYRt8XVtW/cU6dTEFj+kKSWAC9IC7DMlj4Nec5NHrcST3uKwxnqXsO21CxYUa2mKmuFdTA6K411dTsCtQRVjUUAcaipNRTAcXhUY2gOGsuSnpsxZtD6iCrDqGlxEap27Vnp+H2UMzByi/EV6tABIyV271Dca1z8q6zqrAwT0wYMGe3f71W/zRpUJotwuhntAobowB6oUwx/m71y1JKkaS4UNcy4RrVsWyLWhlFxC6/mEGSSrYxA2Mz7Vj8JAZWEgCM5gZmP5th4r0fIbjm6L124rW0U22V1FzEdKkEGO0GMQfNZ/F8PbAQqxa8z3NVpUKppxoZI3Gdp+goi1/Fk1asLx/G+qge5qa4DhhATQJkQTOqYiR5pHmPPh6jpYd3tXNGsOuhm0iQjRgQZBKxOa9FYHqWLKXVS1aF0p6sTmf1Ht3pDkfIUuO5QO+hj1ASoXUcidyQBHzNEJeynH0X4VF9PrZ1uQCPY+MyYG0UtJuAq3UD5WNs4OAtOc2sEQ9uyRZMhWIgOwmW8mN5iKRfipGcmNycDAjJEkZ9q1TM2qZmGwQ0Ez47TVAKZ5rZJHqwCoiYyPlvA+9CgHIM7Z0kAT2BO8UAVAoiiqgVdaQEgVcCrJbJooTFNAVVKvqK5G0Z74+Xer+n8j8j5qws4kkKNt6oAtjiMq9snpgqdzqG5JyCatcvu1wXdZFwvLMrMGKEEOAw2BECT7RFZt4MpJtgsD8Se3kHYE+KY4biEuKGkEZlJjMjcR7bdgPep43sD1HD8HasJrkIqmUTVqc5Old5nAE0ty3jzZu+t0vpLYJwZkMJk9z70nyqyly5puOE7rJAts++ln3QEYkVN17f5zB3ydNtABJiBqdlOkLIPSJY74mk6/iV9TNPk3NrypdNu5wylVZz6qGbhySikMI299xXhvw/dLetcM9d3v/KoHjtNOc04gJbJPaYJHeP0gbe5+lA5Fa08PbnTqbU7d2lzOewx2FEY8W37FZoiuqRUVoI6pIqYqDQBWK6Kmo1U0BxFVIq5qtMBbnCW+m5rDTuuZnxPtSvDcIzN8LAj9MHVG+2+fNKuIOVcd5AnHy/c1e1zR0YMj7g9Qxj+Eff96yzVDbvZq8r536QuKfUGtexAyMAGR+1LWeaXA4uJcKuB0su4neJ28e9JNfJMhZO2I+8zvij2HAXWQSdXTqyqkExiAGPtmjQuR6jlt6LRvNba7pY67bXem8zaiXNpierRG3cUQm/6IZBoUPC3VdfVQk6BbYyCFBIGQfsJrKu89uXGum7b4d2vKoY+nBt6FhdBnp8wN6vwXFn07ttrS6dOp2IGvQgUGFJiCBnBrDjxVs25priES3pNyxxAu6lQpbzm3c36kOIaZwdjQ+XcAL1z0vWt2yJMuSFMAfDA6jv9qc5hyJwEVPW13degEKA1qBBDTvHmIpHjObA2hbKWxoPSYgqIAPUZMAkkT5q4PksEulsX4s9BDqVjcQTEL8OoYH+ZrD5Tc1WxnuR27E+9Rx3FtdHppIWACZOfM+aY4ayEXSNhitnozGP8mi8Ok0EUezaJ2qQGuH4ZnZUQFmYgADck16m3y2zwyzdC3LnyLIDOyJ+siD1HFK/hSwUS7fMyPy1MgAFuq40n+WAI/ipG6xvXBupZiqAZJ+HCgnAzv86oZoNzxXUL6dtlJY5RBAjGNMbe9BexZumbY9Nx3jUksDEqZiPaluF4N7hCorMQdgFwO8xsAMbeBRuJ5QbcrKzPxIZG8Tg+0ZoHkRv8IyTIABOH3BB7z/akOM5UHh1LK5yHEy3YSO4+UH3rfR3DaCurAIU5Od3M/DiM0txPA/rVjpI3JlwIECR2+UVSyI88/HXbJK3k1xu1slgPYjdfcZ2ovD/iC0RC3AAIJXEnSIC+RljjEwJrRHC7+AJOIApPieXoxlkRvmB5+VS/ojE4niP9XcW2uVEFz/KP0jsPkIr0ajtn/jtQuH4VVEKoA8AUytJNsCAK6KtUTVAQarVjVaAOrq6uJpoCtdXTUE0wMIa9UHYmNU/4R/WmLXA2zJ1x2LNgHcmDGfFYtviroPxE/v8ASmk5fxVwgJbdpzhScD5Cs7RNM11CAAKwBInpyF957xU27iiD2XAMfFHkzJn6Uh/+v8aNuHuDzKwc4zJpmx+F+MO9tgR5hcb/AMXtTVDpjiXI0gacnuVECYkqBuT77UNuIthTqh9UgyCEPk6gR3j/AJq1j8EcYwyukGJJu2x7/wD9M5q1j/8AG/EN8VzhwBOWuCcATtOBNPA+LK8b+LHu21XU13TgeFGwA2kY3rLKu5lhAOwAxj5GvV8N+Cgo6uL4Rfo7ntsRAH/NML+G+FUfmcWWImBbtRgbxLH9qSxobi2eRtWR2Hj7xTg4aADBgmPacnevUrwfLlaP/UMfOtZ28BfBFc/D8vkdF+V/909OojJ6Ymce+1JJBX08sLUUe3aP/mvQtyvhWn071237NocGc94PbbxNIcby/wBMy3UANwZ+4qqQUadu9p4RFJ3LtiJ+IexHak7VoCN8EbkgEmOmY29t6Pw9ybAxogtucwwkfUzsPFRw9oibigfl6TMaiJMABZ7mKmWx03oNw3EXVtiyjaBJBRBpYg9IUkbsdW5OOwpF0uG4tu2IIVSymZR+6+2Z2xW/ruWEQXQsENcZ2A0nXkElRIIfbOJoK82eyyt+XN21bLkhyU0kqoEx1Y3mczFZqVTx/ZrwuOWBuqylE4r1XtqDb0gGVXAOju0H9qQ4e4bZJEKABMyJYk4gzj/kYrR5pzRbhLWw6kj42ZpIE7EmCO8gCaNxPqNcVXsqrXFUaSo6pEKwlsHtHYzSt4wZtXhGW9oXPgWGBMpnSTjY4zBUx5bFIXUyZAEYjvPj7fanbvBXbYANshisZjUx1AtB2C6gJIyYjtUKyP0OciBrGfAgwIEnxmK2TTRLVOmIafeoij3+HKnqMTsRsfYHwKERVNBRU1WasaoaQUTNRXV0UCOqGqag0AVqDU1BpgXtcxtoJtIo+YBP3NQOd8VdlUbfvqhQPeMfek29e4IFhxGSTbA+pMDSPY0W5fNtdM6nJyANSrAkADaochWOtxN1HAuG4RGIkahnYT89+xot+9qAZHAG+jUdSjycRmI3pCzwt6/1ENd0rv8AyjYdj9K0U/DVy3bUs2nWFLRq6QpnqE4AIms+f3JUE5XS0Et8vvXAoX1GLsqqDuQMycbbmZ3png/wxbYkXb+i6BPpkDUyAmSjsYYyDECJir3OY+qHVuJHqFV1XluaZRXjotKUGsEbz32qnO+Y2tHDgJZKwW0avU0suAX1ZLQdogTOaxXl8ksI2qKyzM43hRbbJLKQSrNvpPnTuREYp3mPJCoNxbqXh0ToIkagIkdliPqPNK8Tx7XNOoW+j4QoAUKNgPApFSDkgbY0jw2J2gbn7V0xfsxddGjwPCA3Qs6SwYyBLG5AKpAPkgT5x2qW4MhbTi4jK41FVJwwBUqwO0ZAJgmTTF7minhhZFhA6hQLrQXm2ek7bxHfBHfanOXcsW9bc3b7rdEs4cDQWE/CFIOB28wc7UnLjllRzhIz0AH8LQ24/URkt5gSqjYEjuFqOIjS7apG8ahmZOTEsPcx/aoT4Z68kgMNzJ2GcA+0H23o93IhziAxGYmQoOkBZIAgZO2PfS7JB8iul1uCNiCTlmxjI7YPmmuX3iGLKpvBAXNsNBuKD4BzBho/lJ7V5rkfGNNyDCG4QFmAZgEnEmt66Ykg6YEAqCTgErgRvGB9anyZBPJo8VzO7duol/SCrGGfpKEKCLsAdekzAiOqh8dduM3Ve9QwZZZVQJ1DSZJMgA+dREDw5xDve9O6jqbcJba60kpc0CQIiQGbfyo7CsfmCGSpAddYlhkOewFwHII0yNh7VjClJYNm3xuw3AcUjXAHxbRpYMdXTiQoAwdu5mPeoTjoDxD50eoBL5LFeuNRABLGPIFE4EjqZbQYKobVIFu2ZjVpgB5OAABVOAta2hTOMaoE7CEyFByQAe1ayp7IS9bY5d5oLtuL7DXbEWwpAXSxVQDHxPAEgGkrnL9CBjgQIAMEypAjPUMET3OKInLGDHUmnqGXySY8dwAN87Yq7q2lZYMxCqgGyIzEY7rOCQazT4v9dD4us7ErV0r0uNWeomIGSTsIXaKHfsYlSSPYjHft8xT3HWhYRbbrpuEG5AOkwx0yyQdInVEnvQVtkH5T0yYPfGTq3+VbqVoh2tmYVqkVo3LIYYgE/pB3HcikHpiB11TFdFIRFQamoNNAQaqaljUUwMy1xLXDlrjmThSImJ6pMmADOI+VPcAyIVNyMxKgKSFPed5Y50jAEZpGwIgYwIbIj4thiG7DBO1FYgiYiCx/TrbURHxAdiNhtWHG0JOsmzwPPdFyUxaELp7QzQO2DgnJrRb8UrdvFl9cIQqRabI1SowwhiZ+Hv5FeS9ckEwFUEkkdzAAAG/nNF/1BiDtJzkkkRgCYmpfjWy+cj0dy/6i+pct2ntgxotolsg5yYWQcVl3nUMei2sxCSWK4IEE5nqJ8THigJdGgjzuxA2UGFE4WZknJ96LwqC6+mQNQ/T8RGe/YdhVJRSwJy5AWdmZmOlQAYIO/wCkD7fvVxeVTOpekQDJ0g+xI6iO9F4zhfTYjUoA2iCQAMQDPk/WaFYALQFWAQMls479t6rDFVB+HbAYAamAIIDHSrTnPf5g/SmlTaCAYUkDaJMamOe0xt7UxwnMrthui4VMKDAlWAgmQQdU+KWv3tZLkBQ5MALoE43B3idvlQtipUXcZBYkKs9oEtByNySBv7Vn8/516aaFUF3EKMzBjt5Mz3FJ8x/EIXptg3Lm3yO38Py8UtwnCt6hu3DqunY9l7YqhjHKbGhAGPV3z3O8Gt22+oCZxM94+QOJNZdpdI8/5k07wzx/n7GjaA2E4bWulLjBpLPbAxoQMB1H4jEmBSnHcUiwSvpkArkEFgF/hYErmew7mIq/DhsnDAEFRGo68HJPaNQMZgih845fc4q/6jq0PDJgRG2CME9vJFZq3L4X0N8Pp0O3qp+aikBFDQEOQ4wUIJ8HcVVeJfQwtouCx9RkJKiQJA1CPaO598M2+RC1w1y6wOqFVPJdmVQv/ig8ItwyHfSBAKwCVKwSQZlSBP3zVceLaYOyeZcHdCrrIfqKK7MzfDp+Bjgg7fehINS6nUaZIBOo6iCJClYHTIO29PX/AE3LXCBotwEQtFxmlSAAPgXMk5kzFK311Iz61W3bcrpJcBFM6tAAgtO6jO3vUrWSnEvcsQS0C4z4DnU7gyMKJ0zqkDBiNq62odSmh/8AUdiDJKJ1GdRxBEYj5Yo9nlbW74CdVxlyCJgEFiG8AAzG/wDfrPDGCV1AidenBkiNLA5ZRJmNtQnep5pR2VwbeTI4q2Q4JONpJwue8TOKV1SAdOmZI9wO4pzm/Gar9tVXC5KwFVQCZI3mTMVe/YJIKq5OSRMkgHA2hR2xPetYu0YvDozIqpoz2oAEEt3AzpnMT/zQmFWIrVHqxqpoQEGoNdXUwEjw/UBp0kxC5x9SIGe3vVuIgAwTAGWjz7GR9a1eZcnZZRWt33OmCo+NTuo14XSQMjeaz+I4FlX4VBBbUBkqFgE46T4EeayU4tWgcWtiQExgRgKIOMjtvP0ph+4BViJDExicH4sdjgZxU/6JgRuDOSNJMbjT1YPc/ShKi9xpWf1Qc5B3wBmnRJZmWNUCFkyRncbt+woXDczJaMicbzAO8H3H701d4XWoUwoJmSRmZIInJ2ye9O8o5Ei6mZ1UZJJEiBuAPOP60JWNAXBYwSQs5Hc42PtEYpt5wWVVWBAgTHgDeT5NI825zatkwIGY6YJjuf2+lMcu/C9/jF9S462LDREg9Y3OkTJjyMZqlGhit/niK7Kqhm7BRpVY9gTP37VnrwvEcQckhT3B1MZmfl8q9tZtcv4MkJb9d1X43hsifhUYBMe/zphvxpfDabaJZHfUANKgTsoEE+Yo5JaKr2eN4bk62wClttplg2pifhBJGwAJ+1NrZjGP716lPxbxQEs7wY/TEz/CCdoI96n/AH8PPrWrV3/6gOBj9YE0rXaF+p5k24qQIrf/ANusXTNtmtuZ6X6lgfwn4l/qKy+N5e9n41gHZhlG+T7GqpdDoot0AbT2+fc48Vu8C8FB6hfiC4/JVgqi3ALHXssAZIONu9YCDyft2ottlKEafGqcgycCABjvvn2rOSBHquY81hQLlsltB0hj+v8ATcESJgzIisPiOEcemXOCVcTBDJtByABI29+9G9Z7sAsSqnGoksywcGRhZyFovDJccq0G7ohNIAICtqhdMYnqHnaoguKt7NpNSfwJe4m0VtlbBRQWLtbkCHidBzJlZB22ig8NwaTb1MjKG6VOSDrUa2A76WOJ3B813+7m3YZGKlZAltWuZwiEfEe0R5qt43LelmmQrKqFgrjUB+gSRnMkH6VKjKsgnbvZucTxpWWKn1DqYMkbFlyc7nAK0g/MbjsyhkC6wzatRbEzpbAAjed5gDMUs3D3S0i251CQF7wDsCQSSBIkCam8E0odD92BEt022hie28b7GKjhFLI02kkZHHWz67M46ritIB2mWEkfqh81CXdAzLEjC4jB31TO58GtLmPpsPVt3C0sxFogggCBOo/GJI6pG/tSJtkSSUKFex/MH/xOk59/3rohlKzBrJe+EKAlDqMkBZIABjJiT9orPuqoAOc+6x8omafuXUbpt2uIWSAdTW7h/UYATP8AWs/irSqZBXSxx/FGxbT2lv2q16JBGq1e5gwO1DqgOria41FMBp+aEqHm2ukgBAWkwNwREdvrQEZblx7t6cgTpIDFowYJgiY7+azRxIBDDH12JnEnJO1V/wBwgT0aRMyJ1fKSJz9pmudxt2DliujTe7b9NCk2yFYOolhrkzpYnvMnaJ+Uv2Od2whF61buxb0qsgFDMAlTse/mvInnqr+pSQemIMGcyMk7/saWPMr1z4FYSZliR3OfnmjhayCnWTZ4njwuRAiDn3GAIHvOfNJf7+5FxEAcuACxA/KAM9DyTM9hAPvSlvlpgeoxYzOkbD5nvWpwlkDsoHYTgf8AeqaTwJMc/CXIFN4G4Q5QF2mDOn4Vg7dRG0bV6PnvOGYldYGAJ7nP2j2B7Vl8v41lbMAHYAQBkGSO5JFE1lmJg6Z8GW8ZgY8x96rQ7KBDkgHbsoDE9iT2wTAEUazYBD/FqA/LRUB1NnUXOywJMydvai8r4BneECkqpc6iYOkBu8z9J3NW4ji/gvK+pxb/ADbukqqvd1BxBACYISPb3rNvpFRXY1y+8igKLTXrzqQvWBpbOnSAuDsdU5Bmrcxt2kT8o3HKSHclWtyi9YQAHUVYwTnM1YsqBbRYNq0Ol7SFFnUQVdGUFnnAKttAjFanN+PXhnsrmUDjSqgSzQNRXYhiZJH1rNTymjR0kYv+jOtrTEo64zIRwyF4V1BBcLnTP6hRi7WIB03FuAGAAylfiK6ZEHAGSI7zQhZthLQa80MWZ7Vsg+iFBWSNy2yx+rUfFV4Rvy5YgMCZUHWiaQAoDY0sZYkEY296Py08hxxjZ1/lweShhoGq1ImYnoOx8R/Ws29YYdtJByMzjztWslpdTaX6rbPrAICr0gq6tMEMO571P/VnXOvUFDd9pgzvJIk9proU1LDM6A8Jx2wRgAJHUGiIOqSYDEk/0rU9Owz219dyrEBiIREKkOJafIiSZzWBes+k+U6ZAIwTvuDkQY8U0l3p1+nB3UCDbWIIDGeox+kVn5PFZUZNDn+tVS7AIpuPi0w6QG0wxYSZBIysbVPEczY3DK43KhpR4BAJzOmc5xmsviyDcLKCoyQpJYL/AC6iBFLXLxO+3iY3qYxdUxyl+1rBr2+buWgpbCsoS44TU7CToYNqB1KCYgjtTP8AqbazatvdCj4WZoBBy2sT1ajn74MVgrdPYnbbIGQc+PlRV4ggE4+4z/Q0/wAa6wL8jqh2wCZgBkUgMpaNYkycb5iGjBAxXcVykopfIUmFUCWAjAJJgk5HzBpNLzlYBgmYJOFmC0T3jvFF4c67TarjdMFV3ULIDtMksQJiPFNtqVsSzgElgKVEEMSBHg5kyNoA/rQVBcsOojIJAERnH/jOaLbndTmTgriJOnvAmRuKtd4fRI1s2BJgqDOcCNt8neMVpZFGZw40yhGVx9Pv2rjU8yXSPUGSpyJDFlbJzIA8xViZz28x/etFqxAq6Kma6aYHjf8ARXDj1TG0gdh2FFtcnWJYsfaYpxRRAtYCB2eFVR0gL8hn7mmUSqgURRQMuooimqLVwKAC+sBgz9Bn6UzwXEjVDAqmJJIBYD9OFNKKlF+KB2Hfc/aYpsRordhtStpaTgFemOwz/nvVhxBjSYgkiFaWuHceoGYhtLbPG1LcJxh+A7gwN+/gkx/Silp1QJjzBHjq05+gqaW2NM0bTpbFjSge8dQe3dQsgJK+lpiJj238bVo8TaRLah3lkbpuiW9QatXoA40nUeruBSd3lqIx0C9d0KpaelS4AYo+1y0oxECSQPFMcY5uNpdwHuFWvFNRtdCj07qKAWDThjAI71lKaxX9G6v2Z/Hwbhi0tmI/LnbaC6nJYg7ETFN8qv8AWrXATcLrBUG3KoNICgGEJBG5zn60Tjmey4LF3LpiNTXCXbVtljnB22qoKzBUMQhBJAIIOkD5N2GnvNE/2Vdgl9DcPyNQ5IYIjO40MRBCHpkmNUwYj+E7xTnMW4dlPpi5IQZBgK0xK4Oqc5GO9B4bhLuVVSmkq3VpItmNjrkFTqPbfao4vh7vDuRBDOEUAEKhFoAFtIPkz74MCnGdvgweFfQoXRlKhVS3soGWIEgsSxJM+DjNJIpsXFkSCD6ZOVzG/wBu/j5U7cKkgIsgDq1ENNzVnI7d4IJ+1EAVvy7h1LpzIIiMllkTPvgDFbp9MyBcNaNxhb1gaixyD8UbzHeIAikDbxJAE/UknsB2ri5tvoaPKXJgx2ypEEZ3iZJqGnECF3G5O2TBHy3pNNP4NvAdjiAQJPxGSBHgDehK4E4nwSI9pjHzqIxOdu0CNvP+ZqxxgAjbeJJpokqSMnfHeTj9wNq4XMGCZIAxO2x+QjtUEqNzJmNwZjYfepYROpiPYDYR9u9FIDu4B+iwSTHc4wP61a7xGosxAWSSAD0rqY4AImAsCossV2me2YinuYW9fp3Vt6FdVXYHrRSGJg4mNt96Wmgu0ZzqWGQACDG0mcZXHisrltzpa2ctbfSO3SRKmO2JrZvQ+VUKYAOTpJGJAPwD2+dYl5Ra43Ssn1bXtGpDMqB8zVxsQ0V+X3muFTpioNUIwwKIBRGsxgio01m01sDlFEWoA+X1qyipAsBVgaipU0AEWihqGtWFUB0DEHI2Pj5eK0uX8YRoYBdStMMCROcwwIkeTSVu4B865J37t4zA9/NS8ho0UQuG6nkQ2pRIEZaGMy0Sf+0itKzdDwSiC5YtqwXVp9UsSzJcIMvAyVXc1m2CA4YgEAk9UFSMHTjCgxnMn5U7xdlU0enpW235h1KuLmVKIDJgA7MO01Dj0aR8jTK8YCzrcDQzm4WCjSbcEaNOcq2TPtV+DsKlvXBua2bTp/6ga3B1m08dGGk+CTQ+J4Njfa2i3mJMBLhLXANMmBECOqCN9WBRr/DXGUuTrNiEbIBQPOlNiSFyCB5pPFJArbGOIZrwZjcMlkJQEkMx1QwA2URPbtUPxasCHQ+pAKN6naIJPsTOB96HrCkFBplRKFtQdu/UBEHpA777RNN8TdtmzC21QqSA0wXE6uox1CcTUSq1f+i1bjSMm5fKwFwB2GPlUvzN3JLku2MmcYwJ71S5Y0p6hX4/hPy3pVTHiZ/zvW5iPta12yrEkSNokNByI2MCM+azEuaWZLpkgSCNm95J9j/SmFuRmc+c4M9qni+FW4BEiIz40iZXvOD2MzVLOGMLe4hmZWeNUAfCssBgFgMe2fApZWkwCIHbwZ7xStriGUBCQX/iyNUd2kyI8TTd1JRgoYwjbD2YySI3xT4tCYOzxSsSBcVdO8bk58bVwCsdy0+Cc7YBpjkX4XwBEkxJyASd5Pjf7GjcfxjMdJ0BVOldOxG2BE9qqSrA6FlAGdPncGAO00Xh77aWtLc6WMkdmbOdsRMVQydhBnHcx2+VVXDHGRSasQW3w7aXaQAgXGRgtpkHY5/evO84aOL4YidWsqe2WDAgSMD3k16CxfVDcZ7ZdmTSn8jSCCB3rA/Fttl4mwrGX9VCdLAxIBgn+IDfxUQk+dFYaVD2iMeK7TVo8f8AFca3IO4vSVmPn5is0p3NdXVmnccgVqy1NdSAgmrLXV1SwCKKLED61FdTQFkq4fz4+1dXUkAdLxiCYEz8zIgEzMd4kZpq3dVFJifiIk4AzBGCQSc1NdU9MB4cwWwXS6gZw0FySPTdYEqwktmI8RVeK4QKxBIZQRDS4gAzOkETg7ea6urnU3yL7oJwjAEBDq0y40AKzIp0/E/wnqUgeTGBkLWUdbTOqFEH5bhmDHUxJ1QJ06onBMGRtU11XuVP0jWqjgNzAW4RUJj01Zg0nSTMx84nwKzVbJjfb/k11dW3jdxsxezp9tge+JO01bh7ukzCz9fr9P8AtXV1WAPj7AbpIA1GZ/Up9jtkUgONe2fSuSzPARhpyAcCO3zOfeurq03ETN2zzhlTQjQpjtmDO2PalRAmPGBjz3n+1TXVERBb/DMttWLDSzaIzIIAOPAoa3hqgDAgZ3PkyNq6upp2aTik8eha6fpJGAZEbkZ2+dee5neD8Zw6MehHZoyQAskjO9dXUuyFs3CwqpNdXVoh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1135063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microscopy-uk.org.uk/mag/imgdec00/novpa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44737"/>
            <a:ext cx="5041900" cy="34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3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</a:rPr>
              <a:t>Trychonympha</a:t>
            </a:r>
            <a:r>
              <a:rPr lang="en-US" dirty="0" smtClean="0"/>
              <a:t> </a:t>
            </a:r>
            <a:r>
              <a:rPr lang="en-US" dirty="0"/>
              <a:t>– guts of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termites</a:t>
            </a:r>
            <a:r>
              <a:rPr lang="en-US" dirty="0"/>
              <a:t> – mutualism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810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microscopy-uk.org.uk/mag/imgmar03/Trichonympha75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4863"/>
            <a:ext cx="3810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Flagellates</a:t>
            </a:r>
            <a:r>
              <a:rPr lang="en-US" dirty="0"/>
              <a:t>: move using numerous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whip like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structures called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flagella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 	-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Euglena -</a:t>
            </a:r>
            <a:r>
              <a:rPr lang="en-US" b="1" u="sng" dirty="0"/>
              <a:t> </a:t>
            </a:r>
            <a:r>
              <a:rPr lang="en-US" b="1" u="sng" dirty="0" err="1">
                <a:hlinkClick r:id="rId2"/>
              </a:rPr>
              <a:t>mixotrophic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 		 	</a:t>
            </a:r>
            <a:br>
              <a:rPr lang="en-US" dirty="0"/>
            </a:br>
            <a:r>
              <a:rPr lang="en-US" dirty="0"/>
              <a:t> 		</a:t>
            </a:r>
          </a:p>
        </p:txBody>
      </p:sp>
      <p:pic>
        <p:nvPicPr>
          <p:cNvPr id="4" name="Picture 4" descr="eug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0368">
            <a:off x="5952343" y="3226435"/>
            <a:ext cx="2089383" cy="3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UGLENA-labels-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9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</a:rPr>
              <a:t>Dinoflagellates</a:t>
            </a:r>
            <a:r>
              <a:rPr lang="en-US" dirty="0"/>
              <a:t> – cause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Red Tide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CERAT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ot 201 Dinoflagellate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62731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sci_03_img0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378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131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</TotalTime>
  <Words>399</Words>
  <Application>Microsoft Office PowerPoint</Application>
  <PresentationFormat>On-screen Show (4:3)</PresentationFormat>
  <Paragraphs>59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Median</vt:lpstr>
      <vt:lpstr>Protists and Fungus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 Tide</vt:lpstr>
      <vt:lpstr>PowerPoint Presentation</vt:lpstr>
      <vt:lpstr>- Giardia – “beaver fever”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Ecologic Importance of Kelp</vt:lpstr>
      <vt:lpstr>PowerPoint Presentation</vt:lpstr>
      <vt:lpstr>Sea Lettuce – used as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 and Fungus</dc:title>
  <dc:creator>NDHS</dc:creator>
  <cp:lastModifiedBy>NDHS</cp:lastModifiedBy>
  <cp:revision>10</cp:revision>
  <dcterms:created xsi:type="dcterms:W3CDTF">2014-04-23T12:56:23Z</dcterms:created>
  <dcterms:modified xsi:type="dcterms:W3CDTF">2014-04-24T14:04:12Z</dcterms:modified>
</cp:coreProperties>
</file>