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D1D0A-F5BA-477D-9B0D-6B2450D7552D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C3399-D2A2-446A-A562-FD5434796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98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C3399-D2A2-446A-A562-FD54347962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55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C687-0C8F-4C98-9BC4-FAB5119E54E1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38AA-B8B1-4421-861C-19159A80E8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C687-0C8F-4C98-9BC4-FAB5119E54E1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38AA-B8B1-4421-861C-19159A80E8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C687-0C8F-4C98-9BC4-FAB5119E54E1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38AA-B8B1-4421-861C-19159A80E8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C687-0C8F-4C98-9BC4-FAB5119E54E1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38AA-B8B1-4421-861C-19159A80E8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C687-0C8F-4C98-9BC4-FAB5119E54E1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38AA-B8B1-4421-861C-19159A80E8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C687-0C8F-4C98-9BC4-FAB5119E54E1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38AA-B8B1-4421-861C-19159A80E8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C687-0C8F-4C98-9BC4-FAB5119E54E1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38AA-B8B1-4421-861C-19159A80E8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C687-0C8F-4C98-9BC4-FAB5119E54E1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38AA-B8B1-4421-861C-19159A80E8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C687-0C8F-4C98-9BC4-FAB5119E54E1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38AA-B8B1-4421-861C-19159A80E8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C687-0C8F-4C98-9BC4-FAB5119E54E1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38AA-B8B1-4421-861C-19159A80E84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C687-0C8F-4C98-9BC4-FAB5119E54E1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3138AA-B8B1-4421-861C-19159A80E84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33138AA-B8B1-4421-861C-19159A80E84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71EC687-0C8F-4C98-9BC4-FAB5119E54E1}" type="datetimeFigureOut">
              <a:rPr lang="en-US" smtClean="0"/>
              <a:t>4/22/2016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hexn-DtSt4http://www.youtube.com/watch?v=Ey7Emmddf7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commons/f/f5/Grand_prismatic_spring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n.wikipedia.org/wiki/File:Staphylococcus_aureus_VISA_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SgkoldBNkIhttp://www.youtube.com/watch?v=cE0qdqoBFa8http://www.youtube.com/watch?v=NKoZfHLQu5M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Rv19gkZ4E0" TargetMode="External"/><Relationship Id="rId2" Type="http://schemas.openxmlformats.org/officeDocument/2006/relationships/hyperlink" Target="https://www.youtube.com/watch?v=y0opgc1WoS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Prokaryotes and Viruses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5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6388" name="Picture 5" descr="bacterial%20cell%20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5" y="-190500"/>
            <a:ext cx="981075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86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hlinkClick r:id="rId2"/>
              </a:rPr>
              <a:t>Bacterial Flagellum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63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6794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u="sng" smtClean="0">
                <a:solidFill>
                  <a:srgbClr val="993366"/>
                </a:solidFill>
                <a:latin typeface="Bookman Old Style" pitchFamily="18" charset="0"/>
              </a:rPr>
              <a:t>Classification of Prokaryotes</a:t>
            </a:r>
            <a:r>
              <a:rPr lang="en-US" altLang="en-US" sz="3200" b="1" smtClean="0">
                <a:solidFill>
                  <a:srgbClr val="993366"/>
                </a:solidFill>
                <a:latin typeface="Bookman Old Style" pitchFamily="18" charset="0"/>
              </a:rPr>
              <a:t>:</a:t>
            </a:r>
            <a:br>
              <a:rPr lang="en-US" altLang="en-US" sz="3200" b="1" smtClean="0">
                <a:solidFill>
                  <a:srgbClr val="993366"/>
                </a:solidFill>
                <a:latin typeface="Bookman Old Style" pitchFamily="18" charset="0"/>
              </a:rPr>
            </a:br>
            <a:r>
              <a:rPr lang="en-US" altLang="en-US" sz="2000" b="1" smtClean="0">
                <a:solidFill>
                  <a:srgbClr val="993366"/>
                </a:solidFill>
                <a:latin typeface="Bookman Old Style" pitchFamily="18" charset="0"/>
              </a:rPr>
              <a:t>Based on Signature Sequences of rRNA and Nucleic Acids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981200"/>
            <a:ext cx="75438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u="sng" dirty="0" smtClean="0">
                <a:solidFill>
                  <a:srgbClr val="3333CC"/>
                </a:solidFill>
              </a:rPr>
              <a:t>Archaea</a:t>
            </a:r>
            <a:r>
              <a:rPr lang="en-US" altLang="en-US" dirty="0" smtClean="0"/>
              <a:t>: the </a:t>
            </a:r>
            <a:r>
              <a:rPr lang="en-US" altLang="en-US" dirty="0" smtClean="0">
                <a:solidFill>
                  <a:srgbClr val="0000FF"/>
                </a:solidFill>
              </a:rPr>
              <a:t>ancient extremists – usually live in harsh environments</a:t>
            </a:r>
          </a:p>
        </p:txBody>
      </p:sp>
    </p:spTree>
    <p:extLst>
      <p:ext uri="{BB962C8B-B14F-4D97-AF65-F5344CB8AC3E}">
        <p14:creationId xmlns:p14="http://schemas.microsoft.com/office/powerpoint/2010/main" val="42479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Archae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u="sng" dirty="0" smtClean="0"/>
              <a:t>Methanogens</a:t>
            </a:r>
            <a:r>
              <a:rPr lang="en-US" altLang="en-US" sz="2800" b="1" dirty="0" smtClean="0">
                <a:solidFill>
                  <a:srgbClr val="CC6600"/>
                </a:solidFill>
              </a:rPr>
              <a:t> </a:t>
            </a:r>
            <a:r>
              <a:rPr lang="en-US" altLang="en-US" sz="2000" dirty="0" smtClean="0">
                <a:solidFill>
                  <a:srgbClr val="993366"/>
                </a:solidFill>
              </a:rPr>
              <a:t>   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- </a:t>
            </a:r>
            <a:r>
              <a:rPr lang="en-US" altLang="en-US" sz="2800" dirty="0" smtClean="0">
                <a:solidFill>
                  <a:srgbClr val="002060"/>
                </a:solidFill>
              </a:rPr>
              <a:t>methane producers</a:t>
            </a:r>
          </a:p>
          <a:p>
            <a:pPr eaLnBrk="1" hangingPunct="1">
              <a:buFont typeface="Wingdings 2" pitchFamily="18" charset="2"/>
              <a:buChar char="³"/>
            </a:pPr>
            <a:r>
              <a:rPr lang="en-US" altLang="en-US" sz="2800" dirty="0" smtClean="0">
                <a:solidFill>
                  <a:srgbClr val="993366"/>
                </a:solidFill>
              </a:rPr>
              <a:t> </a:t>
            </a:r>
            <a:r>
              <a:rPr lang="en-US" altLang="en-US" sz="2800" dirty="0" smtClean="0"/>
              <a:t>live in </a:t>
            </a:r>
            <a:r>
              <a:rPr lang="en-US" altLang="en-US" sz="2800" dirty="0" smtClean="0">
                <a:solidFill>
                  <a:srgbClr val="002060"/>
                </a:solidFill>
              </a:rPr>
              <a:t>anaerobic environments</a:t>
            </a:r>
          </a:p>
          <a:p>
            <a:pPr eaLnBrk="1" hangingPunct="1">
              <a:buFont typeface="Wingdings 2" pitchFamily="18" charset="2"/>
              <a:buChar char="³"/>
            </a:pPr>
            <a:r>
              <a:rPr lang="en-US" altLang="en-US" sz="2800" dirty="0" smtClean="0"/>
              <a:t> use </a:t>
            </a:r>
            <a:r>
              <a:rPr lang="en-US" altLang="en-US" sz="2800" dirty="0" smtClean="0">
                <a:solidFill>
                  <a:srgbClr val="002060"/>
                </a:solidFill>
              </a:rPr>
              <a:t>H2 to convert CO2 to CH4 = methane gas</a:t>
            </a:r>
          </a:p>
          <a:p>
            <a:pPr eaLnBrk="1" hangingPunct="1">
              <a:buFontTx/>
              <a:buNone/>
            </a:pPr>
            <a:r>
              <a:rPr lang="en-US" altLang="en-US" sz="2800" b="1" u="sng" dirty="0" smtClean="0"/>
              <a:t>Location</a:t>
            </a:r>
            <a:r>
              <a:rPr lang="en-US" altLang="en-US" sz="2800" dirty="0" smtClean="0"/>
              <a:t>: </a:t>
            </a:r>
          </a:p>
          <a:p>
            <a:pPr eaLnBrk="1" hangingPunct="1">
              <a:buFont typeface="Wingdings 2" pitchFamily="18" charset="2"/>
              <a:buChar char="³"/>
            </a:pP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rgbClr val="002060"/>
                </a:solidFill>
              </a:rPr>
              <a:t>swamps</a:t>
            </a:r>
            <a:r>
              <a:rPr lang="en-US" altLang="en-US" sz="2800" dirty="0" smtClean="0"/>
              <a:t>     </a:t>
            </a:r>
          </a:p>
          <a:p>
            <a:pPr eaLnBrk="1" hangingPunct="1">
              <a:buFont typeface="Wingdings 2" pitchFamily="18" charset="2"/>
              <a:buChar char="³"/>
            </a:pP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rgbClr val="002060"/>
                </a:solidFill>
              </a:rPr>
              <a:t>guts of animals </a:t>
            </a:r>
            <a:r>
              <a:rPr lang="en-US" altLang="en-US" sz="2800" dirty="0" smtClean="0"/>
              <a:t>(</a:t>
            </a:r>
            <a:r>
              <a:rPr lang="en-US" altLang="en-US" sz="2800" dirty="0" smtClean="0">
                <a:solidFill>
                  <a:srgbClr val="002060"/>
                </a:solidFill>
              </a:rPr>
              <a:t>cows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smtClean="0">
                <a:solidFill>
                  <a:srgbClr val="002060"/>
                </a:solidFill>
              </a:rPr>
              <a:t>– 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symbionts</a:t>
            </a:r>
            <a:r>
              <a:rPr lang="en-US" altLang="en-US" sz="2800" dirty="0" smtClean="0">
                <a:solidFill>
                  <a:srgbClr val="002060"/>
                </a:solidFill>
              </a:rPr>
              <a:t> </a:t>
            </a:r>
            <a:r>
              <a:rPr lang="en-US" altLang="en-US" sz="2800" dirty="0" smtClean="0"/>
              <a:t>– help digest large quantities of </a:t>
            </a:r>
            <a:r>
              <a:rPr lang="en-US" altLang="en-US" sz="2800" dirty="0" smtClean="0">
                <a:solidFill>
                  <a:srgbClr val="002060"/>
                </a:solidFill>
              </a:rPr>
              <a:t>cellulose</a:t>
            </a:r>
            <a:r>
              <a:rPr lang="en-US" altLang="en-US" sz="2800" dirty="0" smtClean="0"/>
              <a:t>)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717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1508" name="Picture 5" descr="Slid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42950"/>
            <a:ext cx="5581650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46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Archae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050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u="sng" dirty="0" smtClean="0"/>
              <a:t>Extreme Halophiles</a:t>
            </a:r>
          </a:p>
          <a:p>
            <a:pPr eaLnBrk="1" hangingPunct="1">
              <a:buFontTx/>
              <a:buChar char="•"/>
            </a:pPr>
            <a:r>
              <a:rPr lang="en-US" altLang="en-US" sz="2800" dirty="0" smtClean="0">
                <a:solidFill>
                  <a:srgbClr val="002060"/>
                </a:solidFill>
              </a:rPr>
              <a:t>salt lovers</a:t>
            </a:r>
            <a:endParaRPr lang="en-US" altLang="en-US" sz="2800" b="1" u="sng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2800" dirty="0" smtClean="0"/>
              <a:t>Live in very </a:t>
            </a:r>
            <a:r>
              <a:rPr lang="en-US" altLang="en-US" sz="2800" dirty="0" smtClean="0">
                <a:solidFill>
                  <a:srgbClr val="002060"/>
                </a:solidFill>
              </a:rPr>
              <a:t>saline conditions </a:t>
            </a:r>
            <a:r>
              <a:rPr lang="en-US" altLang="en-US" sz="2800" dirty="0" smtClean="0"/>
              <a:t>– up to </a:t>
            </a:r>
            <a:r>
              <a:rPr lang="en-US" altLang="en-US" sz="2800" dirty="0" smtClean="0">
                <a:solidFill>
                  <a:srgbClr val="002060"/>
                </a:solidFill>
              </a:rPr>
              <a:t>ten times </a:t>
            </a:r>
            <a:r>
              <a:rPr lang="en-US" altLang="en-US" sz="2800" dirty="0" smtClean="0"/>
              <a:t>more than sea water</a:t>
            </a:r>
          </a:p>
          <a:p>
            <a:pPr eaLnBrk="1" hangingPunct="1">
              <a:buFontTx/>
              <a:buChar char="•"/>
            </a:pPr>
            <a:r>
              <a:rPr lang="en-US" altLang="en-US" sz="2800" dirty="0" smtClean="0"/>
              <a:t>Form a </a:t>
            </a:r>
            <a:r>
              <a:rPr lang="en-US" altLang="en-US" sz="2800" dirty="0" smtClean="0">
                <a:solidFill>
                  <a:srgbClr val="002060"/>
                </a:solidFill>
              </a:rPr>
              <a:t>purple-red scum 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– due to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bacteriorhodopsin</a:t>
            </a:r>
            <a:r>
              <a:rPr lang="en-US" altLang="en-US" sz="2800" dirty="0" smtClean="0"/>
              <a:t> (</a:t>
            </a:r>
            <a:r>
              <a:rPr lang="en-US" altLang="en-US" sz="2800" dirty="0" smtClean="0">
                <a:solidFill>
                  <a:srgbClr val="002060"/>
                </a:solidFill>
              </a:rPr>
              <a:t>photosynthetic</a:t>
            </a:r>
            <a:r>
              <a:rPr lang="en-US" altLang="en-US" sz="2800" dirty="0" smtClean="0"/>
              <a:t>)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721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3556" name="Picture 5" descr="pi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31845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c27x14halophi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0"/>
            <a:ext cx="337185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03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Archae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u="sng" dirty="0" smtClean="0"/>
              <a:t>Extreme Thermophiles</a:t>
            </a:r>
          </a:p>
          <a:p>
            <a:pPr eaLnBrk="1" hangingPunct="1">
              <a:buFont typeface="Wingdings 2" pitchFamily="18" charset="2"/>
              <a:buChar char="ð"/>
            </a:pPr>
            <a:r>
              <a:rPr lang="en-US" altLang="en-US" sz="2800" dirty="0" smtClean="0">
                <a:solidFill>
                  <a:srgbClr val="002060"/>
                </a:solidFill>
              </a:rPr>
              <a:t>heat lovers</a:t>
            </a:r>
          </a:p>
          <a:p>
            <a:pPr eaLnBrk="1" hangingPunct="1">
              <a:buFont typeface="Wingdings 2" pitchFamily="18" charset="2"/>
              <a:buChar char="ð"/>
            </a:pPr>
            <a:r>
              <a:rPr lang="en-US" altLang="en-US" sz="2800" dirty="0" smtClean="0"/>
              <a:t>Live in very warm environments (</a:t>
            </a:r>
            <a:r>
              <a:rPr lang="en-US" altLang="en-US" sz="2800" dirty="0" smtClean="0">
                <a:solidFill>
                  <a:srgbClr val="002060"/>
                </a:solidFill>
              </a:rPr>
              <a:t>60</a:t>
            </a:r>
            <a:r>
              <a:rPr lang="en-US" altLang="en-US" sz="2800" baseline="30000" dirty="0" smtClean="0">
                <a:solidFill>
                  <a:srgbClr val="002060"/>
                </a:solidFill>
              </a:rPr>
              <a:t>o</a:t>
            </a:r>
            <a:r>
              <a:rPr lang="en-US" altLang="en-US" sz="2800" dirty="0" smtClean="0">
                <a:solidFill>
                  <a:srgbClr val="002060"/>
                </a:solidFill>
              </a:rPr>
              <a:t> – 80</a:t>
            </a:r>
            <a:r>
              <a:rPr lang="en-US" altLang="en-US" sz="2800" baseline="30000" dirty="0" smtClean="0">
                <a:solidFill>
                  <a:srgbClr val="002060"/>
                </a:solidFill>
              </a:rPr>
              <a:t>o</a:t>
            </a:r>
            <a:r>
              <a:rPr lang="en-US" altLang="en-US" sz="2800" dirty="0" smtClean="0">
                <a:solidFill>
                  <a:srgbClr val="002060"/>
                </a:solidFill>
              </a:rPr>
              <a:t> Celsius</a:t>
            </a:r>
            <a:r>
              <a:rPr lang="en-US" altLang="en-US" sz="2800" dirty="0" smtClean="0"/>
              <a:t>)</a:t>
            </a:r>
          </a:p>
          <a:p>
            <a:pPr eaLnBrk="1" hangingPunct="1">
              <a:buFont typeface="Wingdings 2" pitchFamily="18" charset="2"/>
              <a:buChar char="ð"/>
            </a:pPr>
            <a:r>
              <a:rPr lang="en-US" altLang="en-US" sz="2800" dirty="0" smtClean="0"/>
              <a:t>Ex. </a:t>
            </a:r>
            <a:r>
              <a:rPr lang="en-US" altLang="en-US" sz="2800" dirty="0" smtClean="0">
                <a:solidFill>
                  <a:srgbClr val="002060"/>
                </a:solidFill>
              </a:rPr>
              <a:t>Hot springs or Undersea Hydrothermal vents (105</a:t>
            </a:r>
            <a:r>
              <a:rPr lang="en-US" altLang="en-US" sz="2800" baseline="30000" dirty="0" smtClean="0">
                <a:solidFill>
                  <a:srgbClr val="002060"/>
                </a:solidFill>
              </a:rPr>
              <a:t>o</a:t>
            </a:r>
            <a:r>
              <a:rPr lang="en-US" altLang="en-US" sz="2800" dirty="0" smtClean="0">
                <a:solidFill>
                  <a:srgbClr val="002060"/>
                </a:solidFill>
              </a:rPr>
              <a:t> C)</a:t>
            </a:r>
          </a:p>
          <a:p>
            <a:pPr eaLnBrk="1" hangingPunct="1">
              <a:buFontTx/>
              <a:buNone/>
            </a:pPr>
            <a:endParaRPr lang="en-US" altLang="en-US" dirty="0" smtClean="0">
              <a:solidFill>
                <a:srgbClr val="CC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32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16791" y="2133600"/>
            <a:ext cx="8229600" cy="4525963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                  Normal                     </a:t>
            </a:r>
            <a:r>
              <a:rPr lang="en-US" altLang="en-US" dirty="0" err="1" smtClean="0"/>
              <a:t>Thermophilic</a:t>
            </a:r>
            <a:endParaRPr lang="en-US" altLang="en-US" dirty="0" smtClean="0"/>
          </a:p>
        </p:txBody>
      </p:sp>
      <p:pic>
        <p:nvPicPr>
          <p:cNvPr id="25604" name="Picture 5" descr="300px-Archaea_membr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600" y="152400"/>
            <a:ext cx="69342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5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6628" name="Picture 5" descr="hydrothermalv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985838"/>
            <a:ext cx="714375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68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Diversity of Life:</a:t>
            </a:r>
            <a:br>
              <a:rPr lang="en-US" altLang="en-US" smtClean="0"/>
            </a:br>
            <a:r>
              <a:rPr lang="en-US" altLang="en-US" smtClean="0"/>
              <a:t>Prokayotes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smtClean="0">
                <a:latin typeface="Monotype Corsiva" pitchFamily="66" charset="0"/>
              </a:rPr>
              <a:t>Review</a:t>
            </a:r>
            <a:r>
              <a:rPr lang="en-US" altLang="en-US" smtClean="0"/>
              <a:t>: </a:t>
            </a:r>
            <a:r>
              <a:rPr lang="en-US" altLang="en-US" b="1" smtClean="0"/>
              <a:t>Pro. vs. Eu.</a:t>
            </a:r>
            <a:r>
              <a:rPr lang="en-US" altLang="en-US" smtClean="0"/>
              <a:t> 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solidFill>
                  <a:srgbClr val="003300"/>
                </a:solidFill>
                <a:latin typeface="Arial Narrow" pitchFamily="34" charset="0"/>
              </a:rPr>
              <a:t>Prokaryotic</a:t>
            </a:r>
            <a:r>
              <a:rPr lang="en-US" altLang="en-US" smtClean="0">
                <a:solidFill>
                  <a:schemeClr val="hlink"/>
                </a:solidFill>
                <a:latin typeface="Arial Narrow" pitchFamily="34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latin typeface="Arial Narrow" pitchFamily="34" charset="0"/>
              </a:rPr>
              <a:t>		</a:t>
            </a:r>
            <a:r>
              <a:rPr lang="en-US" altLang="en-US" sz="2000" smtClean="0">
                <a:solidFill>
                  <a:srgbClr val="333300"/>
                </a:solidFill>
                <a:latin typeface="Arial Narrow" pitchFamily="34" charset="0"/>
              </a:rPr>
              <a:t>- “no” nucleus = nucleoid – simple, circular genome + plasmids</a:t>
            </a:r>
          </a:p>
          <a:p>
            <a:pPr eaLnBrk="1" hangingPunct="1">
              <a:buFontTx/>
              <a:buNone/>
            </a:pPr>
            <a:r>
              <a:rPr lang="en-US" altLang="en-US" sz="2000" smtClean="0">
                <a:solidFill>
                  <a:srgbClr val="333300"/>
                </a:solidFill>
                <a:latin typeface="Arial Narrow" pitchFamily="34" charset="0"/>
              </a:rPr>
              <a:t>		- unicellular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latin typeface="Arial Narrow" pitchFamily="34" charset="0"/>
              </a:rPr>
              <a:t>	</a:t>
            </a:r>
            <a:r>
              <a:rPr lang="en-US" altLang="en-US" smtClean="0">
                <a:solidFill>
                  <a:srgbClr val="003300"/>
                </a:solidFill>
                <a:latin typeface="Arial Narrow" pitchFamily="34" charset="0"/>
              </a:rPr>
              <a:t>Eukaryotic</a:t>
            </a:r>
            <a:r>
              <a:rPr lang="en-US" altLang="en-US" smtClean="0">
                <a:solidFill>
                  <a:schemeClr val="hlink"/>
                </a:solidFill>
                <a:latin typeface="Arial Narrow" pitchFamily="34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latin typeface="Arial Narrow" pitchFamily="34" charset="0"/>
              </a:rPr>
              <a:t>	</a:t>
            </a:r>
            <a:r>
              <a:rPr lang="en-US" altLang="en-US" sz="2000" smtClean="0">
                <a:latin typeface="Arial Narrow" pitchFamily="34" charset="0"/>
              </a:rPr>
              <a:t>	</a:t>
            </a:r>
            <a:r>
              <a:rPr lang="en-US" altLang="en-US" sz="2000" smtClean="0">
                <a:solidFill>
                  <a:srgbClr val="333300"/>
                </a:solidFill>
                <a:latin typeface="Arial Narrow" pitchFamily="34" charset="0"/>
              </a:rPr>
              <a:t>- “true” nucleus</a:t>
            </a:r>
          </a:p>
          <a:p>
            <a:pPr eaLnBrk="1" hangingPunct="1">
              <a:buFontTx/>
              <a:buNone/>
            </a:pPr>
            <a:r>
              <a:rPr lang="en-US" altLang="en-US" sz="2000" smtClean="0">
                <a:solidFill>
                  <a:srgbClr val="333300"/>
                </a:solidFill>
                <a:latin typeface="Arial Narrow" pitchFamily="34" charset="0"/>
              </a:rPr>
              <a:t>		- unicellular and multicellular</a:t>
            </a:r>
            <a:endParaRPr lang="en-US" altLang="en-US" sz="2000" smtClean="0">
              <a:solidFill>
                <a:srgbClr val="333300"/>
              </a:solidFill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6742113" y="1398588"/>
          <a:ext cx="8763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Chart" r:id="rId3" imgW="2095567" imgH="914299" progId="MSGraph.Chart.8">
                  <p:embed followColorScheme="full"/>
                </p:oleObj>
              </mc:Choice>
              <mc:Fallback>
                <p:oleObj name="Chart" r:id="rId3" imgW="2095567" imgH="91429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113" y="1398588"/>
                        <a:ext cx="8763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58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7652" name="Picture 5" descr="c27x1thermophi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9913"/>
            <a:ext cx="8229600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27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8676" name="Picture 5" descr="File:Grand prismatic spr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6200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25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9700" name="Picture 5" descr="BioII-1901-20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75" y="-280988"/>
            <a:ext cx="10801350" cy="741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53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3600" b="1" u="sng" smtClean="0">
                <a:solidFill>
                  <a:srgbClr val="3333CC"/>
                </a:solidFill>
              </a:rPr>
              <a:t>Bacteria</a:t>
            </a:r>
            <a:r>
              <a:rPr lang="en-US" altLang="en-US" sz="4000" smtClean="0"/>
              <a:t>: </a:t>
            </a:r>
            <a:r>
              <a:rPr lang="en-US" altLang="en-US" sz="2800" smtClean="0"/>
              <a:t>most common type of prokaryote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  <a:p>
            <a:pPr eaLnBrk="1" hangingPunct="1">
              <a:buFontTx/>
              <a:buNone/>
            </a:pPr>
            <a:r>
              <a:rPr lang="en-US" altLang="en-US" sz="2800" u="sng" smtClean="0"/>
              <a:t>Types</a:t>
            </a:r>
            <a:r>
              <a:rPr lang="en-US" altLang="en-US" sz="2800" smtClean="0"/>
              <a:t>: 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	</a:t>
            </a:r>
            <a:r>
              <a:rPr lang="en-US" altLang="en-US" sz="2800" smtClean="0">
                <a:solidFill>
                  <a:srgbClr val="006699"/>
                </a:solidFill>
              </a:rPr>
              <a:t>Oodles </a:t>
            </a:r>
            <a:r>
              <a:rPr lang="en-US" altLang="en-US" sz="2800" smtClean="0"/>
              <a:t> – </a:t>
            </a:r>
            <a:r>
              <a:rPr lang="en-US" altLang="en-US" sz="2800" smtClean="0">
                <a:solidFill>
                  <a:srgbClr val="993366"/>
                </a:solidFill>
              </a:rPr>
              <a:t>classification based on structure and metabolism</a:t>
            </a:r>
          </a:p>
          <a:p>
            <a:pPr eaLnBrk="1" hangingPunct="1">
              <a:buFontTx/>
              <a:buNone/>
            </a:pPr>
            <a:endParaRPr lang="en-US" altLang="en-US" sz="2800" smtClean="0">
              <a:solidFill>
                <a:srgbClr val="993366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rgbClr val="993366"/>
                </a:solidFill>
              </a:rPr>
              <a:t>       </a:t>
            </a:r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291719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8350"/>
            <a:ext cx="7772400" cy="6032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Ecological Roles of Prokaryotes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772400" cy="4572000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altLang="en-US" sz="2400" b="1" dirty="0" smtClean="0">
                <a:solidFill>
                  <a:srgbClr val="CC6600"/>
                </a:solidFill>
              </a:rPr>
              <a:t>Saprobes</a:t>
            </a:r>
            <a:r>
              <a:rPr lang="en-US" altLang="en-US" sz="2400" dirty="0" smtClean="0"/>
              <a:t> = decomposers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altLang="en-US" sz="2400" b="1" dirty="0" smtClean="0">
                <a:solidFill>
                  <a:srgbClr val="CC6600"/>
                </a:solidFill>
              </a:rPr>
              <a:t>Parasites</a:t>
            </a:r>
            <a:r>
              <a:rPr lang="en-US" altLang="en-US" sz="2400" dirty="0" smtClean="0"/>
              <a:t> = absorb nutrients from body fluids of living hosts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altLang="en-US" sz="2400" b="1" dirty="0" smtClean="0">
                <a:solidFill>
                  <a:srgbClr val="CC6600"/>
                </a:solidFill>
              </a:rPr>
              <a:t>Nitrogen Metabolism</a:t>
            </a:r>
            <a:r>
              <a:rPr lang="en-US" altLang="en-US" sz="2400" dirty="0" smtClean="0"/>
              <a:t> = </a:t>
            </a:r>
            <a:r>
              <a:rPr lang="en-US" altLang="en-US" sz="2400" dirty="0" smtClean="0">
                <a:solidFill>
                  <a:srgbClr val="CC6600"/>
                </a:solidFill>
              </a:rPr>
              <a:t>Nitrogen Fixation</a:t>
            </a:r>
          </a:p>
          <a:p>
            <a:pPr eaLnBrk="1" hangingPunct="1">
              <a:buFontTx/>
              <a:buNone/>
            </a:pPr>
            <a:r>
              <a:rPr lang="en-US" altLang="en-US" sz="2400" dirty="0" smtClean="0"/>
              <a:t>	- key to </a:t>
            </a:r>
            <a:r>
              <a:rPr lang="en-US" altLang="en-US" sz="2400" dirty="0" smtClean="0">
                <a:solidFill>
                  <a:srgbClr val="CC6600"/>
                </a:solidFill>
              </a:rPr>
              <a:t>nitrogen cycle</a:t>
            </a:r>
          </a:p>
          <a:p>
            <a:pPr eaLnBrk="1" hangingPunct="1">
              <a:buFontTx/>
              <a:buNone/>
            </a:pPr>
            <a:r>
              <a:rPr lang="en-US" altLang="en-US" sz="2400" dirty="0" smtClean="0"/>
              <a:t> 	- fix atmospheric nitrogen (N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) into ammonia (NH</a:t>
            </a:r>
            <a:r>
              <a:rPr lang="en-US" altLang="en-US" sz="2400" baseline="-25000" dirty="0" smtClean="0"/>
              <a:t>3</a:t>
            </a:r>
            <a:r>
              <a:rPr lang="en-US" altLang="en-US" sz="2400" dirty="0" smtClean="0"/>
              <a:t>) for uptake by plants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altLang="en-US" sz="2400" b="1" dirty="0" err="1" smtClean="0">
                <a:solidFill>
                  <a:srgbClr val="CC6600"/>
                </a:solidFill>
              </a:rPr>
              <a:t>Denitrification</a:t>
            </a:r>
            <a:endParaRPr lang="en-US" altLang="en-US" sz="2400" b="1" dirty="0" smtClean="0">
              <a:solidFill>
                <a:srgbClr val="CC66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 smtClean="0"/>
              <a:t>	converting NH</a:t>
            </a:r>
            <a:r>
              <a:rPr lang="en-US" altLang="en-US" sz="2400" baseline="-25000" dirty="0" smtClean="0"/>
              <a:t>3</a:t>
            </a:r>
            <a:r>
              <a:rPr lang="en-US" altLang="en-US" sz="2400" dirty="0" smtClean="0"/>
              <a:t>, NO</a:t>
            </a:r>
            <a:r>
              <a:rPr lang="en-US" altLang="en-US" sz="2400" baseline="-25000" dirty="0" smtClean="0"/>
              <a:t>2</a:t>
            </a:r>
            <a:r>
              <a:rPr lang="en-US" altLang="en-US" sz="2400" baseline="30000" dirty="0" smtClean="0"/>
              <a:t>-</a:t>
            </a:r>
            <a:r>
              <a:rPr lang="en-US" altLang="en-US" sz="2400" dirty="0" smtClean="0"/>
              <a:t> or NO</a:t>
            </a:r>
            <a:r>
              <a:rPr lang="en-US" altLang="en-US" sz="2400" baseline="-25000" dirty="0" smtClean="0"/>
              <a:t>3</a:t>
            </a:r>
            <a:r>
              <a:rPr lang="en-US" altLang="en-US" sz="2400" baseline="30000" dirty="0" smtClean="0"/>
              <a:t>-</a:t>
            </a:r>
            <a:r>
              <a:rPr lang="en-US" altLang="en-US" sz="2400" dirty="0" smtClean="0"/>
              <a:t> to </a:t>
            </a:r>
            <a:r>
              <a:rPr lang="en-US" altLang="en-US" sz="2400" dirty="0" smtClean="0">
                <a:solidFill>
                  <a:srgbClr val="CC6600"/>
                </a:solidFill>
              </a:rPr>
              <a:t>N</a:t>
            </a:r>
            <a:r>
              <a:rPr lang="en-US" altLang="en-US" sz="2400" baseline="-25000" dirty="0" smtClean="0">
                <a:solidFill>
                  <a:srgbClr val="CC6600"/>
                </a:solidFill>
              </a:rPr>
              <a:t>2</a:t>
            </a:r>
          </a:p>
          <a:p>
            <a:pPr eaLnBrk="1" hangingPunct="1">
              <a:buFontTx/>
              <a:buNone/>
            </a:pPr>
            <a:endParaRPr lang="en-US" altLang="en-US" sz="2400" baseline="-25000" dirty="0" smtClean="0">
              <a:solidFill>
                <a:srgbClr val="CC66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0792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8350"/>
            <a:ext cx="7772400" cy="6032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Ecological Roles of Prokaryotes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77240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dirty="0" smtClean="0">
                <a:solidFill>
                  <a:srgbClr val="CC6600"/>
                </a:solidFill>
              </a:rPr>
              <a:t>Producers</a:t>
            </a:r>
            <a:r>
              <a:rPr lang="en-US" altLang="en-US" sz="2800" dirty="0" smtClean="0"/>
              <a:t>: photosynthetic bacteria – </a:t>
            </a:r>
            <a:r>
              <a:rPr lang="en-US" altLang="en-US" sz="2800" dirty="0" smtClean="0">
                <a:solidFill>
                  <a:srgbClr val="CC6600"/>
                </a:solidFill>
              </a:rPr>
              <a:t>cyanobacteria </a:t>
            </a:r>
            <a:r>
              <a:rPr lang="en-US" altLang="en-US" sz="2800" dirty="0" smtClean="0">
                <a:solidFill>
                  <a:srgbClr val="CC6600"/>
                </a:solidFill>
                <a:sym typeface="Wingdings" pitchFamily="2" charset="2"/>
              </a:rPr>
              <a:t> blue green</a:t>
            </a:r>
            <a:r>
              <a:rPr lang="en-US" altLang="en-US" sz="2800" dirty="0" smtClean="0">
                <a:sym typeface="Wingdings" pitchFamily="2" charset="2"/>
              </a:rPr>
              <a:t> algae</a:t>
            </a:r>
          </a:p>
          <a:p>
            <a:pPr eaLnBrk="1" hangingPunct="1">
              <a:buFontTx/>
              <a:buNone/>
            </a:pPr>
            <a:r>
              <a:rPr lang="en-US" altLang="en-US" sz="2800" b="1" dirty="0" smtClean="0">
                <a:solidFill>
                  <a:srgbClr val="CC6600"/>
                </a:solidFill>
              </a:rPr>
              <a:t>Mutualism</a:t>
            </a:r>
            <a:r>
              <a:rPr lang="en-US" altLang="en-US" sz="2800" dirty="0" smtClean="0"/>
              <a:t>: Methanogens: guts of cows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	 Root nodules of Legumes for</a:t>
            </a:r>
            <a:r>
              <a:rPr lang="en-US" altLang="en-US" sz="2800" baseline="-25000" dirty="0" smtClean="0"/>
              <a:t> </a:t>
            </a:r>
            <a:r>
              <a:rPr lang="en-US" altLang="en-US" sz="2800" dirty="0" smtClean="0"/>
              <a:t>nitrogen fixation </a:t>
            </a:r>
          </a:p>
          <a:p>
            <a:pPr eaLnBrk="1" hangingPunct="1">
              <a:buFontTx/>
              <a:buNone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4143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Prokaryotes in Research and Technology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u="sng" smtClean="0">
                <a:solidFill>
                  <a:srgbClr val="CC6600"/>
                </a:solidFill>
              </a:rPr>
              <a:t>Food</a:t>
            </a:r>
            <a:r>
              <a:rPr lang="en-US" altLang="en-US" sz="2800" smtClean="0"/>
              <a:t>: cheese and yogurt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u="sng" smtClean="0">
                <a:solidFill>
                  <a:srgbClr val="CC6600"/>
                </a:solidFill>
              </a:rPr>
              <a:t>Bioremediation</a:t>
            </a:r>
            <a:r>
              <a:rPr lang="en-US" altLang="en-US" sz="2800" smtClean="0"/>
              <a:t>: using a living organism to clean the environment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Ex: decompose sewage, breakdown radioactive waste and oil spills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u="sng" smtClean="0">
                <a:solidFill>
                  <a:srgbClr val="CC6600"/>
                </a:solidFill>
              </a:rPr>
              <a:t>Industry</a:t>
            </a:r>
            <a:r>
              <a:rPr lang="en-US" altLang="en-US" sz="2800" smtClean="0"/>
              <a:t>: ore refining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Ex: remove copper from copper sulfides, extract gold from ore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u="sng" smtClean="0">
                <a:solidFill>
                  <a:srgbClr val="CC6600"/>
                </a:solidFill>
              </a:rPr>
              <a:t>Genetic Engineering</a:t>
            </a:r>
            <a:r>
              <a:rPr lang="en-US" altLang="en-US" sz="2800" smtClean="0"/>
              <a:t>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Ex: produce vitamins, antibiotics, hormones, gene cloning</a:t>
            </a:r>
          </a:p>
        </p:txBody>
      </p:sp>
    </p:spTree>
    <p:extLst>
      <p:ext uri="{BB962C8B-B14F-4D97-AF65-F5344CB8AC3E}">
        <p14:creationId xmlns:p14="http://schemas.microsoft.com/office/powerpoint/2010/main" val="145085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Viruses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Common Characteristics:</a:t>
            </a:r>
          </a:p>
          <a:p>
            <a:pPr eaLnBrk="1" hangingPunct="1">
              <a:buFontTx/>
              <a:buChar char="-"/>
            </a:pPr>
            <a:r>
              <a:rPr lang="en-US" altLang="en-US" u="sng" dirty="0" smtClean="0">
                <a:solidFill>
                  <a:srgbClr val="C00000"/>
                </a:solidFill>
              </a:rPr>
              <a:t>Tiny</a:t>
            </a:r>
          </a:p>
          <a:p>
            <a:pPr eaLnBrk="1" hangingPunct="1">
              <a:buFontTx/>
              <a:buChar char="-"/>
            </a:pPr>
            <a:r>
              <a:rPr lang="en-US" altLang="en-US" u="sng" dirty="0" smtClean="0">
                <a:solidFill>
                  <a:srgbClr val="C00000"/>
                </a:solidFill>
              </a:rPr>
              <a:t>Protein Shell (Capsid)</a:t>
            </a:r>
          </a:p>
          <a:p>
            <a:pPr eaLnBrk="1" hangingPunct="1">
              <a:buFontTx/>
              <a:buChar char="-"/>
            </a:pPr>
            <a:r>
              <a:rPr lang="en-US" altLang="en-US" u="sng" dirty="0" smtClean="0">
                <a:solidFill>
                  <a:srgbClr val="C00000"/>
                </a:solidFill>
              </a:rPr>
              <a:t>Nucleic Acid Core (RNA or DNA)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Optional Upgrades</a:t>
            </a:r>
            <a:br>
              <a:rPr lang="en-US" altLang="en-US" dirty="0" smtClean="0"/>
            </a:br>
            <a:r>
              <a:rPr lang="en-US" altLang="en-US" dirty="0" smtClean="0"/>
              <a:t>- </a:t>
            </a:r>
            <a:r>
              <a:rPr lang="en-US" altLang="en-US" u="sng" dirty="0" smtClean="0">
                <a:solidFill>
                  <a:srgbClr val="C00000"/>
                </a:solidFill>
              </a:rPr>
              <a:t>External Membranous Envelope </a:t>
            </a:r>
            <a:r>
              <a:rPr lang="en-US" altLang="en-US" dirty="0" smtClean="0"/>
              <a:t>- Results due to mode of </a:t>
            </a:r>
            <a:r>
              <a:rPr lang="en-US" altLang="en-US" u="sng" dirty="0" smtClean="0">
                <a:solidFill>
                  <a:srgbClr val="C00000"/>
                </a:solidFill>
              </a:rPr>
              <a:t>infection</a:t>
            </a:r>
          </a:p>
        </p:txBody>
      </p:sp>
    </p:spTree>
    <p:extLst>
      <p:ext uri="{BB962C8B-B14F-4D97-AF65-F5344CB8AC3E}">
        <p14:creationId xmlns:p14="http://schemas.microsoft.com/office/powerpoint/2010/main" val="123637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2133600" y="1143000"/>
            <a:ext cx="4570413" cy="5105400"/>
            <a:chOff x="1536" y="776"/>
            <a:chExt cx="2879" cy="3216"/>
          </a:xfrm>
        </p:grpSpPr>
        <p:grpSp>
          <p:nvGrpSpPr>
            <p:cNvPr id="40965" name="Group 5"/>
            <p:cNvGrpSpPr>
              <a:grpSpLocks/>
            </p:cNvGrpSpPr>
            <p:nvPr/>
          </p:nvGrpSpPr>
          <p:grpSpPr bwMode="auto">
            <a:xfrm>
              <a:off x="1536" y="776"/>
              <a:ext cx="2879" cy="3216"/>
              <a:chOff x="1536" y="776"/>
              <a:chExt cx="2879" cy="3216"/>
            </a:xfrm>
          </p:grpSpPr>
          <p:grpSp>
            <p:nvGrpSpPr>
              <p:cNvPr id="40968" name="Group 6"/>
              <p:cNvGrpSpPr>
                <a:grpSpLocks/>
              </p:cNvGrpSpPr>
              <p:nvPr/>
            </p:nvGrpSpPr>
            <p:grpSpPr bwMode="auto">
              <a:xfrm>
                <a:off x="1536" y="776"/>
                <a:ext cx="2879" cy="3216"/>
                <a:chOff x="1536" y="776"/>
                <a:chExt cx="2879" cy="3216"/>
              </a:xfrm>
            </p:grpSpPr>
            <p:pic>
              <p:nvPicPr>
                <p:cNvPr id="40978" name="Picture 7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6" y="776"/>
                  <a:ext cx="2879" cy="3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979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542" y="3682"/>
                  <a:ext cx="491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en-US" sz="1200"/>
                    <a:t>0.25 </a:t>
                  </a:r>
                  <a:r>
                    <a:rPr kumimoji="1" lang="en-US" altLang="en-US" sz="1200">
                      <a:sym typeface="Symbol" pitchFamily="18" charset="2"/>
                    </a:rPr>
                    <a:t>m</a:t>
                  </a:r>
                  <a:r>
                    <a:rPr kumimoji="1" lang="en-US" altLang="en-US" sz="1200"/>
                    <a:t> </a:t>
                  </a:r>
                </a:p>
              </p:txBody>
            </p:sp>
          </p:grpSp>
          <p:grpSp>
            <p:nvGrpSpPr>
              <p:cNvPr id="40969" name="Group 9"/>
              <p:cNvGrpSpPr>
                <a:grpSpLocks/>
              </p:cNvGrpSpPr>
              <p:nvPr/>
            </p:nvGrpSpPr>
            <p:grpSpPr bwMode="auto">
              <a:xfrm>
                <a:off x="1600" y="1096"/>
                <a:ext cx="560" cy="192"/>
                <a:chOff x="1600" y="1096"/>
                <a:chExt cx="560" cy="192"/>
              </a:xfrm>
            </p:grpSpPr>
            <p:sp>
              <p:nvSpPr>
                <p:cNvPr id="40976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1960" y="1200"/>
                  <a:ext cx="20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4097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600" y="1096"/>
                  <a:ext cx="371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en-US" sz="1400"/>
                    <a:t>Virus</a:t>
                  </a:r>
                </a:p>
              </p:txBody>
            </p:sp>
          </p:grpSp>
          <p:grpSp>
            <p:nvGrpSpPr>
              <p:cNvPr id="40970" name="Group 12"/>
              <p:cNvGrpSpPr>
                <a:grpSpLocks/>
              </p:cNvGrpSpPr>
              <p:nvPr/>
            </p:nvGrpSpPr>
            <p:grpSpPr bwMode="auto">
              <a:xfrm>
                <a:off x="1584" y="1928"/>
                <a:ext cx="458" cy="336"/>
                <a:chOff x="1584" y="1920"/>
                <a:chExt cx="458" cy="336"/>
              </a:xfrm>
            </p:grpSpPr>
            <p:sp>
              <p:nvSpPr>
                <p:cNvPr id="4097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584" y="1920"/>
                  <a:ext cx="458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en-US" sz="1400"/>
                    <a:t>Animal</a:t>
                  </a:r>
                  <a:br>
                    <a:rPr kumimoji="1" lang="en-US" altLang="en-US" sz="1400"/>
                  </a:br>
                  <a:r>
                    <a:rPr kumimoji="1" lang="en-US" altLang="en-US" sz="1400"/>
                    <a:t>cell</a:t>
                  </a:r>
                </a:p>
              </p:txBody>
            </p:sp>
            <p:sp>
              <p:nvSpPr>
                <p:cNvPr id="40975" name="Line 14"/>
                <p:cNvSpPr>
                  <a:spLocks noChangeShapeType="1"/>
                </p:cNvSpPr>
                <p:nvPr/>
              </p:nvSpPr>
              <p:spPr bwMode="auto">
                <a:xfrm>
                  <a:off x="1824" y="2160"/>
                  <a:ext cx="192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971" name="Group 15"/>
              <p:cNvGrpSpPr>
                <a:grpSpLocks/>
              </p:cNvGrpSpPr>
              <p:nvPr/>
            </p:nvGrpSpPr>
            <p:grpSpPr bwMode="auto">
              <a:xfrm>
                <a:off x="1741" y="1672"/>
                <a:ext cx="867" cy="192"/>
                <a:chOff x="1725" y="1672"/>
                <a:chExt cx="867" cy="192"/>
              </a:xfrm>
            </p:grpSpPr>
            <p:sp>
              <p:nvSpPr>
                <p:cNvPr id="40972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352" y="1776"/>
                  <a:ext cx="24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4097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725" y="1672"/>
                  <a:ext cx="620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en-US" sz="1400"/>
                    <a:t>Bacterium</a:t>
                  </a:r>
                </a:p>
              </p:txBody>
            </p:sp>
          </p:grpSp>
        </p:grpSp>
        <p:sp>
          <p:nvSpPr>
            <p:cNvPr id="40966" name="Rectangle 18"/>
            <p:cNvSpPr>
              <a:spLocks noChangeArrowheads="1"/>
            </p:cNvSpPr>
            <p:nvPr/>
          </p:nvSpPr>
          <p:spPr bwMode="auto">
            <a:xfrm>
              <a:off x="1871" y="3544"/>
              <a:ext cx="107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en-US" sz="1400"/>
                <a:t>Animal cell nucleus</a:t>
              </a:r>
            </a:p>
          </p:txBody>
        </p:sp>
        <p:sp>
          <p:nvSpPr>
            <p:cNvPr id="40967" name="Line 19"/>
            <p:cNvSpPr>
              <a:spLocks noChangeShapeType="1"/>
            </p:cNvSpPr>
            <p:nvPr/>
          </p:nvSpPr>
          <p:spPr bwMode="auto">
            <a:xfrm>
              <a:off x="2928" y="3648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735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4"/>
          <p:cNvGrpSpPr>
            <a:grpSpLocks/>
          </p:cNvGrpSpPr>
          <p:nvPr/>
        </p:nvGrpSpPr>
        <p:grpSpPr bwMode="auto">
          <a:xfrm>
            <a:off x="990600" y="457200"/>
            <a:ext cx="7881938" cy="4752975"/>
            <a:chOff x="43" y="521"/>
            <a:chExt cx="5652" cy="3479"/>
          </a:xfrm>
        </p:grpSpPr>
        <p:grpSp>
          <p:nvGrpSpPr>
            <p:cNvPr id="41987" name="Group 5"/>
            <p:cNvGrpSpPr>
              <a:grpSpLocks/>
            </p:cNvGrpSpPr>
            <p:nvPr/>
          </p:nvGrpSpPr>
          <p:grpSpPr bwMode="auto">
            <a:xfrm>
              <a:off x="43" y="521"/>
              <a:ext cx="5652" cy="3479"/>
              <a:chOff x="43" y="521"/>
              <a:chExt cx="5652" cy="3479"/>
            </a:xfrm>
          </p:grpSpPr>
          <p:grpSp>
            <p:nvGrpSpPr>
              <p:cNvPr id="41993" name="Group 6"/>
              <p:cNvGrpSpPr>
                <a:grpSpLocks/>
              </p:cNvGrpSpPr>
              <p:nvPr/>
            </p:nvGrpSpPr>
            <p:grpSpPr bwMode="auto">
              <a:xfrm>
                <a:off x="43" y="521"/>
                <a:ext cx="5652" cy="3479"/>
                <a:chOff x="43" y="521"/>
                <a:chExt cx="5652" cy="3479"/>
              </a:xfrm>
            </p:grpSpPr>
            <p:grpSp>
              <p:nvGrpSpPr>
                <p:cNvPr id="41996" name="Group 7"/>
                <p:cNvGrpSpPr>
                  <a:grpSpLocks/>
                </p:cNvGrpSpPr>
                <p:nvPr/>
              </p:nvGrpSpPr>
              <p:grpSpPr bwMode="auto">
                <a:xfrm>
                  <a:off x="43" y="521"/>
                  <a:ext cx="5652" cy="3479"/>
                  <a:chOff x="43" y="521"/>
                  <a:chExt cx="5652" cy="3479"/>
                </a:xfrm>
              </p:grpSpPr>
              <p:grpSp>
                <p:nvGrpSpPr>
                  <p:cNvPr id="42000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3" y="585"/>
                    <a:ext cx="5652" cy="3415"/>
                    <a:chOff x="43" y="585"/>
                    <a:chExt cx="5652" cy="3415"/>
                  </a:xfrm>
                </p:grpSpPr>
                <p:grpSp>
                  <p:nvGrpSpPr>
                    <p:cNvPr id="42025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" y="585"/>
                      <a:ext cx="5652" cy="3415"/>
                      <a:chOff x="43" y="481"/>
                      <a:chExt cx="5652" cy="3415"/>
                    </a:xfrm>
                  </p:grpSpPr>
                  <p:pic>
                    <p:nvPicPr>
                      <p:cNvPr id="42028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" y="481"/>
                        <a:ext cx="5520" cy="33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grpSp>
                    <p:nvGrpSpPr>
                      <p:cNvPr id="42029" name="Group 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63" y="1882"/>
                        <a:ext cx="4999" cy="234"/>
                        <a:chOff x="463" y="1882"/>
                        <a:chExt cx="4999" cy="234"/>
                      </a:xfrm>
                    </p:grpSpPr>
                    <p:sp>
                      <p:nvSpPr>
                        <p:cNvPr id="42040" name="Text Box 1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63" y="1889"/>
                          <a:ext cx="875" cy="2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0">
                                <a:gsLst>
                                  <a:gs pos="0">
                                    <a:schemeClr val="accent1"/>
                                  </a:gs>
                                  <a:gs pos="100000">
                                    <a:schemeClr val="bg1"/>
                                  </a:gs>
                                </a:gsLst>
                                <a:lin ang="5400000" scaled="1"/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lIns="92075" tIns="46038" rIns="92075" bIns="46038" anchor="ctr">
                          <a:spAutoFit/>
                        </a:bodyPr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80000"/>
                            <a:buFont typeface="Wingdings" pitchFamily="2" charset="2"/>
                            <a:buChar char="n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  <a:buClrTx/>
                            <a:buSzTx/>
                            <a:buFontTx/>
                            <a:buNone/>
                          </a:pPr>
                          <a:r>
                            <a:rPr kumimoji="1" lang="en-US" altLang="en-US" sz="1400"/>
                            <a:t>18 </a:t>
                          </a:r>
                          <a:r>
                            <a:rPr kumimoji="1" lang="en-US" altLang="en-US" sz="1400">
                              <a:sym typeface="Symbol" pitchFamily="18" charset="2"/>
                            </a:rPr>
                            <a:t></a:t>
                          </a:r>
                          <a:r>
                            <a:rPr kumimoji="1" lang="en-US" altLang="en-US" sz="1400"/>
                            <a:t> 250 mm</a:t>
                          </a:r>
                        </a:p>
                      </p:txBody>
                    </p:sp>
                    <p:sp>
                      <p:nvSpPr>
                        <p:cNvPr id="42041" name="Text Box 1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95" y="1893"/>
                          <a:ext cx="1316" cy="2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0">
                                <a:gsLst>
                                  <a:gs pos="0">
                                    <a:schemeClr val="accent1"/>
                                  </a:gs>
                                  <a:gs pos="100000">
                                    <a:schemeClr val="bg1"/>
                                  </a:gs>
                                </a:gsLst>
                                <a:lin ang="5400000" scaled="1"/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lIns="92075" tIns="46038" rIns="92075" bIns="46038" anchor="ctr">
                          <a:spAutoFit/>
                        </a:bodyPr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80000"/>
                            <a:buFont typeface="Wingdings" pitchFamily="2" charset="2"/>
                            <a:buChar char="n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  <a:buClrTx/>
                            <a:buSzTx/>
                            <a:buFontTx/>
                            <a:buNone/>
                          </a:pPr>
                          <a:r>
                            <a:rPr kumimoji="1" lang="en-US" altLang="en-US" sz="1400"/>
                            <a:t>70–90 nm (diameter)</a:t>
                          </a:r>
                        </a:p>
                      </p:txBody>
                    </p:sp>
                    <p:sp>
                      <p:nvSpPr>
                        <p:cNvPr id="42042" name="Text Box 1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99" y="1889"/>
                          <a:ext cx="1387" cy="2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0">
                                <a:gsLst>
                                  <a:gs pos="0">
                                    <a:schemeClr val="accent1"/>
                                  </a:gs>
                                  <a:gs pos="100000">
                                    <a:schemeClr val="bg1"/>
                                  </a:gs>
                                </a:gsLst>
                                <a:lin ang="5400000" scaled="1"/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lIns="92075" tIns="46038" rIns="92075" bIns="46038" anchor="ctr">
                          <a:spAutoFit/>
                        </a:bodyPr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80000"/>
                            <a:buFont typeface="Wingdings" pitchFamily="2" charset="2"/>
                            <a:buChar char="n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  <a:buClrTx/>
                            <a:buSzTx/>
                            <a:buFontTx/>
                            <a:buNone/>
                          </a:pPr>
                          <a:r>
                            <a:rPr kumimoji="1" lang="en-US" altLang="en-US" sz="1400"/>
                            <a:t>80–200 nm (diameter)</a:t>
                          </a:r>
                        </a:p>
                      </p:txBody>
                    </p:sp>
                    <p:sp>
                      <p:nvSpPr>
                        <p:cNvPr id="42043" name="Text Box 1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622" y="1882"/>
                          <a:ext cx="840" cy="2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0">
                                <a:gsLst>
                                  <a:gs pos="0">
                                    <a:schemeClr val="accent1"/>
                                  </a:gs>
                                  <a:gs pos="100000">
                                    <a:schemeClr val="bg1"/>
                                  </a:gs>
                                </a:gsLst>
                                <a:lin ang="5400000" scaled="1"/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lIns="92075" tIns="46038" rIns="92075" bIns="46038" anchor="ctr">
                          <a:spAutoFit/>
                        </a:bodyPr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80000"/>
                            <a:buFont typeface="Wingdings" pitchFamily="2" charset="2"/>
                            <a:buChar char="n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  <a:buClrTx/>
                            <a:buSzTx/>
                            <a:buFontTx/>
                            <a:buNone/>
                          </a:pPr>
                          <a:r>
                            <a:rPr kumimoji="1" lang="en-US" altLang="en-US" sz="1400"/>
                            <a:t>80 </a:t>
                          </a:r>
                          <a:r>
                            <a:rPr kumimoji="1" lang="en-US" altLang="en-US" sz="1400">
                              <a:sym typeface="Symbol" pitchFamily="18" charset="2"/>
                            </a:rPr>
                            <a:t></a:t>
                          </a:r>
                          <a:r>
                            <a:rPr kumimoji="1" lang="en-US" altLang="en-US" sz="1400"/>
                            <a:t> 225 nm</a:t>
                          </a:r>
                        </a:p>
                      </p:txBody>
                    </p:sp>
                  </p:grpSp>
                  <p:grpSp>
                    <p:nvGrpSpPr>
                      <p:cNvPr id="42030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06" y="3489"/>
                        <a:ext cx="4589" cy="232"/>
                        <a:chOff x="1106" y="3489"/>
                        <a:chExt cx="4589" cy="232"/>
                      </a:xfrm>
                    </p:grpSpPr>
                    <p:sp>
                      <p:nvSpPr>
                        <p:cNvPr id="42036" name="Text Box 1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06" y="3496"/>
                          <a:ext cx="486" cy="2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0">
                                <a:gsLst>
                                  <a:gs pos="0">
                                    <a:schemeClr val="accent1"/>
                                  </a:gs>
                                  <a:gs pos="100000">
                                    <a:schemeClr val="bg1"/>
                                  </a:gs>
                                </a:gsLst>
                                <a:lin ang="5400000" scaled="1"/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lIns="92075" tIns="46038" rIns="92075" bIns="46038" anchor="ctr">
                          <a:spAutoFit/>
                        </a:bodyPr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80000"/>
                            <a:buFont typeface="Wingdings" pitchFamily="2" charset="2"/>
                            <a:buChar char="n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  <a:buClrTx/>
                            <a:buSzTx/>
                            <a:buFontTx/>
                            <a:buNone/>
                          </a:pPr>
                          <a:r>
                            <a:rPr kumimoji="1" lang="en-US" altLang="en-US" sz="1400"/>
                            <a:t>20 nm</a:t>
                          </a:r>
                        </a:p>
                      </p:txBody>
                    </p:sp>
                    <p:sp>
                      <p:nvSpPr>
                        <p:cNvPr id="42037" name="Text Box 1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71" y="3496"/>
                          <a:ext cx="486" cy="2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0">
                                <a:gsLst>
                                  <a:gs pos="0">
                                    <a:schemeClr val="accent1"/>
                                  </a:gs>
                                  <a:gs pos="100000">
                                    <a:schemeClr val="bg1"/>
                                  </a:gs>
                                </a:gsLst>
                                <a:lin ang="5400000" scaled="1"/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lIns="92075" tIns="46038" rIns="92075" bIns="46038" anchor="ctr">
                          <a:spAutoFit/>
                        </a:bodyPr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80000"/>
                            <a:buFont typeface="Wingdings" pitchFamily="2" charset="2"/>
                            <a:buChar char="n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  <a:buClrTx/>
                            <a:buSzTx/>
                            <a:buFontTx/>
                            <a:buNone/>
                          </a:pPr>
                          <a:r>
                            <a:rPr kumimoji="1" lang="en-US" altLang="en-US" sz="1400"/>
                            <a:t>50 nm</a:t>
                          </a:r>
                        </a:p>
                      </p:txBody>
                    </p:sp>
                    <p:sp>
                      <p:nvSpPr>
                        <p:cNvPr id="42038" name="Text Box 1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38" y="3489"/>
                          <a:ext cx="486" cy="2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0">
                                <a:gsLst>
                                  <a:gs pos="0">
                                    <a:schemeClr val="accent1"/>
                                  </a:gs>
                                  <a:gs pos="100000">
                                    <a:schemeClr val="bg1"/>
                                  </a:gs>
                                </a:gsLst>
                                <a:lin ang="5400000" scaled="1"/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lIns="92075" tIns="46038" rIns="92075" bIns="46038" anchor="ctr">
                          <a:spAutoFit/>
                        </a:bodyPr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80000"/>
                            <a:buFont typeface="Wingdings" pitchFamily="2" charset="2"/>
                            <a:buChar char="n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  <a:buClrTx/>
                            <a:buSzTx/>
                            <a:buFontTx/>
                            <a:buNone/>
                          </a:pPr>
                          <a:r>
                            <a:rPr kumimoji="1" lang="en-US" altLang="en-US" sz="1400"/>
                            <a:t>50 nm</a:t>
                          </a:r>
                        </a:p>
                      </p:txBody>
                    </p:sp>
                    <p:sp>
                      <p:nvSpPr>
                        <p:cNvPr id="42039" name="Text Box 2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09" y="3497"/>
                          <a:ext cx="486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0">
                                <a:gsLst>
                                  <a:gs pos="0">
                                    <a:schemeClr val="accent1"/>
                                  </a:gs>
                                  <a:gs pos="100000">
                                    <a:schemeClr val="bg1"/>
                                  </a:gs>
                                </a:gsLst>
                                <a:lin ang="5400000" scaled="1"/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lIns="92075" tIns="46038" rIns="92075" bIns="46038" anchor="ctr">
                          <a:spAutoFit/>
                        </a:bodyPr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80000"/>
                            <a:buFont typeface="Wingdings" pitchFamily="2" charset="2"/>
                            <a:buChar char="n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  <a:buClrTx/>
                            <a:buSzTx/>
                            <a:buFontTx/>
                            <a:buNone/>
                          </a:pPr>
                          <a:r>
                            <a:rPr kumimoji="1" lang="en-US" altLang="en-US" sz="1400"/>
                            <a:t>50 nm</a:t>
                          </a:r>
                        </a:p>
                      </p:txBody>
                    </p:sp>
                  </p:grpSp>
                  <p:grpSp>
                    <p:nvGrpSpPr>
                      <p:cNvPr id="42031" name="Group 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" y="3665"/>
                        <a:ext cx="5594" cy="231"/>
                        <a:chOff x="43" y="3849"/>
                        <a:chExt cx="5594" cy="231"/>
                      </a:xfrm>
                    </p:grpSpPr>
                    <p:sp>
                      <p:nvSpPr>
                        <p:cNvPr id="42032" name="Text Box 2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" y="3857"/>
                          <a:ext cx="1662" cy="2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0">
                                <a:gsLst>
                                  <a:gs pos="0">
                                    <a:schemeClr val="accent1"/>
                                  </a:gs>
                                  <a:gs pos="100000">
                                    <a:schemeClr val="bg1"/>
                                  </a:gs>
                                </a:gsLst>
                                <a:lin ang="5400000" scaled="1"/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lIns="92075" tIns="46038" rIns="92075" bIns="46038" anchor="ctr">
                          <a:spAutoFit/>
                        </a:bodyPr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80000"/>
                            <a:buFont typeface="Wingdings" pitchFamily="2" charset="2"/>
                            <a:buChar char="n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  <a:buClrTx/>
                            <a:buSzTx/>
                            <a:buFontTx/>
                            <a:buNone/>
                          </a:pPr>
                          <a:r>
                            <a:rPr kumimoji="1" lang="en-US" altLang="en-US" sz="1400" b="1"/>
                            <a:t>(a) Tobacco mosaic virus</a:t>
                          </a:r>
                        </a:p>
                      </p:txBody>
                    </p:sp>
                    <p:sp>
                      <p:nvSpPr>
                        <p:cNvPr id="42033" name="Text Box 2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56" y="3857"/>
                          <a:ext cx="1174" cy="2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0">
                                <a:gsLst>
                                  <a:gs pos="0">
                                    <a:schemeClr val="accent1"/>
                                  </a:gs>
                                  <a:gs pos="100000">
                                    <a:schemeClr val="bg1"/>
                                  </a:gs>
                                </a:gsLst>
                                <a:lin ang="5400000" scaled="1"/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lIns="92075" tIns="46038" rIns="92075" bIns="46038" anchor="ctr">
                          <a:spAutoFit/>
                        </a:bodyPr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80000"/>
                            <a:buFont typeface="Wingdings" pitchFamily="2" charset="2"/>
                            <a:buChar char="n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  <a:buClrTx/>
                            <a:buSzTx/>
                            <a:buFontTx/>
                            <a:buNone/>
                          </a:pPr>
                          <a:r>
                            <a:rPr kumimoji="1" lang="en-US" altLang="en-US" sz="1400" b="1"/>
                            <a:t>(b) Adenoviruses</a:t>
                          </a:r>
                        </a:p>
                      </p:txBody>
                    </p:sp>
                    <p:sp>
                      <p:nvSpPr>
                        <p:cNvPr id="42034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73" y="3857"/>
                          <a:ext cx="1358" cy="2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0">
                                <a:gsLst>
                                  <a:gs pos="0">
                                    <a:schemeClr val="accent1"/>
                                  </a:gs>
                                  <a:gs pos="100000">
                                    <a:schemeClr val="bg1"/>
                                  </a:gs>
                                </a:gsLst>
                                <a:lin ang="5400000" scaled="1"/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lIns="92075" tIns="46038" rIns="92075" bIns="46038" anchor="ctr">
                          <a:spAutoFit/>
                        </a:bodyPr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80000"/>
                            <a:buFont typeface="Wingdings" pitchFamily="2" charset="2"/>
                            <a:buChar char="n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  <a:buClrTx/>
                            <a:buSzTx/>
                            <a:buFontTx/>
                            <a:buNone/>
                          </a:pPr>
                          <a:r>
                            <a:rPr kumimoji="1" lang="en-US" altLang="en-US" sz="1400" b="1"/>
                            <a:t>(c) Influenza viruses</a:t>
                          </a:r>
                        </a:p>
                      </p:txBody>
                    </p:sp>
                    <p:sp>
                      <p:nvSpPr>
                        <p:cNvPr id="42035" name="Text Box 2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37" y="3849"/>
                          <a:ext cx="1400" cy="2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0">
                                <a:gsLst>
                                  <a:gs pos="0">
                                    <a:schemeClr val="accent1"/>
                                  </a:gs>
                                  <a:gs pos="100000">
                                    <a:schemeClr val="bg1"/>
                                  </a:gs>
                                </a:gsLst>
                                <a:lin ang="5400000" scaled="1"/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lIns="92075" tIns="46038" rIns="92075" bIns="46038" anchor="ctr">
                          <a:spAutoFit/>
                        </a:bodyPr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80000"/>
                            <a:buFont typeface="Wingdings" pitchFamily="2" charset="2"/>
                            <a:buChar char="n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  <a:buClrTx/>
                            <a:buSzTx/>
                            <a:buFontTx/>
                            <a:buNone/>
                          </a:pPr>
                          <a:r>
                            <a:rPr kumimoji="1" lang="en-US" altLang="en-US" sz="1400" b="1"/>
                            <a:t>(d) Bacteriophage T4</a:t>
                          </a:r>
                        </a:p>
                      </p:txBody>
                    </p:sp>
                  </p:grpSp>
                </p:grpSp>
                <p:sp>
                  <p:nvSpPr>
                    <p:cNvPr id="42026" name="Line 2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52" y="1296"/>
                      <a:ext cx="176" cy="6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27" name="Text Box 2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81" y="1161"/>
                      <a:ext cx="400" cy="22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1" lang="en-US" altLang="en-US" sz="1400"/>
                        <a:t>RNA</a:t>
                      </a:r>
                    </a:p>
                  </p:txBody>
                </p:sp>
              </p:grpSp>
              <p:grpSp>
                <p:nvGrpSpPr>
                  <p:cNvPr id="42001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960" y="561"/>
                    <a:ext cx="466" cy="223"/>
                    <a:chOff x="960" y="561"/>
                    <a:chExt cx="466" cy="223"/>
                  </a:xfrm>
                </p:grpSpPr>
                <p:sp>
                  <p:nvSpPr>
                    <p:cNvPr id="42023" name="Line 2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60" y="696"/>
                      <a:ext cx="96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24" name="Text Box 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25" y="561"/>
                      <a:ext cx="401" cy="22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1" lang="en-US" altLang="en-US" sz="1400"/>
                        <a:t>RNA</a:t>
                      </a:r>
                    </a:p>
                  </p:txBody>
                </p:sp>
              </p:grpSp>
              <p:grpSp>
                <p:nvGrpSpPr>
                  <p:cNvPr id="42002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52" y="521"/>
                    <a:ext cx="697" cy="511"/>
                    <a:chOff x="152" y="521"/>
                    <a:chExt cx="697" cy="511"/>
                  </a:xfrm>
                </p:grpSpPr>
                <p:sp>
                  <p:nvSpPr>
                    <p:cNvPr id="42021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2" y="521"/>
                      <a:ext cx="697" cy="33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1" lang="en-US" altLang="en-US" sz="1200"/>
                        <a:t>Capsomere</a:t>
                      </a:r>
                      <a:br>
                        <a:rPr kumimoji="1" lang="en-US" altLang="en-US" sz="1200"/>
                      </a:br>
                      <a:r>
                        <a:rPr kumimoji="1" lang="en-US" altLang="en-US" sz="1200"/>
                        <a:t>of capsid</a:t>
                      </a:r>
                    </a:p>
                  </p:txBody>
                </p:sp>
                <p:sp>
                  <p:nvSpPr>
                    <p:cNvPr id="42022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816"/>
                      <a:ext cx="259" cy="21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003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2208" y="705"/>
                    <a:ext cx="601" cy="495"/>
                    <a:chOff x="2208" y="705"/>
                    <a:chExt cx="601" cy="495"/>
                  </a:xfrm>
                </p:grpSpPr>
                <p:sp>
                  <p:nvSpPr>
                    <p:cNvPr id="42019" name="Line 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8" y="840"/>
                      <a:ext cx="231" cy="36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20" name="Text Box 3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08" y="705"/>
                      <a:ext cx="401" cy="22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1" lang="en-US" altLang="en-US" sz="1400"/>
                        <a:t>DNA</a:t>
                      </a:r>
                    </a:p>
                  </p:txBody>
                </p:sp>
              </p:grpSp>
              <p:grpSp>
                <p:nvGrpSpPr>
                  <p:cNvPr id="42004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1525" y="635"/>
                    <a:ext cx="697" cy="325"/>
                    <a:chOff x="1525" y="635"/>
                    <a:chExt cx="697" cy="325"/>
                  </a:xfrm>
                </p:grpSpPr>
                <p:sp>
                  <p:nvSpPr>
                    <p:cNvPr id="42017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25" y="635"/>
                      <a:ext cx="697" cy="20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1" lang="en-US" altLang="en-US" sz="1200"/>
                        <a:t>Capsomere</a:t>
                      </a:r>
                    </a:p>
                  </p:txBody>
                </p:sp>
                <p:sp>
                  <p:nvSpPr>
                    <p:cNvPr id="42018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816"/>
                      <a:ext cx="192" cy="14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005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1331" y="1712"/>
                    <a:ext cx="848" cy="320"/>
                    <a:chOff x="1331" y="1712"/>
                    <a:chExt cx="848" cy="320"/>
                  </a:xfrm>
                </p:grpSpPr>
                <p:sp>
                  <p:nvSpPr>
                    <p:cNvPr id="42015" name="Text Box 4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31" y="1809"/>
                      <a:ext cx="848" cy="22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1" lang="en-US" altLang="en-US" sz="1400"/>
                        <a:t>Glycoprotein</a:t>
                      </a:r>
                    </a:p>
                  </p:txBody>
                </p:sp>
                <p:sp>
                  <p:nvSpPr>
                    <p:cNvPr id="42016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24" y="1712"/>
                      <a:ext cx="102" cy="13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006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2582" y="1688"/>
                    <a:ext cx="848" cy="312"/>
                    <a:chOff x="2566" y="1680"/>
                    <a:chExt cx="848" cy="312"/>
                  </a:xfrm>
                </p:grpSpPr>
                <p:sp>
                  <p:nvSpPr>
                    <p:cNvPr id="42013" name="Text Box 4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66" y="1769"/>
                      <a:ext cx="848" cy="22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1" lang="en-US" altLang="en-US" sz="1400"/>
                        <a:t>Glycoprotein</a:t>
                      </a:r>
                    </a:p>
                  </p:txBody>
                </p:sp>
                <p:sp>
                  <p:nvSpPr>
                    <p:cNvPr id="42014" name="Line 4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072" y="1680"/>
                      <a:ext cx="192" cy="9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007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3533" y="542"/>
                    <a:ext cx="877" cy="474"/>
                    <a:chOff x="3533" y="542"/>
                    <a:chExt cx="877" cy="474"/>
                  </a:xfrm>
                </p:grpSpPr>
                <p:sp>
                  <p:nvSpPr>
                    <p:cNvPr id="42011" name="Line 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24" y="872"/>
                      <a:ext cx="0" cy="14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12" name="Text Box 4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33" y="542"/>
                      <a:ext cx="877" cy="37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1" lang="en-US" altLang="en-US" sz="1400"/>
                        <a:t>Membranous</a:t>
                      </a:r>
                      <a:br>
                        <a:rPr kumimoji="1" lang="en-US" altLang="en-US" sz="1400"/>
                      </a:br>
                      <a:r>
                        <a:rPr kumimoji="1" lang="en-US" altLang="en-US" sz="1400"/>
                        <a:t>envelope</a:t>
                      </a:r>
                    </a:p>
                  </p:txBody>
                </p:sp>
              </p:grpSp>
              <p:grpSp>
                <p:nvGrpSpPr>
                  <p:cNvPr id="42008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888" y="889"/>
                    <a:ext cx="618" cy="271"/>
                    <a:chOff x="3888" y="881"/>
                    <a:chExt cx="618" cy="271"/>
                  </a:xfrm>
                </p:grpSpPr>
                <p:sp>
                  <p:nvSpPr>
                    <p:cNvPr id="42009" name="Line 5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888" y="1008"/>
                      <a:ext cx="144" cy="14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10" name="Text Box 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77" y="881"/>
                      <a:ext cx="529" cy="22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1" lang="en-US" altLang="en-US" sz="1400"/>
                        <a:t>Capsid</a:t>
                      </a:r>
                      <a:endParaRPr kumimoji="1" lang="en-US" altLang="en-US" sz="2500"/>
                    </a:p>
                  </p:txBody>
                </p:sp>
              </p:grpSp>
            </p:grpSp>
            <p:grpSp>
              <p:nvGrpSpPr>
                <p:cNvPr id="41997" name="Group 52"/>
                <p:cNvGrpSpPr>
                  <a:grpSpLocks/>
                </p:cNvGrpSpPr>
                <p:nvPr/>
              </p:nvGrpSpPr>
              <p:grpSpPr bwMode="auto">
                <a:xfrm>
                  <a:off x="5040" y="953"/>
                  <a:ext cx="546" cy="223"/>
                  <a:chOff x="5040" y="953"/>
                  <a:chExt cx="546" cy="223"/>
                </a:xfrm>
              </p:grpSpPr>
              <p:sp>
                <p:nvSpPr>
                  <p:cNvPr id="41998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960"/>
                    <a:ext cx="192" cy="96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  <p:sp>
                <p:nvSpPr>
                  <p:cNvPr id="41999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85" y="953"/>
                    <a:ext cx="401" cy="22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kumimoji="1" lang="en-US" altLang="en-US" sz="1400"/>
                      <a:t>DNA</a:t>
                    </a:r>
                    <a:endParaRPr kumimoji="1" lang="en-US" altLang="en-US" sz="2500"/>
                  </a:p>
                </p:txBody>
              </p:sp>
            </p:grpSp>
          </p:grpSp>
          <p:sp>
            <p:nvSpPr>
              <p:cNvPr id="41994" name="Line 55"/>
              <p:cNvSpPr>
                <a:spLocks noChangeShapeType="1"/>
              </p:cNvSpPr>
              <p:nvPr/>
            </p:nvSpPr>
            <p:spPr bwMode="auto">
              <a:xfrm flipH="1" flipV="1">
                <a:off x="4656" y="864"/>
                <a:ext cx="192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1995" name="Text Box 56"/>
              <p:cNvSpPr txBox="1">
                <a:spLocks noChangeArrowheads="1"/>
              </p:cNvSpPr>
              <p:nvPr/>
            </p:nvSpPr>
            <p:spPr bwMode="auto">
              <a:xfrm>
                <a:off x="4294" y="745"/>
                <a:ext cx="437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en-US" sz="1400"/>
                  <a:t>Head</a:t>
                </a:r>
              </a:p>
            </p:txBody>
          </p:sp>
        </p:grpSp>
        <p:grpSp>
          <p:nvGrpSpPr>
            <p:cNvPr id="41988" name="Group 57"/>
            <p:cNvGrpSpPr>
              <a:grpSpLocks/>
            </p:cNvGrpSpPr>
            <p:nvPr/>
          </p:nvGrpSpPr>
          <p:grpSpPr bwMode="auto">
            <a:xfrm>
              <a:off x="4296" y="1366"/>
              <a:ext cx="464" cy="379"/>
              <a:chOff x="4296" y="1366"/>
              <a:chExt cx="464" cy="379"/>
            </a:xfrm>
          </p:grpSpPr>
          <p:sp>
            <p:nvSpPr>
              <p:cNvPr id="41991" name="Line 58"/>
              <p:cNvSpPr>
                <a:spLocks noChangeShapeType="1"/>
              </p:cNvSpPr>
              <p:nvPr/>
            </p:nvSpPr>
            <p:spPr bwMode="auto">
              <a:xfrm flipH="1">
                <a:off x="4568" y="1392"/>
                <a:ext cx="192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1992" name="Text Box 59"/>
              <p:cNvSpPr txBox="1">
                <a:spLocks noChangeArrowheads="1"/>
              </p:cNvSpPr>
              <p:nvPr/>
            </p:nvSpPr>
            <p:spPr bwMode="auto">
              <a:xfrm>
                <a:off x="4296" y="1366"/>
                <a:ext cx="380" cy="3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en-US" sz="1400"/>
                  <a:t>Tail </a:t>
                </a:r>
                <a:br>
                  <a:rPr kumimoji="1" lang="en-US" altLang="en-US" sz="1400"/>
                </a:br>
                <a:r>
                  <a:rPr kumimoji="1" lang="en-US" altLang="en-US" sz="1400"/>
                  <a:t>fiber</a:t>
                </a:r>
              </a:p>
            </p:txBody>
          </p:sp>
        </p:grpSp>
        <p:sp>
          <p:nvSpPr>
            <p:cNvPr id="41989" name="Text Box 60"/>
            <p:cNvSpPr txBox="1">
              <a:spLocks noChangeArrowheads="1"/>
            </p:cNvSpPr>
            <p:nvPr/>
          </p:nvSpPr>
          <p:spPr bwMode="auto">
            <a:xfrm>
              <a:off x="4387" y="886"/>
              <a:ext cx="514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en-US" sz="1400"/>
                <a:t>Tail </a:t>
              </a:r>
              <a:br>
                <a:rPr kumimoji="1" lang="en-US" altLang="en-US" sz="1400"/>
              </a:br>
              <a:r>
                <a:rPr kumimoji="1" lang="en-US" altLang="en-US" sz="1400"/>
                <a:t>sheath</a:t>
              </a:r>
            </a:p>
          </p:txBody>
        </p:sp>
        <p:sp>
          <p:nvSpPr>
            <p:cNvPr id="41990" name="Line 61"/>
            <p:cNvSpPr>
              <a:spLocks noChangeShapeType="1"/>
            </p:cNvSpPr>
            <p:nvPr/>
          </p:nvSpPr>
          <p:spPr bwMode="auto">
            <a:xfrm>
              <a:off x="4752" y="1216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21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/>
              <a:t>Structure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2800" i="1" dirty="0" smtClean="0"/>
              <a:t>Shape</a:t>
            </a:r>
            <a:r>
              <a:rPr lang="en-US" altLang="en-US" sz="2800" dirty="0" smtClean="0"/>
              <a:t>: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     </a:t>
            </a:r>
            <a:r>
              <a:rPr lang="en-US" altLang="en-US" sz="2800" dirty="0" smtClean="0">
                <a:solidFill>
                  <a:srgbClr val="CC6600"/>
                </a:solidFill>
              </a:rPr>
              <a:t>coccus/cocci</a:t>
            </a:r>
            <a:r>
              <a:rPr lang="en-US" altLang="en-US" sz="2800" dirty="0" smtClean="0"/>
              <a:t> - round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     </a:t>
            </a:r>
            <a:r>
              <a:rPr lang="en-US" altLang="en-US" sz="2800" dirty="0" err="1" smtClean="0">
                <a:solidFill>
                  <a:srgbClr val="CC6600"/>
                </a:solidFill>
              </a:rPr>
              <a:t>baccillus</a:t>
            </a:r>
            <a:r>
              <a:rPr lang="en-US" altLang="en-US" sz="2800" dirty="0" smtClean="0">
                <a:solidFill>
                  <a:srgbClr val="CC6600"/>
                </a:solidFill>
              </a:rPr>
              <a:t>/bacilli </a:t>
            </a:r>
            <a:r>
              <a:rPr lang="en-US" altLang="en-US" sz="2800" dirty="0" smtClean="0"/>
              <a:t>- rod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     </a:t>
            </a:r>
            <a:r>
              <a:rPr lang="en-US" altLang="en-US" sz="2800" dirty="0" smtClean="0">
                <a:solidFill>
                  <a:srgbClr val="CC6600"/>
                </a:solidFill>
              </a:rPr>
              <a:t>spirillum</a:t>
            </a:r>
            <a:r>
              <a:rPr lang="en-US" altLang="en-US" sz="2800" dirty="0" smtClean="0"/>
              <a:t> - helix </a:t>
            </a:r>
          </a:p>
          <a:p>
            <a:pPr eaLnBrk="1" hangingPunct="1">
              <a:buFontTx/>
              <a:buNone/>
            </a:pPr>
            <a:endParaRPr lang="en-US" altLang="en-US" sz="2800" dirty="0" smtClean="0"/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Colony Types:</a:t>
            </a:r>
          </a:p>
          <a:p>
            <a:pPr eaLnBrk="1" hangingPunct="1">
              <a:buFontTx/>
              <a:buNone/>
            </a:pPr>
            <a:r>
              <a:rPr lang="en-US" altLang="en-US" sz="2800" dirty="0" err="1" smtClean="0">
                <a:solidFill>
                  <a:srgbClr val="CC6600"/>
                </a:solidFill>
              </a:rPr>
              <a:t>Strepto</a:t>
            </a:r>
            <a:r>
              <a:rPr lang="en-US" altLang="en-US" sz="2800" dirty="0" smtClean="0"/>
              <a:t> = chains</a:t>
            </a:r>
          </a:p>
          <a:p>
            <a:pPr eaLnBrk="1" hangingPunct="1">
              <a:buFontTx/>
              <a:buNone/>
            </a:pPr>
            <a:r>
              <a:rPr lang="en-US" altLang="en-US" sz="2800" dirty="0" err="1" smtClean="0">
                <a:solidFill>
                  <a:srgbClr val="CC6600"/>
                </a:solidFill>
              </a:rPr>
              <a:t>Staphylo</a:t>
            </a:r>
            <a:r>
              <a:rPr lang="en-US" altLang="en-US" sz="2800" dirty="0" smtClean="0"/>
              <a:t> = cluster</a:t>
            </a:r>
          </a:p>
        </p:txBody>
      </p:sp>
      <p:pic>
        <p:nvPicPr>
          <p:cNvPr id="4098" name="Picture 2" descr="Staphylococcus aureus VISA 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5274"/>
            <a:ext cx="20955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biology-forums.com/gallery/medium_194473_15_08_14_2_04_2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0"/>
            <a:ext cx="2120900" cy="148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gc.allpostersimages.com/images/P-473-488-90/64/6476/KJD6100Z/posters/biodisc-spirillum-bacteria-lm-x6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67200"/>
            <a:ext cx="2095500" cy="157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51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Viral Infection Patterns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Arial" charset="0"/>
              <a:buAutoNum type="arabicPeriod"/>
            </a:pPr>
            <a:r>
              <a:rPr lang="en-US" altLang="en-US" u="sng" dirty="0" smtClean="0">
                <a:solidFill>
                  <a:srgbClr val="C00000"/>
                </a:solidFill>
              </a:rPr>
              <a:t>Lytic Cycle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en-US" altLang="en-US" u="sng" dirty="0" smtClean="0">
                <a:solidFill>
                  <a:srgbClr val="C00000"/>
                </a:solidFill>
              </a:rPr>
              <a:t>Lysogenic Cycle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en-US" altLang="en-US" u="sng" dirty="0" smtClean="0">
                <a:solidFill>
                  <a:srgbClr val="C00000"/>
                </a:solidFill>
              </a:rPr>
              <a:t>Viral Envelopes</a:t>
            </a:r>
          </a:p>
        </p:txBody>
      </p:sp>
    </p:spTree>
    <p:extLst>
      <p:ext uri="{BB962C8B-B14F-4D97-AF65-F5344CB8AC3E}">
        <p14:creationId xmlns:p14="http://schemas.microsoft.com/office/powerpoint/2010/main" val="348256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Lytic Cycle	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altLang="en-US" dirty="0" smtClean="0"/>
              <a:t>Virus attaches to </a:t>
            </a:r>
            <a:r>
              <a:rPr lang="en-US" altLang="en-US" u="sng" dirty="0" smtClean="0">
                <a:solidFill>
                  <a:srgbClr val="C00000"/>
                </a:solidFill>
              </a:rPr>
              <a:t>host</a:t>
            </a:r>
            <a:r>
              <a:rPr lang="en-US" altLang="en-US" dirty="0" smtClean="0">
                <a:solidFill>
                  <a:srgbClr val="FF0000"/>
                </a:solidFill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altLang="en-US" dirty="0" smtClean="0"/>
              <a:t>Virus injects </a:t>
            </a:r>
            <a:r>
              <a:rPr lang="en-US" altLang="en-US" dirty="0" smtClean="0">
                <a:solidFill>
                  <a:srgbClr val="C00000"/>
                </a:solidFill>
              </a:rPr>
              <a:t>DNA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into host</a:t>
            </a:r>
            <a:r>
              <a:rPr lang="en-US" altLang="en-US" dirty="0" smtClean="0">
                <a:solidFill>
                  <a:srgbClr val="FF0000"/>
                </a:solidFill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altLang="en-US" dirty="0" smtClean="0"/>
              <a:t>Viral DNA </a:t>
            </a:r>
            <a:r>
              <a:rPr lang="en-US" altLang="en-US" u="sng" dirty="0" smtClean="0">
                <a:solidFill>
                  <a:srgbClr val="C00000"/>
                </a:solidFill>
              </a:rPr>
              <a:t>directs host cell to copy viral DNA </a:t>
            </a:r>
            <a:r>
              <a:rPr lang="en-US" altLang="en-US" dirty="0" smtClean="0"/>
              <a:t>and make components for protein shell.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altLang="en-US" dirty="0" smtClean="0"/>
              <a:t>Viral parts assemble until the host cell </a:t>
            </a:r>
            <a:r>
              <a:rPr lang="en-US" altLang="en-US" u="sng" dirty="0" smtClean="0">
                <a:solidFill>
                  <a:srgbClr val="C00000"/>
                </a:solidFill>
              </a:rPr>
              <a:t>lyses (splits open) releasing</a:t>
            </a:r>
            <a:r>
              <a:rPr lang="en-US" altLang="en-US" dirty="0" smtClean="0">
                <a:solidFill>
                  <a:srgbClr val="C00000"/>
                </a:solidFill>
              </a:rPr>
              <a:t> </a:t>
            </a:r>
            <a:r>
              <a:rPr lang="en-US" altLang="en-US" dirty="0" smtClean="0"/>
              <a:t>new viruses</a:t>
            </a:r>
            <a:r>
              <a:rPr lang="en-US" altLang="en-US" dirty="0" smtClean="0">
                <a:solidFill>
                  <a:schemeClr val="bg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9553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4"/>
          <p:cNvGrpSpPr>
            <a:grpSpLocks/>
          </p:cNvGrpSpPr>
          <p:nvPr/>
        </p:nvGrpSpPr>
        <p:grpSpPr bwMode="auto">
          <a:xfrm>
            <a:off x="923925" y="304800"/>
            <a:ext cx="8002588" cy="5360988"/>
            <a:chOff x="222" y="424"/>
            <a:chExt cx="5558" cy="3664"/>
          </a:xfrm>
        </p:grpSpPr>
        <p:grpSp>
          <p:nvGrpSpPr>
            <p:cNvPr id="45059" name="Group 5"/>
            <p:cNvGrpSpPr>
              <a:grpSpLocks/>
            </p:cNvGrpSpPr>
            <p:nvPr/>
          </p:nvGrpSpPr>
          <p:grpSpPr bwMode="auto">
            <a:xfrm>
              <a:off x="288" y="424"/>
              <a:ext cx="5492" cy="3664"/>
              <a:chOff x="288" y="424"/>
              <a:chExt cx="5492" cy="3664"/>
            </a:xfrm>
          </p:grpSpPr>
          <p:grpSp>
            <p:nvGrpSpPr>
              <p:cNvPr id="45064" name="Group 6"/>
              <p:cNvGrpSpPr>
                <a:grpSpLocks/>
              </p:cNvGrpSpPr>
              <p:nvPr/>
            </p:nvGrpSpPr>
            <p:grpSpPr bwMode="auto">
              <a:xfrm>
                <a:off x="288" y="424"/>
                <a:ext cx="5492" cy="3664"/>
                <a:chOff x="288" y="424"/>
                <a:chExt cx="5492" cy="3664"/>
              </a:xfrm>
            </p:grpSpPr>
            <p:grpSp>
              <p:nvGrpSpPr>
                <p:cNvPr id="45066" name="Group 7"/>
                <p:cNvGrpSpPr>
                  <a:grpSpLocks/>
                </p:cNvGrpSpPr>
                <p:nvPr/>
              </p:nvGrpSpPr>
              <p:grpSpPr bwMode="auto">
                <a:xfrm>
                  <a:off x="288" y="424"/>
                  <a:ext cx="5492" cy="3664"/>
                  <a:chOff x="288" y="424"/>
                  <a:chExt cx="5492" cy="3664"/>
                </a:xfrm>
              </p:grpSpPr>
              <p:pic>
                <p:nvPicPr>
                  <p:cNvPr id="45082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8" y="424"/>
                    <a:ext cx="5136" cy="358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083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8" y="436"/>
                    <a:ext cx="1681" cy="56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kumimoji="1" lang="en-US" altLang="en-US" sz="1200" b="1"/>
                      <a:t>Attachment.</a:t>
                    </a:r>
                    <a:r>
                      <a:rPr kumimoji="1" lang="en-US" altLang="en-US" sz="1200"/>
                      <a:t> The T4 phage uses</a:t>
                    </a:r>
                    <a:br>
                      <a:rPr kumimoji="1" lang="en-US" altLang="en-US" sz="1200"/>
                    </a:br>
                    <a:r>
                      <a:rPr kumimoji="1" lang="en-US" altLang="en-US" sz="1200"/>
                      <a:t>its tail fibers to bind to specific</a:t>
                    </a:r>
                    <a:br>
                      <a:rPr kumimoji="1" lang="en-US" altLang="en-US" sz="1200"/>
                    </a:br>
                    <a:r>
                      <a:rPr kumimoji="1" lang="en-US" altLang="en-US" sz="1200"/>
                      <a:t>receptor sites on the outer </a:t>
                    </a:r>
                    <a:br>
                      <a:rPr kumimoji="1" lang="en-US" altLang="en-US" sz="1200"/>
                    </a:br>
                    <a:r>
                      <a:rPr kumimoji="1" lang="en-US" altLang="en-US" sz="1200"/>
                      <a:t>surface of an </a:t>
                    </a:r>
                    <a:r>
                      <a:rPr kumimoji="1" lang="en-US" altLang="en-US" sz="1200" i="1"/>
                      <a:t>E. coli</a:t>
                    </a:r>
                    <a:r>
                      <a:rPr kumimoji="1" lang="en-US" altLang="en-US" sz="1200"/>
                      <a:t> cell.</a:t>
                    </a:r>
                  </a:p>
                </p:txBody>
              </p:sp>
              <p:sp>
                <p:nvSpPr>
                  <p:cNvPr id="45084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58" y="515"/>
                    <a:ext cx="1622" cy="93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kumimoji="1" lang="en-US" altLang="en-US" sz="1200" b="1"/>
                      <a:t>Entry of phage DNA </a:t>
                    </a:r>
                    <a:br>
                      <a:rPr kumimoji="1" lang="en-US" altLang="en-US" sz="1200" b="1"/>
                    </a:br>
                    <a:r>
                      <a:rPr kumimoji="1" lang="en-US" altLang="en-US" sz="1200" b="1"/>
                      <a:t>and degradation of host DNA.</a:t>
                    </a:r>
                    <a:r>
                      <a:rPr kumimoji="1" lang="en-US" altLang="en-US" sz="1200"/>
                      <a:t/>
                    </a:r>
                    <a:br>
                      <a:rPr kumimoji="1" lang="en-US" altLang="en-US" sz="1200"/>
                    </a:br>
                    <a:r>
                      <a:rPr kumimoji="1" lang="en-US" altLang="en-US" sz="1200"/>
                      <a:t>The sheath of the tail contracts,</a:t>
                    </a:r>
                    <a:br>
                      <a:rPr kumimoji="1" lang="en-US" altLang="en-US" sz="1200"/>
                    </a:br>
                    <a:r>
                      <a:rPr kumimoji="1" lang="en-US" altLang="en-US" sz="1200"/>
                      <a:t>injecting the phage DNA into</a:t>
                    </a:r>
                    <a:br>
                      <a:rPr kumimoji="1" lang="en-US" altLang="en-US" sz="1200"/>
                    </a:br>
                    <a:r>
                      <a:rPr kumimoji="1" lang="en-US" altLang="en-US" sz="1200"/>
                      <a:t>the cell and leaving an empty</a:t>
                    </a:r>
                    <a:br>
                      <a:rPr kumimoji="1" lang="en-US" altLang="en-US" sz="1200"/>
                    </a:br>
                    <a:r>
                      <a:rPr kumimoji="1" lang="en-US" altLang="en-US" sz="1200"/>
                      <a:t>capsid outside. The cell’s</a:t>
                    </a:r>
                    <a:br>
                      <a:rPr kumimoji="1" lang="en-US" altLang="en-US" sz="1200"/>
                    </a:br>
                    <a:r>
                      <a:rPr kumimoji="1" lang="en-US" altLang="en-US" sz="1200"/>
                      <a:t>DNA is hydrolyzed.</a:t>
                    </a:r>
                  </a:p>
                </p:txBody>
              </p:sp>
              <p:sp>
                <p:nvSpPr>
                  <p:cNvPr id="45085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34" y="3276"/>
                    <a:ext cx="1663" cy="8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kumimoji="1" lang="en-US" altLang="en-US" sz="1200" b="1"/>
                      <a:t>Synthesis of viral genomes </a:t>
                    </a:r>
                    <a:br>
                      <a:rPr kumimoji="1" lang="en-US" altLang="en-US" sz="1200" b="1"/>
                    </a:br>
                    <a:r>
                      <a:rPr kumimoji="1" lang="en-US" altLang="en-US" sz="1200" b="1"/>
                      <a:t>and proteins.</a:t>
                    </a:r>
                    <a:r>
                      <a:rPr kumimoji="1" lang="en-US" altLang="en-US" sz="1200"/>
                      <a:t> The phage DNA</a:t>
                    </a:r>
                    <a:br>
                      <a:rPr kumimoji="1" lang="en-US" altLang="en-US" sz="1200"/>
                    </a:br>
                    <a:r>
                      <a:rPr kumimoji="1" lang="en-US" altLang="en-US" sz="1200"/>
                      <a:t>directs production of phage</a:t>
                    </a:r>
                    <a:br>
                      <a:rPr kumimoji="1" lang="en-US" altLang="en-US" sz="1200"/>
                    </a:br>
                    <a:r>
                      <a:rPr kumimoji="1" lang="en-US" altLang="en-US" sz="1200"/>
                      <a:t>proteins and copies of the phage</a:t>
                    </a:r>
                    <a:br>
                      <a:rPr kumimoji="1" lang="en-US" altLang="en-US" sz="1200"/>
                    </a:br>
                    <a:r>
                      <a:rPr kumimoji="1" lang="en-US" altLang="en-US" sz="1200"/>
                      <a:t>genome by host enzymes, using</a:t>
                    </a:r>
                    <a:br>
                      <a:rPr kumimoji="1" lang="en-US" altLang="en-US" sz="1200"/>
                    </a:br>
                    <a:r>
                      <a:rPr kumimoji="1" lang="en-US" altLang="en-US" sz="1200"/>
                      <a:t>components within the cell.</a:t>
                    </a:r>
                  </a:p>
                </p:txBody>
              </p:sp>
              <p:sp>
                <p:nvSpPr>
                  <p:cNvPr id="45086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04" y="3323"/>
                    <a:ext cx="2311" cy="56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kumimoji="1" lang="en-US" altLang="en-US" sz="1200" b="1"/>
                      <a:t>Assembly.</a:t>
                    </a:r>
                    <a:r>
                      <a:rPr kumimoji="1" lang="en-US" altLang="en-US" sz="1200"/>
                      <a:t> Three separate sets of proteins</a:t>
                    </a:r>
                    <a:br>
                      <a:rPr kumimoji="1" lang="en-US" altLang="en-US" sz="1200"/>
                    </a:br>
                    <a:r>
                      <a:rPr kumimoji="1" lang="en-US" altLang="en-US" sz="1200"/>
                      <a:t>self-assemble to form phage heads, tails,</a:t>
                    </a:r>
                    <a:br>
                      <a:rPr kumimoji="1" lang="en-US" altLang="en-US" sz="1200"/>
                    </a:br>
                    <a:r>
                      <a:rPr kumimoji="1" lang="en-US" altLang="en-US" sz="1200"/>
                      <a:t>and tail fibers. The phage genome is</a:t>
                    </a:r>
                    <a:br>
                      <a:rPr kumimoji="1" lang="en-US" altLang="en-US" sz="1200"/>
                    </a:br>
                    <a:r>
                      <a:rPr kumimoji="1" lang="en-US" altLang="en-US" sz="1200"/>
                      <a:t>packaged inside the capsid as the head forms.</a:t>
                    </a:r>
                  </a:p>
                </p:txBody>
              </p:sp>
              <p:sp>
                <p:nvSpPr>
                  <p:cNvPr id="45087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7" y="1077"/>
                    <a:ext cx="2040" cy="68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kumimoji="1" lang="en-US" altLang="en-US" sz="1200" b="1"/>
                      <a:t>Release.</a:t>
                    </a:r>
                    <a:r>
                      <a:rPr kumimoji="1" lang="en-US" altLang="en-US" sz="1200"/>
                      <a:t> The phage directs production</a:t>
                    </a:r>
                    <a:br>
                      <a:rPr kumimoji="1" lang="en-US" altLang="en-US" sz="1200"/>
                    </a:br>
                    <a:r>
                      <a:rPr kumimoji="1" lang="en-US" altLang="en-US" sz="1200"/>
                      <a:t>of an enzyme that damages the bacterial</a:t>
                    </a:r>
                    <a:br>
                      <a:rPr kumimoji="1" lang="en-US" altLang="en-US" sz="1200"/>
                    </a:br>
                    <a:r>
                      <a:rPr kumimoji="1" lang="en-US" altLang="en-US" sz="1200"/>
                      <a:t>cell wall, allowing fluid to enter. The cell</a:t>
                    </a:r>
                    <a:br>
                      <a:rPr kumimoji="1" lang="en-US" altLang="en-US" sz="1200"/>
                    </a:br>
                    <a:r>
                      <a:rPr kumimoji="1" lang="en-US" altLang="en-US" sz="1200"/>
                      <a:t>swells and finally bursts, releasing 100 </a:t>
                    </a:r>
                    <a:br>
                      <a:rPr kumimoji="1" lang="en-US" altLang="en-US" sz="1200"/>
                    </a:br>
                    <a:r>
                      <a:rPr kumimoji="1" lang="en-US" altLang="en-US" sz="1200"/>
                      <a:t>to 200 phage particles.</a:t>
                    </a:r>
                  </a:p>
                </p:txBody>
              </p:sp>
            </p:grpSp>
            <p:grpSp>
              <p:nvGrpSpPr>
                <p:cNvPr id="45067" name="Group 14"/>
                <p:cNvGrpSpPr>
                  <a:grpSpLocks/>
                </p:cNvGrpSpPr>
                <p:nvPr/>
              </p:nvGrpSpPr>
              <p:grpSpPr bwMode="auto">
                <a:xfrm>
                  <a:off x="1845" y="440"/>
                  <a:ext cx="196" cy="209"/>
                  <a:chOff x="367" y="592"/>
                  <a:chExt cx="196" cy="209"/>
                </a:xfrm>
              </p:grpSpPr>
              <p:sp>
                <p:nvSpPr>
                  <p:cNvPr id="45080" name="AutoShape 15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624"/>
                    <a:ext cx="144" cy="144"/>
                  </a:xfrm>
                  <a:prstGeom prst="flowChartConnector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5081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7" y="592"/>
                    <a:ext cx="196" cy="20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kumimoji="1" lang="en-US" altLang="en-US" sz="1400" b="1">
                        <a:solidFill>
                          <a:schemeClr val="bg1"/>
                        </a:solidFill>
                      </a:rPr>
                      <a:t>1</a:t>
                    </a:r>
                    <a:endParaRPr kumimoji="1" lang="en-US" altLang="en-US" sz="250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45068" name="Group 17"/>
                <p:cNvGrpSpPr>
                  <a:grpSpLocks/>
                </p:cNvGrpSpPr>
                <p:nvPr/>
              </p:nvGrpSpPr>
              <p:grpSpPr bwMode="auto">
                <a:xfrm>
                  <a:off x="3998" y="528"/>
                  <a:ext cx="197" cy="208"/>
                  <a:chOff x="368" y="592"/>
                  <a:chExt cx="197" cy="208"/>
                </a:xfrm>
              </p:grpSpPr>
              <p:sp>
                <p:nvSpPr>
                  <p:cNvPr id="45078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624"/>
                    <a:ext cx="144" cy="144"/>
                  </a:xfrm>
                  <a:prstGeom prst="flowChartConnector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5079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8" y="592"/>
                    <a:ext cx="197" cy="20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kumimoji="1" lang="en-US" altLang="en-US" sz="1400" b="1">
                        <a:solidFill>
                          <a:schemeClr val="bg1"/>
                        </a:solidFill>
                      </a:rPr>
                      <a:t>2</a:t>
                    </a:r>
                    <a:endParaRPr kumimoji="1" lang="en-US" altLang="en-US" sz="250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45069" name="Group 20"/>
                <p:cNvGrpSpPr>
                  <a:grpSpLocks/>
                </p:cNvGrpSpPr>
                <p:nvPr/>
              </p:nvGrpSpPr>
              <p:grpSpPr bwMode="auto">
                <a:xfrm>
                  <a:off x="1559" y="3321"/>
                  <a:ext cx="196" cy="208"/>
                  <a:chOff x="367" y="593"/>
                  <a:chExt cx="196" cy="208"/>
                </a:xfrm>
              </p:grpSpPr>
              <p:sp>
                <p:nvSpPr>
                  <p:cNvPr id="45076" name="AutoShape 21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624"/>
                    <a:ext cx="144" cy="144"/>
                  </a:xfrm>
                  <a:prstGeom prst="flowChartConnector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5077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7" y="593"/>
                    <a:ext cx="196" cy="20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kumimoji="1" lang="en-US" altLang="en-US" sz="1400" b="1">
                        <a:solidFill>
                          <a:schemeClr val="bg1"/>
                        </a:solidFill>
                      </a:rPr>
                      <a:t>4</a:t>
                    </a:r>
                    <a:endParaRPr kumimoji="1" lang="en-US" altLang="en-US" sz="250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45070" name="Group 23"/>
                <p:cNvGrpSpPr>
                  <a:grpSpLocks/>
                </p:cNvGrpSpPr>
                <p:nvPr/>
              </p:nvGrpSpPr>
              <p:grpSpPr bwMode="auto">
                <a:xfrm>
                  <a:off x="3880" y="3297"/>
                  <a:ext cx="197" cy="208"/>
                  <a:chOff x="368" y="593"/>
                  <a:chExt cx="197" cy="208"/>
                </a:xfrm>
              </p:grpSpPr>
              <p:sp>
                <p:nvSpPr>
                  <p:cNvPr id="45074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624"/>
                    <a:ext cx="144" cy="144"/>
                  </a:xfrm>
                  <a:prstGeom prst="flowChartConnector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5075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8" y="593"/>
                    <a:ext cx="197" cy="20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kumimoji="1" lang="en-US" altLang="en-US" sz="1400" b="1">
                        <a:solidFill>
                          <a:schemeClr val="bg1"/>
                        </a:solidFill>
                      </a:rPr>
                      <a:t>3</a:t>
                    </a:r>
                    <a:endParaRPr kumimoji="1" lang="en-US" altLang="en-US" sz="250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45071" name="Group 26"/>
                <p:cNvGrpSpPr>
                  <a:grpSpLocks/>
                </p:cNvGrpSpPr>
                <p:nvPr/>
              </p:nvGrpSpPr>
              <p:grpSpPr bwMode="auto">
                <a:xfrm>
                  <a:off x="343" y="1073"/>
                  <a:ext cx="196" cy="208"/>
                  <a:chOff x="367" y="593"/>
                  <a:chExt cx="196" cy="208"/>
                </a:xfrm>
              </p:grpSpPr>
              <p:sp>
                <p:nvSpPr>
                  <p:cNvPr id="45072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624"/>
                    <a:ext cx="144" cy="144"/>
                  </a:xfrm>
                  <a:prstGeom prst="flowChartConnector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5073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7" y="593"/>
                    <a:ext cx="196" cy="20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kumimoji="1" lang="en-US" altLang="en-US" sz="1400" b="1">
                        <a:solidFill>
                          <a:schemeClr val="bg1"/>
                        </a:solidFill>
                      </a:rPr>
                      <a:t>5</a:t>
                    </a:r>
                    <a:endParaRPr kumimoji="1" lang="en-US" altLang="en-US" sz="250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45065" name="Text Box 29"/>
              <p:cNvSpPr txBox="1">
                <a:spLocks noChangeArrowheads="1"/>
              </p:cNvSpPr>
              <p:nvPr/>
            </p:nvSpPr>
            <p:spPr bwMode="auto">
              <a:xfrm>
                <a:off x="356" y="2216"/>
                <a:ext cx="1041" cy="2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en-US" sz="1400"/>
                  <a:t>Phage assembly</a:t>
                </a:r>
              </a:p>
            </p:txBody>
          </p:sp>
        </p:grpSp>
        <p:grpSp>
          <p:nvGrpSpPr>
            <p:cNvPr id="45060" name="Group 30"/>
            <p:cNvGrpSpPr>
              <a:grpSpLocks/>
            </p:cNvGrpSpPr>
            <p:nvPr/>
          </p:nvGrpSpPr>
          <p:grpSpPr bwMode="auto">
            <a:xfrm>
              <a:off x="222" y="3881"/>
              <a:ext cx="1324" cy="194"/>
              <a:chOff x="222" y="3881"/>
              <a:chExt cx="1324" cy="194"/>
            </a:xfrm>
          </p:grpSpPr>
          <p:sp>
            <p:nvSpPr>
              <p:cNvPr id="45061" name="Text Box 31"/>
              <p:cNvSpPr txBox="1">
                <a:spLocks noChangeArrowheads="1"/>
              </p:cNvSpPr>
              <p:nvPr/>
            </p:nvSpPr>
            <p:spPr bwMode="auto">
              <a:xfrm>
                <a:off x="222" y="3881"/>
                <a:ext cx="382" cy="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en-US" sz="1200"/>
                  <a:t>Head</a:t>
                </a:r>
              </a:p>
            </p:txBody>
          </p:sp>
          <p:sp>
            <p:nvSpPr>
              <p:cNvPr id="45062" name="Text Box 32"/>
              <p:cNvSpPr txBox="1">
                <a:spLocks noChangeArrowheads="1"/>
              </p:cNvSpPr>
              <p:nvPr/>
            </p:nvSpPr>
            <p:spPr bwMode="auto">
              <a:xfrm>
                <a:off x="625" y="3887"/>
                <a:ext cx="351" cy="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en-US" sz="1200"/>
                  <a:t>Tails</a:t>
                </a:r>
              </a:p>
            </p:txBody>
          </p:sp>
          <p:sp>
            <p:nvSpPr>
              <p:cNvPr id="45063" name="Text Box 33"/>
              <p:cNvSpPr txBox="1">
                <a:spLocks noChangeArrowheads="1"/>
              </p:cNvSpPr>
              <p:nvPr/>
            </p:nvSpPr>
            <p:spPr bwMode="auto">
              <a:xfrm>
                <a:off x="960" y="3881"/>
                <a:ext cx="586" cy="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en-US" sz="1200"/>
                  <a:t>Tail fibers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193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Lysogenic Cycle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Arial" charset="0"/>
              <a:buAutoNum type="arabicPeriod"/>
            </a:pPr>
            <a:r>
              <a:rPr lang="en-US" altLang="en-US" sz="2800" dirty="0" smtClean="0"/>
              <a:t>Virus attaches to host and injects DNA.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en-US" altLang="en-US" sz="2800" dirty="0" smtClean="0"/>
              <a:t>Viral DNA </a:t>
            </a:r>
            <a:r>
              <a:rPr lang="en-US" altLang="en-US" sz="2800" u="sng" dirty="0" smtClean="0">
                <a:solidFill>
                  <a:srgbClr val="C00000"/>
                </a:solidFill>
              </a:rPr>
              <a:t>integrates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smtClean="0"/>
              <a:t>into the host DNA</a:t>
            </a:r>
            <a:r>
              <a:rPr lang="en-US" altLang="en-US" sz="2800" dirty="0" smtClean="0">
                <a:solidFill>
                  <a:srgbClr val="FF0000"/>
                </a:solidFill>
              </a:rPr>
              <a:t>. 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en-US" altLang="en-US" sz="2800" dirty="0" smtClean="0"/>
              <a:t>Host reproduces normally while replicating the viral DNA at the same time</a:t>
            </a:r>
            <a:r>
              <a:rPr lang="en-US" altLang="en-US" sz="2800" dirty="0" smtClean="0">
                <a:solidFill>
                  <a:srgbClr val="FF0000"/>
                </a:solidFill>
              </a:rPr>
              <a:t>. 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en-US" altLang="en-US" sz="2800" dirty="0" smtClean="0"/>
              <a:t>Something triggers the viral DNA to leave the host DNA triggering the lytic cycle. </a:t>
            </a:r>
          </a:p>
        </p:txBody>
      </p:sp>
    </p:spTree>
    <p:extLst>
      <p:ext uri="{BB962C8B-B14F-4D97-AF65-F5344CB8AC3E}">
        <p14:creationId xmlns:p14="http://schemas.microsoft.com/office/powerpoint/2010/main" val="220728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4"/>
          <p:cNvGrpSpPr>
            <a:grpSpLocks/>
          </p:cNvGrpSpPr>
          <p:nvPr/>
        </p:nvGrpSpPr>
        <p:grpSpPr bwMode="auto">
          <a:xfrm>
            <a:off x="1470025" y="762000"/>
            <a:ext cx="7673975" cy="4368800"/>
            <a:chOff x="48" y="803"/>
            <a:chExt cx="6007" cy="3290"/>
          </a:xfrm>
        </p:grpSpPr>
        <p:grpSp>
          <p:nvGrpSpPr>
            <p:cNvPr id="47107" name="Group 5"/>
            <p:cNvGrpSpPr>
              <a:grpSpLocks/>
            </p:cNvGrpSpPr>
            <p:nvPr/>
          </p:nvGrpSpPr>
          <p:grpSpPr bwMode="auto">
            <a:xfrm>
              <a:off x="48" y="897"/>
              <a:ext cx="6007" cy="3196"/>
              <a:chOff x="48" y="897"/>
              <a:chExt cx="6007" cy="3196"/>
            </a:xfrm>
          </p:grpSpPr>
          <p:pic>
            <p:nvPicPr>
              <p:cNvPr id="47111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" y="897"/>
                <a:ext cx="5712" cy="3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112" name="Text Box 7"/>
              <p:cNvSpPr txBox="1">
                <a:spLocks noChangeArrowheads="1"/>
              </p:cNvSpPr>
              <p:nvPr/>
            </p:nvSpPr>
            <p:spPr bwMode="auto">
              <a:xfrm>
                <a:off x="4871" y="1250"/>
                <a:ext cx="1122" cy="6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en-US" sz="1000"/>
                  <a:t>Many cell divisions </a:t>
                </a:r>
                <a:br>
                  <a:rPr kumimoji="1" lang="en-US" altLang="en-US" sz="1000"/>
                </a:br>
                <a:r>
                  <a:rPr kumimoji="1" lang="en-US" altLang="en-US" sz="1000"/>
                  <a:t>produce a large </a:t>
                </a:r>
                <a:br>
                  <a:rPr kumimoji="1" lang="en-US" altLang="en-US" sz="1000"/>
                </a:br>
                <a:r>
                  <a:rPr kumimoji="1" lang="en-US" altLang="en-US" sz="1000"/>
                  <a:t>population of bacteria </a:t>
                </a:r>
                <a:br>
                  <a:rPr kumimoji="1" lang="en-US" altLang="en-US" sz="1000"/>
                </a:br>
                <a:r>
                  <a:rPr kumimoji="1" lang="en-US" altLang="en-US" sz="1000"/>
                  <a:t>infected with the </a:t>
                </a:r>
                <a:br>
                  <a:rPr kumimoji="1" lang="en-US" altLang="en-US" sz="1000"/>
                </a:br>
                <a:r>
                  <a:rPr kumimoji="1" lang="en-US" altLang="en-US" sz="1000"/>
                  <a:t>prophage.</a:t>
                </a:r>
              </a:p>
            </p:txBody>
          </p:sp>
          <p:sp>
            <p:nvSpPr>
              <p:cNvPr id="47113" name="Text Box 8"/>
              <p:cNvSpPr txBox="1">
                <a:spLocks noChangeArrowheads="1"/>
              </p:cNvSpPr>
              <p:nvPr/>
            </p:nvSpPr>
            <p:spPr bwMode="auto">
              <a:xfrm>
                <a:off x="4341" y="2780"/>
                <a:ext cx="1714" cy="4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en-US" sz="1000"/>
                  <a:t>The bacterium reproduces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en-US" sz="1000"/>
                  <a:t>normally, copying the prophage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en-US" sz="1000"/>
                  <a:t>and transmitting it to daughter cells.</a:t>
                </a:r>
              </a:p>
            </p:txBody>
          </p:sp>
          <p:sp>
            <p:nvSpPr>
              <p:cNvPr id="47114" name="Text Box 9"/>
              <p:cNvSpPr txBox="1">
                <a:spLocks noChangeArrowheads="1"/>
              </p:cNvSpPr>
              <p:nvPr/>
            </p:nvSpPr>
            <p:spPr bwMode="auto">
              <a:xfrm>
                <a:off x="3392" y="3678"/>
                <a:ext cx="1348" cy="4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en-US" sz="1000"/>
                  <a:t>Phage DNA integrates into </a:t>
                </a:r>
                <a:br>
                  <a:rPr kumimoji="1" lang="en-US" altLang="en-US" sz="1000"/>
                </a:br>
                <a:r>
                  <a:rPr kumimoji="1" lang="en-US" altLang="en-US" sz="1000"/>
                  <a:t>the bacterial chromosome,</a:t>
                </a:r>
                <a:br>
                  <a:rPr kumimoji="1" lang="en-US" altLang="en-US" sz="1000"/>
                </a:br>
                <a:r>
                  <a:rPr kumimoji="1" lang="en-US" altLang="en-US" sz="1000"/>
                  <a:t>becoming a prophage.</a:t>
                </a:r>
              </a:p>
            </p:txBody>
          </p:sp>
          <p:sp>
            <p:nvSpPr>
              <p:cNvPr id="47115" name="Text Box 10"/>
              <p:cNvSpPr txBox="1">
                <a:spLocks noChangeArrowheads="1"/>
              </p:cNvSpPr>
              <p:nvPr/>
            </p:nvSpPr>
            <p:spPr bwMode="auto">
              <a:xfrm>
                <a:off x="1337" y="3679"/>
                <a:ext cx="1415" cy="4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en-US" sz="1000"/>
                  <a:t>New phage DNA and </a:t>
                </a:r>
                <a:br>
                  <a:rPr kumimoji="1" lang="en-US" altLang="en-US" sz="1000"/>
                </a:br>
                <a:r>
                  <a:rPr kumimoji="1" lang="en-US" altLang="en-US" sz="1000"/>
                  <a:t>proteins are synthesized </a:t>
                </a:r>
                <a:br>
                  <a:rPr kumimoji="1" lang="en-US" altLang="en-US" sz="1000"/>
                </a:br>
                <a:r>
                  <a:rPr kumimoji="1" lang="en-US" altLang="en-US" sz="1000"/>
                  <a:t>and assembled into phages. </a:t>
                </a:r>
              </a:p>
            </p:txBody>
          </p:sp>
          <p:sp>
            <p:nvSpPr>
              <p:cNvPr id="47116" name="Text Box 11"/>
              <p:cNvSpPr txBox="1">
                <a:spLocks noChangeArrowheads="1"/>
              </p:cNvSpPr>
              <p:nvPr/>
            </p:nvSpPr>
            <p:spPr bwMode="auto">
              <a:xfrm>
                <a:off x="3297" y="1727"/>
                <a:ext cx="1576" cy="4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en-US" sz="1000"/>
                  <a:t>Occasionally, a prophage </a:t>
                </a:r>
                <a:br>
                  <a:rPr kumimoji="1" lang="en-US" altLang="en-US" sz="1000"/>
                </a:br>
                <a:r>
                  <a:rPr kumimoji="1" lang="en-US" altLang="en-US" sz="1000"/>
                  <a:t>exits the bacterial chromosome, 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en-US" sz="1000"/>
                  <a:t>initiating a lytic cycle.</a:t>
                </a:r>
              </a:p>
            </p:txBody>
          </p:sp>
          <p:sp>
            <p:nvSpPr>
              <p:cNvPr id="47117" name="Text Box 12"/>
              <p:cNvSpPr txBox="1">
                <a:spLocks noChangeArrowheads="1"/>
              </p:cNvSpPr>
              <p:nvPr/>
            </p:nvSpPr>
            <p:spPr bwMode="auto">
              <a:xfrm>
                <a:off x="2425" y="2753"/>
                <a:ext cx="968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en-US" sz="1000"/>
                  <a:t>Certain factors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en-US" sz="1000"/>
                  <a:t>determine whether</a:t>
                </a:r>
              </a:p>
            </p:txBody>
          </p:sp>
          <p:sp>
            <p:nvSpPr>
              <p:cNvPr id="47118" name="Text Box 13"/>
              <p:cNvSpPr txBox="1">
                <a:spLocks noChangeArrowheads="1"/>
              </p:cNvSpPr>
              <p:nvPr/>
            </p:nvSpPr>
            <p:spPr bwMode="auto">
              <a:xfrm>
                <a:off x="1624" y="1065"/>
                <a:ext cx="1404" cy="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en-US" sz="1000"/>
                  <a:t>The phage attaches to a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en-US" sz="1000"/>
                  <a:t>host cell and injects its DNA.</a:t>
                </a:r>
              </a:p>
            </p:txBody>
          </p:sp>
          <p:sp>
            <p:nvSpPr>
              <p:cNvPr id="47119" name="Text Box 14"/>
              <p:cNvSpPr txBox="1">
                <a:spLocks noChangeArrowheads="1"/>
              </p:cNvSpPr>
              <p:nvPr/>
            </p:nvSpPr>
            <p:spPr bwMode="auto">
              <a:xfrm>
                <a:off x="2305" y="1384"/>
                <a:ext cx="668" cy="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en-US" sz="1000"/>
                  <a:t>Phage DNA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en-US" sz="1000"/>
                  <a:t>circularizes</a:t>
                </a:r>
              </a:p>
            </p:txBody>
          </p:sp>
          <p:sp>
            <p:nvSpPr>
              <p:cNvPr id="47120" name="Text Box 15"/>
              <p:cNvSpPr txBox="1">
                <a:spLocks noChangeArrowheads="1"/>
              </p:cNvSpPr>
              <p:nvPr/>
            </p:nvSpPr>
            <p:spPr bwMode="auto">
              <a:xfrm>
                <a:off x="144" y="2890"/>
                <a:ext cx="1587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en-US" sz="1000"/>
                  <a:t>The cell lyses, releasing phages.</a:t>
                </a:r>
              </a:p>
            </p:txBody>
          </p:sp>
          <p:sp>
            <p:nvSpPr>
              <p:cNvPr id="47121" name="Text Box 16"/>
              <p:cNvSpPr txBox="1">
                <a:spLocks noChangeArrowheads="1"/>
              </p:cNvSpPr>
              <p:nvPr/>
            </p:nvSpPr>
            <p:spPr bwMode="auto">
              <a:xfrm>
                <a:off x="2037" y="3000"/>
                <a:ext cx="603" cy="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en-US" sz="1000"/>
                  <a:t>Lytic cycle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en-US" sz="1000"/>
                  <a:t>is induced</a:t>
                </a:r>
              </a:p>
            </p:txBody>
          </p:sp>
          <p:sp>
            <p:nvSpPr>
              <p:cNvPr id="47122" name="Text Box 17"/>
              <p:cNvSpPr txBox="1">
                <a:spLocks noChangeArrowheads="1"/>
              </p:cNvSpPr>
              <p:nvPr/>
            </p:nvSpPr>
            <p:spPr bwMode="auto">
              <a:xfrm>
                <a:off x="2840" y="3000"/>
                <a:ext cx="846" cy="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en-US" sz="1000"/>
                  <a:t>Lysogenic cycle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en-US" sz="1000"/>
                  <a:t>is entered</a:t>
                </a:r>
              </a:p>
            </p:txBody>
          </p:sp>
          <p:sp>
            <p:nvSpPr>
              <p:cNvPr id="47123" name="Text Box 18"/>
              <p:cNvSpPr txBox="1">
                <a:spLocks noChangeArrowheads="1"/>
              </p:cNvSpPr>
              <p:nvPr/>
            </p:nvSpPr>
            <p:spPr bwMode="auto">
              <a:xfrm>
                <a:off x="3213" y="2626"/>
                <a:ext cx="912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en-US" sz="1000" b="1"/>
                  <a:t>Lysogenic cycle</a:t>
                </a:r>
              </a:p>
            </p:txBody>
          </p:sp>
          <p:sp>
            <p:nvSpPr>
              <p:cNvPr id="47124" name="Text Box 19"/>
              <p:cNvSpPr txBox="1">
                <a:spLocks noChangeArrowheads="1"/>
              </p:cNvSpPr>
              <p:nvPr/>
            </p:nvSpPr>
            <p:spPr bwMode="auto">
              <a:xfrm>
                <a:off x="1575" y="2626"/>
                <a:ext cx="653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en-US" sz="1000" b="1"/>
                  <a:t>Lytic cycle</a:t>
                </a:r>
              </a:p>
            </p:txBody>
          </p:sp>
          <p:sp>
            <p:nvSpPr>
              <p:cNvPr id="47125" name="Text Box 20"/>
              <p:cNvSpPr txBox="1">
                <a:spLocks noChangeArrowheads="1"/>
              </p:cNvSpPr>
              <p:nvPr/>
            </p:nvSpPr>
            <p:spPr bwMode="auto">
              <a:xfrm>
                <a:off x="2577" y="3057"/>
                <a:ext cx="243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en-US" sz="1000" b="1"/>
                  <a:t>or</a:t>
                </a:r>
                <a:endParaRPr kumimoji="1" lang="en-US" altLang="en-US" sz="1000"/>
              </a:p>
            </p:txBody>
          </p:sp>
          <p:sp>
            <p:nvSpPr>
              <p:cNvPr id="47126" name="Line 21"/>
              <p:cNvSpPr>
                <a:spLocks noChangeShapeType="1"/>
              </p:cNvSpPr>
              <p:nvPr/>
            </p:nvSpPr>
            <p:spPr bwMode="auto">
              <a:xfrm flipV="1">
                <a:off x="3936" y="3216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7127" name="Text Box 22"/>
              <p:cNvSpPr txBox="1">
                <a:spLocks noChangeArrowheads="1"/>
              </p:cNvSpPr>
              <p:nvPr/>
            </p:nvSpPr>
            <p:spPr bwMode="auto">
              <a:xfrm>
                <a:off x="3604" y="3000"/>
                <a:ext cx="661" cy="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en-US" sz="1200"/>
                  <a:t>Prophage</a:t>
                </a:r>
              </a:p>
            </p:txBody>
          </p:sp>
          <p:grpSp>
            <p:nvGrpSpPr>
              <p:cNvPr id="47128" name="Group 23"/>
              <p:cNvGrpSpPr>
                <a:grpSpLocks/>
              </p:cNvGrpSpPr>
              <p:nvPr/>
            </p:nvGrpSpPr>
            <p:grpSpPr bwMode="auto">
              <a:xfrm>
                <a:off x="1488" y="1672"/>
                <a:ext cx="718" cy="458"/>
                <a:chOff x="1488" y="1672"/>
                <a:chExt cx="718" cy="458"/>
              </a:xfrm>
            </p:grpSpPr>
            <p:sp>
              <p:nvSpPr>
                <p:cNvPr id="47130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760" y="1672"/>
                  <a:ext cx="48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4713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488" y="1831"/>
                  <a:ext cx="718" cy="2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en-US" sz="1000"/>
                    <a:t>Bacterial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en-US" altLang="en-US" sz="1000"/>
                    <a:t>chromosome</a:t>
                  </a:r>
                </a:p>
              </p:txBody>
            </p:sp>
          </p:grpSp>
          <p:sp>
            <p:nvSpPr>
              <p:cNvPr id="47129" name="Text Box 26"/>
              <p:cNvSpPr txBox="1">
                <a:spLocks noChangeArrowheads="1"/>
              </p:cNvSpPr>
              <p:nvPr/>
            </p:nvSpPr>
            <p:spPr bwMode="auto">
              <a:xfrm>
                <a:off x="293" y="1618"/>
                <a:ext cx="431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en-US" sz="1000"/>
                  <a:t>Phage</a:t>
                </a:r>
              </a:p>
            </p:txBody>
          </p:sp>
        </p:grpSp>
        <p:grpSp>
          <p:nvGrpSpPr>
            <p:cNvPr id="47108" name="Group 27"/>
            <p:cNvGrpSpPr>
              <a:grpSpLocks/>
            </p:cNvGrpSpPr>
            <p:nvPr/>
          </p:nvGrpSpPr>
          <p:grpSpPr bwMode="auto">
            <a:xfrm>
              <a:off x="712" y="803"/>
              <a:ext cx="584" cy="299"/>
              <a:chOff x="712" y="803"/>
              <a:chExt cx="584" cy="299"/>
            </a:xfrm>
          </p:grpSpPr>
          <p:sp>
            <p:nvSpPr>
              <p:cNvPr id="47109" name="Line 28"/>
              <p:cNvSpPr>
                <a:spLocks noChangeShapeType="1"/>
              </p:cNvSpPr>
              <p:nvPr/>
            </p:nvSpPr>
            <p:spPr bwMode="auto">
              <a:xfrm flipH="1">
                <a:off x="1024" y="100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7110" name="Text Box 29"/>
              <p:cNvSpPr txBox="1">
                <a:spLocks noChangeArrowheads="1"/>
              </p:cNvSpPr>
              <p:nvPr/>
            </p:nvSpPr>
            <p:spPr bwMode="auto">
              <a:xfrm>
                <a:off x="712" y="803"/>
                <a:ext cx="431" cy="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en-US" sz="1000"/>
                  <a:t>Phage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en-US" sz="1000"/>
                  <a:t>DNA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31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Enveloped Viruses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800" dirty="0" smtClean="0"/>
              <a:t>Envelope is a </a:t>
            </a:r>
            <a:r>
              <a:rPr lang="en-US" altLang="en-US" sz="2800" u="sng" dirty="0" smtClean="0">
                <a:solidFill>
                  <a:srgbClr val="C00000"/>
                </a:solidFill>
              </a:rPr>
              <a:t>phospholipid </a:t>
            </a:r>
            <a:r>
              <a:rPr lang="en-US" altLang="en-US" sz="2800" u="sng" dirty="0" err="1" smtClean="0">
                <a:solidFill>
                  <a:srgbClr val="C00000"/>
                </a:solidFill>
              </a:rPr>
              <a:t>bilyer</a:t>
            </a:r>
            <a:r>
              <a:rPr lang="en-US" altLang="en-US" sz="2800" u="sng" dirty="0" smtClean="0">
                <a:solidFill>
                  <a:srgbClr val="C00000"/>
                </a:solidFill>
              </a:rPr>
              <a:t> </a:t>
            </a:r>
            <a:r>
              <a:rPr lang="en-US" altLang="en-US" sz="2800" dirty="0" smtClean="0"/>
              <a:t>with surface </a:t>
            </a:r>
            <a:r>
              <a:rPr lang="en-US" altLang="en-US" sz="2800" u="sng" dirty="0" smtClean="0">
                <a:solidFill>
                  <a:srgbClr val="C00000"/>
                </a:solidFill>
              </a:rPr>
              <a:t>glycoproteins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smtClean="0"/>
              <a:t>that </a:t>
            </a:r>
            <a:r>
              <a:rPr lang="en-US" altLang="en-US" sz="2800" u="sng" dirty="0" smtClean="0">
                <a:solidFill>
                  <a:srgbClr val="C00000"/>
                </a:solidFill>
              </a:rPr>
              <a:t>bind to specific proteins </a:t>
            </a:r>
            <a:r>
              <a:rPr lang="en-US" altLang="en-US" sz="2800" dirty="0" smtClean="0"/>
              <a:t>of the </a:t>
            </a:r>
            <a:r>
              <a:rPr lang="en-US" altLang="en-US" sz="2800" u="sng" dirty="0" smtClean="0">
                <a:solidFill>
                  <a:srgbClr val="C00000"/>
                </a:solidFill>
              </a:rPr>
              <a:t>host’s</a:t>
            </a:r>
            <a:r>
              <a:rPr lang="en-US" altLang="en-US" sz="2800" dirty="0" smtClean="0">
                <a:solidFill>
                  <a:srgbClr val="C00000"/>
                </a:solidFill>
              </a:rPr>
              <a:t> </a:t>
            </a:r>
            <a:r>
              <a:rPr lang="en-US" altLang="en-US" sz="2800" u="sng" dirty="0" smtClean="0">
                <a:solidFill>
                  <a:srgbClr val="C00000"/>
                </a:solidFill>
              </a:rPr>
              <a:t>cell</a:t>
            </a:r>
            <a:r>
              <a:rPr lang="en-US" altLang="en-US" sz="2800" dirty="0" smtClean="0">
                <a:solidFill>
                  <a:srgbClr val="C00000"/>
                </a:solidFill>
              </a:rPr>
              <a:t> </a:t>
            </a:r>
            <a:r>
              <a:rPr lang="en-US" altLang="en-US" sz="2800" u="sng" dirty="0" smtClean="0">
                <a:solidFill>
                  <a:srgbClr val="C00000"/>
                </a:solidFill>
              </a:rPr>
              <a:t>membrane</a:t>
            </a:r>
            <a:r>
              <a:rPr lang="en-US" altLang="en-US" sz="2800" dirty="0" smtClean="0">
                <a:solidFill>
                  <a:srgbClr val="C00000"/>
                </a:solidFill>
              </a:rPr>
              <a:t>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dirty="0" smtClean="0"/>
              <a:t>If the binding proteins are </a:t>
            </a:r>
            <a:r>
              <a:rPr lang="en-US" altLang="en-US" sz="2800" u="sng" dirty="0" smtClean="0">
                <a:solidFill>
                  <a:srgbClr val="C00000"/>
                </a:solidFill>
              </a:rPr>
              <a:t>not present </a:t>
            </a:r>
            <a:r>
              <a:rPr lang="en-US" altLang="en-US" sz="2800" dirty="0" smtClean="0"/>
              <a:t>then the virus </a:t>
            </a:r>
            <a:r>
              <a:rPr lang="en-US" altLang="en-US" sz="2800" u="sng" dirty="0" smtClean="0">
                <a:solidFill>
                  <a:srgbClr val="C00000"/>
                </a:solidFill>
              </a:rPr>
              <a:t>cannot infect the cell</a:t>
            </a:r>
            <a:r>
              <a:rPr lang="en-US" altLang="en-US" sz="2800" dirty="0" smtClean="0"/>
              <a:t>. Thus, since different species have different surface proteins, </a:t>
            </a:r>
            <a:r>
              <a:rPr lang="en-US" altLang="en-US" sz="2800" u="sng" dirty="0" smtClean="0">
                <a:solidFill>
                  <a:srgbClr val="C00000"/>
                </a:solidFill>
              </a:rPr>
              <a:t>viruses tend to be species specific </a:t>
            </a:r>
            <a:r>
              <a:rPr lang="en-US" altLang="en-US" sz="2800" dirty="0" smtClean="0"/>
              <a:t>unless two species share common surface proteins. </a:t>
            </a:r>
          </a:p>
        </p:txBody>
      </p:sp>
    </p:spTree>
    <p:extLst>
      <p:ext uri="{BB962C8B-B14F-4D97-AF65-F5344CB8AC3E}">
        <p14:creationId xmlns:p14="http://schemas.microsoft.com/office/powerpoint/2010/main" val="220149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Enveloped Virus Cycle	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altLang="en-US" sz="2800" dirty="0" smtClean="0"/>
              <a:t>Virus envelope binds to surface of host cell’s membrane.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altLang="en-US" sz="2800" u="sng" dirty="0" smtClean="0">
                <a:solidFill>
                  <a:srgbClr val="C00000"/>
                </a:solidFill>
              </a:rPr>
              <a:t>Envelope fuses </a:t>
            </a:r>
            <a:r>
              <a:rPr lang="en-US" altLang="en-US" sz="2800" dirty="0" smtClean="0"/>
              <a:t>with the host’s membrane and dumps </a:t>
            </a:r>
            <a:r>
              <a:rPr lang="en-US" altLang="en-US" sz="2800" u="sng" dirty="0" smtClean="0">
                <a:solidFill>
                  <a:srgbClr val="C00000"/>
                </a:solidFill>
              </a:rPr>
              <a:t>the protein capsid and nucleic acids into the cell</a:t>
            </a:r>
            <a:r>
              <a:rPr lang="en-US" altLang="en-US" sz="2800" dirty="0" smtClean="0">
                <a:solidFill>
                  <a:srgbClr val="C00000"/>
                </a:solidFill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altLang="en-US" sz="2800" dirty="0" smtClean="0"/>
              <a:t>Host cell </a:t>
            </a:r>
            <a:r>
              <a:rPr lang="en-US" altLang="en-US" sz="2800" u="sng" dirty="0" smtClean="0">
                <a:solidFill>
                  <a:srgbClr val="C00000"/>
                </a:solidFill>
              </a:rPr>
              <a:t>makes copies </a:t>
            </a:r>
            <a:r>
              <a:rPr lang="en-US" altLang="en-US" sz="2800" dirty="0" smtClean="0"/>
              <a:t>of the viral genome, capsid proteins and glycoproteins.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altLang="en-US" sz="2800" dirty="0" smtClean="0"/>
              <a:t>Viral components assemble </a:t>
            </a:r>
            <a:r>
              <a:rPr lang="en-US" altLang="en-US" sz="2800" u="sng" dirty="0" smtClean="0">
                <a:solidFill>
                  <a:srgbClr val="C00000"/>
                </a:solidFill>
              </a:rPr>
              <a:t>in the cell and exits by </a:t>
            </a:r>
            <a:r>
              <a:rPr lang="en-US" altLang="en-US" sz="2800" dirty="0" smtClean="0"/>
              <a:t>exocytosis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u="sng" dirty="0" smtClean="0">
                <a:solidFill>
                  <a:srgbClr val="C00000"/>
                </a:solidFill>
              </a:rPr>
              <a:t>picking up the envelope with the glycoproteins on the outside</a:t>
            </a:r>
            <a:r>
              <a:rPr lang="en-US" altLang="en-US" sz="2800" dirty="0" smtClean="0">
                <a:solidFill>
                  <a:srgbClr val="FF0000"/>
                </a:solidFill>
              </a:rPr>
              <a:t>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 smtClean="0">
                <a:solidFill>
                  <a:srgbClr val="FF0000"/>
                </a:solidFill>
                <a:hlinkClick r:id="rId2"/>
              </a:rPr>
              <a:t>Video</a:t>
            </a:r>
            <a:endParaRPr lang="en-US" altLang="en-US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92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duceredotcom.files.wordpress.com/2010/12/flu-life-ci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"/>
            <a:ext cx="5257800" cy="671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76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Viral Classification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800" dirty="0" smtClean="0"/>
              <a:t>Based on type of nucleic acids</a:t>
            </a:r>
          </a:p>
          <a:p>
            <a:pPr lvl="1" eaLnBrk="1" hangingPunct="1"/>
            <a:r>
              <a:rPr lang="en-US" altLang="en-US" sz="2400" u="sng" dirty="0" smtClean="0">
                <a:solidFill>
                  <a:srgbClr val="C00000"/>
                </a:solidFill>
              </a:rPr>
              <a:t>DNA</a:t>
            </a:r>
            <a:r>
              <a:rPr lang="en-US" altLang="en-US" sz="2400" dirty="0" smtClean="0"/>
              <a:t>: double or single stranded</a:t>
            </a:r>
          </a:p>
          <a:p>
            <a:pPr lvl="1" eaLnBrk="1" hangingPunct="1"/>
            <a:r>
              <a:rPr lang="en-US" altLang="en-US" sz="2400" u="sng" dirty="0" smtClean="0">
                <a:solidFill>
                  <a:srgbClr val="C00000"/>
                </a:solidFill>
              </a:rPr>
              <a:t>RNA</a:t>
            </a:r>
            <a:r>
              <a:rPr lang="en-US" altLang="en-US" sz="2400" dirty="0" smtClean="0"/>
              <a:t>: double or single stranded</a:t>
            </a:r>
          </a:p>
          <a:p>
            <a:pPr lvl="2" eaLnBrk="1" hangingPunct="1"/>
            <a:r>
              <a:rPr lang="en-US" altLang="en-US" sz="2800" dirty="0" smtClean="0"/>
              <a:t>Further classification is based on </a:t>
            </a:r>
            <a:r>
              <a:rPr lang="en-US" altLang="en-US" sz="2800" u="sng" dirty="0" smtClean="0">
                <a:solidFill>
                  <a:srgbClr val="C00000"/>
                </a:solidFill>
              </a:rPr>
              <a:t>what the RNA does once infection occurs</a:t>
            </a:r>
          </a:p>
          <a:p>
            <a:pPr lvl="3" eaLnBrk="1" hangingPunct="1"/>
            <a:r>
              <a:rPr lang="en-US" altLang="en-US" sz="2800" dirty="0" smtClean="0"/>
              <a:t>May act as mRNA, a template for mRNA or a </a:t>
            </a:r>
            <a:r>
              <a:rPr lang="en-US" altLang="en-US" sz="2800" u="sng" dirty="0" smtClean="0">
                <a:solidFill>
                  <a:srgbClr val="C00000"/>
                </a:solidFill>
              </a:rPr>
              <a:t>template for DNA</a:t>
            </a:r>
          </a:p>
          <a:p>
            <a:pPr lvl="4" eaLnBrk="1" hangingPunct="1"/>
            <a:r>
              <a:rPr lang="en-US" altLang="en-US" sz="2800" dirty="0" smtClean="0"/>
              <a:t>Last type manufactures an enzyme called </a:t>
            </a:r>
            <a:r>
              <a:rPr lang="en-US" altLang="en-US" sz="2800" u="sng" dirty="0" smtClean="0">
                <a:solidFill>
                  <a:srgbClr val="C00000"/>
                </a:solidFill>
              </a:rPr>
              <a:t>REVERSE TRANSCRIPTASE and is called a RETROVIRUS - Ex: HIV - Human Immunodeficiency Virus - attacks white blood cells</a:t>
            </a:r>
          </a:p>
        </p:txBody>
      </p:sp>
    </p:spTree>
    <p:extLst>
      <p:ext uri="{BB962C8B-B14F-4D97-AF65-F5344CB8AC3E}">
        <p14:creationId xmlns:p14="http://schemas.microsoft.com/office/powerpoint/2010/main" val="122770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ANTIBIOTICS treat </a:t>
            </a:r>
            <a:r>
              <a:rPr lang="en-US" b="1" u="sng" dirty="0" smtClean="0">
                <a:solidFill>
                  <a:srgbClr val="FF0000"/>
                </a:solidFill>
              </a:rPr>
              <a:t>BACTERIA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They DO NOT treat </a:t>
            </a:r>
            <a:r>
              <a:rPr lang="en-US" b="1" u="sng" dirty="0" smtClean="0">
                <a:solidFill>
                  <a:srgbClr val="FF0000"/>
                </a:solidFill>
              </a:rPr>
              <a:t>VIRUSES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Measles</a:t>
            </a:r>
            <a:endParaRPr lang="en-US" dirty="0" smtClean="0"/>
          </a:p>
          <a:p>
            <a:pPr marL="0" indent="0">
              <a:buNone/>
            </a:pPr>
            <a:r>
              <a:rPr lang="en-US" smtClean="0">
                <a:hlinkClick r:id="rId3"/>
              </a:rPr>
              <a:t>Ebola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204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772400" cy="692150"/>
          </a:xfrm>
        </p:spPr>
        <p:txBody>
          <a:bodyPr/>
          <a:lstStyle/>
          <a:p>
            <a:pPr eaLnBrk="1" hangingPunct="1"/>
            <a:r>
              <a:rPr lang="en-US" altLang="en-US" sz="3200" i="1" smtClean="0">
                <a:solidFill>
                  <a:schemeClr val="accent1"/>
                </a:solidFill>
                <a:latin typeface="Lucida Console" pitchFamily="49" charset="0"/>
              </a:rPr>
              <a:t>Structure of Prokaryotes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81000" y="1600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81000" y="16764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 dirty="0">
                <a:latin typeface="Microsoft Sans Serif" pitchFamily="34" charset="0"/>
              </a:rPr>
              <a:t>Shapes 			and 			Colonies</a:t>
            </a: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1295400" y="251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1066800" y="3276600"/>
            <a:ext cx="685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0" name="Freeform 8"/>
          <p:cNvSpPr>
            <a:spLocks/>
          </p:cNvSpPr>
          <p:nvPr/>
        </p:nvSpPr>
        <p:spPr bwMode="auto">
          <a:xfrm>
            <a:off x="914400" y="4267200"/>
            <a:ext cx="1066800" cy="228600"/>
          </a:xfrm>
          <a:custGeom>
            <a:avLst/>
            <a:gdLst>
              <a:gd name="T0" fmla="*/ 0 w 1293"/>
              <a:gd name="T1" fmla="*/ 228600 h 224"/>
              <a:gd name="T2" fmla="*/ 28877 w 1293"/>
              <a:gd name="T3" fmla="*/ 216354 h 224"/>
              <a:gd name="T4" fmla="*/ 87456 w 1293"/>
              <a:gd name="T5" fmla="*/ 72458 h 224"/>
              <a:gd name="T6" fmla="*/ 116333 w 1293"/>
              <a:gd name="T7" fmla="*/ 48986 h 224"/>
              <a:gd name="T8" fmla="*/ 174087 w 1293"/>
              <a:gd name="T9" fmla="*/ 24493 h 224"/>
              <a:gd name="T10" fmla="*/ 261543 w 1293"/>
              <a:gd name="T11" fmla="*/ 36739 h 224"/>
              <a:gd name="T12" fmla="*/ 436456 w 1293"/>
              <a:gd name="T13" fmla="*/ 168388 h 224"/>
              <a:gd name="T14" fmla="*/ 591567 w 1293"/>
              <a:gd name="T15" fmla="*/ 120423 h 224"/>
              <a:gd name="T16" fmla="*/ 726876 w 1293"/>
              <a:gd name="T17" fmla="*/ 1021 h 224"/>
              <a:gd name="T18" fmla="*/ 824233 w 1293"/>
              <a:gd name="T19" fmla="*/ 36739 h 224"/>
              <a:gd name="T20" fmla="*/ 863011 w 1293"/>
              <a:gd name="T21" fmla="*/ 108177 h 224"/>
              <a:gd name="T22" fmla="*/ 921590 w 1293"/>
              <a:gd name="T23" fmla="*/ 132670 h 224"/>
              <a:gd name="T24" fmla="*/ 950467 w 1293"/>
              <a:gd name="T25" fmla="*/ 144916 h 224"/>
              <a:gd name="T26" fmla="*/ 1066800 w 1293"/>
              <a:gd name="T27" fmla="*/ 24493 h 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93" h="224">
                <a:moveTo>
                  <a:pt x="0" y="224"/>
                </a:moveTo>
                <a:cubicBezTo>
                  <a:pt x="12" y="220"/>
                  <a:pt x="28" y="222"/>
                  <a:pt x="35" y="212"/>
                </a:cubicBezTo>
                <a:cubicBezTo>
                  <a:pt x="76" y="155"/>
                  <a:pt x="36" y="117"/>
                  <a:pt x="106" y="71"/>
                </a:cubicBezTo>
                <a:cubicBezTo>
                  <a:pt x="118" y="63"/>
                  <a:pt x="128" y="54"/>
                  <a:pt x="141" y="48"/>
                </a:cubicBezTo>
                <a:cubicBezTo>
                  <a:pt x="164" y="38"/>
                  <a:pt x="211" y="24"/>
                  <a:pt x="211" y="24"/>
                </a:cubicBezTo>
                <a:cubicBezTo>
                  <a:pt x="246" y="28"/>
                  <a:pt x="283" y="25"/>
                  <a:pt x="317" y="36"/>
                </a:cubicBezTo>
                <a:cubicBezTo>
                  <a:pt x="387" y="59"/>
                  <a:pt x="450" y="138"/>
                  <a:pt x="529" y="165"/>
                </a:cubicBezTo>
                <a:cubicBezTo>
                  <a:pt x="616" y="156"/>
                  <a:pt x="652" y="162"/>
                  <a:pt x="717" y="118"/>
                </a:cubicBezTo>
                <a:cubicBezTo>
                  <a:pt x="754" y="61"/>
                  <a:pt x="816" y="21"/>
                  <a:pt x="881" y="1"/>
                </a:cubicBezTo>
                <a:cubicBezTo>
                  <a:pt x="926" y="7"/>
                  <a:pt x="967" y="0"/>
                  <a:pt x="999" y="36"/>
                </a:cubicBezTo>
                <a:cubicBezTo>
                  <a:pt x="1017" y="57"/>
                  <a:pt x="1019" y="97"/>
                  <a:pt x="1046" y="106"/>
                </a:cubicBezTo>
                <a:cubicBezTo>
                  <a:pt x="1070" y="114"/>
                  <a:pt x="1093" y="122"/>
                  <a:pt x="1117" y="130"/>
                </a:cubicBezTo>
                <a:cubicBezTo>
                  <a:pt x="1129" y="134"/>
                  <a:pt x="1152" y="142"/>
                  <a:pt x="1152" y="142"/>
                </a:cubicBezTo>
                <a:cubicBezTo>
                  <a:pt x="1228" y="116"/>
                  <a:pt x="1241" y="76"/>
                  <a:pt x="1293" y="24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362200" y="2438400"/>
            <a:ext cx="893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Cocci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362200" y="3124200"/>
            <a:ext cx="993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Bacilli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362200" y="3886200"/>
            <a:ext cx="1808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Spirillum</a:t>
            </a:r>
          </a:p>
          <a:p>
            <a:pPr eaLnBrk="1" hangingPunct="1"/>
            <a:r>
              <a:rPr lang="en-US" altLang="en-US"/>
              <a:t> - spirochetes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5851525" y="2098675"/>
            <a:ext cx="2470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1. Strepto = chains</a:t>
            </a:r>
          </a:p>
          <a:p>
            <a:pPr eaLnBrk="1" hangingPunct="1"/>
            <a:r>
              <a:rPr lang="en-US" altLang="en-US"/>
              <a:t>- strep = stripe</a:t>
            </a:r>
          </a:p>
        </p:txBody>
      </p:sp>
      <p:sp>
        <p:nvSpPr>
          <p:cNvPr id="13328" name="Oval 16"/>
          <p:cNvSpPr>
            <a:spLocks noChangeArrowheads="1"/>
          </p:cNvSpPr>
          <p:nvPr/>
        </p:nvSpPr>
        <p:spPr bwMode="auto">
          <a:xfrm>
            <a:off x="57912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59436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0" name="Oval 18"/>
          <p:cNvSpPr>
            <a:spLocks noChangeArrowheads="1"/>
          </p:cNvSpPr>
          <p:nvPr/>
        </p:nvSpPr>
        <p:spPr bwMode="auto">
          <a:xfrm>
            <a:off x="6096000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1" name="Oval 19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2" name="Oval 20"/>
          <p:cNvSpPr>
            <a:spLocks noChangeArrowheads="1"/>
          </p:cNvSpPr>
          <p:nvPr/>
        </p:nvSpPr>
        <p:spPr bwMode="auto">
          <a:xfrm>
            <a:off x="6400800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3" name="Oval 21"/>
          <p:cNvSpPr>
            <a:spLocks noChangeArrowheads="1"/>
          </p:cNvSpPr>
          <p:nvPr/>
        </p:nvSpPr>
        <p:spPr bwMode="auto">
          <a:xfrm>
            <a:off x="65532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4" name="Oval 22"/>
          <p:cNvSpPr>
            <a:spLocks noChangeArrowheads="1"/>
          </p:cNvSpPr>
          <p:nvPr/>
        </p:nvSpPr>
        <p:spPr bwMode="auto">
          <a:xfrm>
            <a:off x="6705600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5" name="Oval 23"/>
          <p:cNvSpPr>
            <a:spLocks noChangeArrowheads="1"/>
          </p:cNvSpPr>
          <p:nvPr/>
        </p:nvSpPr>
        <p:spPr bwMode="auto">
          <a:xfrm>
            <a:off x="6858000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5851525" y="3290888"/>
            <a:ext cx="1909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/>
              <a:t>Ex: </a:t>
            </a:r>
            <a:r>
              <a:rPr lang="en-US" altLang="en-US" sz="2000" dirty="0" err="1"/>
              <a:t>Streptococus</a:t>
            </a:r>
            <a:endParaRPr lang="en-US" altLang="en-US" sz="2000" dirty="0"/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5943600" y="3886200"/>
            <a:ext cx="2636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2. Staphylo - cluster</a:t>
            </a:r>
          </a:p>
        </p:txBody>
      </p:sp>
      <p:sp>
        <p:nvSpPr>
          <p:cNvPr id="13338" name="Oval 26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9" name="Oval 27"/>
          <p:cNvSpPr>
            <a:spLocks noChangeArrowheads="1"/>
          </p:cNvSpPr>
          <p:nvPr/>
        </p:nvSpPr>
        <p:spPr bwMode="auto">
          <a:xfrm>
            <a:off x="61722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40" name="Oval 28"/>
          <p:cNvSpPr>
            <a:spLocks noChangeArrowheads="1"/>
          </p:cNvSpPr>
          <p:nvPr/>
        </p:nvSpPr>
        <p:spPr bwMode="auto">
          <a:xfrm>
            <a:off x="60198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41" name="Oval 29"/>
          <p:cNvSpPr>
            <a:spLocks noChangeArrowheads="1"/>
          </p:cNvSpPr>
          <p:nvPr/>
        </p:nvSpPr>
        <p:spPr bwMode="auto">
          <a:xfrm>
            <a:off x="6172200" y="4495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42" name="Oval 30"/>
          <p:cNvSpPr>
            <a:spLocks noChangeArrowheads="1"/>
          </p:cNvSpPr>
          <p:nvPr/>
        </p:nvSpPr>
        <p:spPr bwMode="auto">
          <a:xfrm>
            <a:off x="61722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43" name="Oval 31"/>
          <p:cNvSpPr>
            <a:spLocks noChangeArrowheads="1"/>
          </p:cNvSpPr>
          <p:nvPr/>
        </p:nvSpPr>
        <p:spPr bwMode="auto">
          <a:xfrm>
            <a:off x="6324600" y="4419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44" name="Oval 32"/>
          <p:cNvSpPr>
            <a:spLocks noChangeArrowheads="1"/>
          </p:cNvSpPr>
          <p:nvPr/>
        </p:nvSpPr>
        <p:spPr bwMode="auto">
          <a:xfrm>
            <a:off x="63246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5867400" y="4876800"/>
            <a:ext cx="2192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/>
              <a:t>Ex: Staphylococcus</a:t>
            </a:r>
          </a:p>
        </p:txBody>
      </p:sp>
    </p:spTree>
    <p:extLst>
      <p:ext uri="{BB962C8B-B14F-4D97-AF65-F5344CB8AC3E}">
        <p14:creationId xmlns:p14="http://schemas.microsoft.com/office/powerpoint/2010/main" val="269580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Cell Wall Composition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i="1" dirty="0" smtClean="0">
                <a:solidFill>
                  <a:schemeClr val="tx2"/>
                </a:solidFill>
              </a:rPr>
              <a:t>Bacteria Wall Structure</a:t>
            </a:r>
            <a:r>
              <a:rPr lang="en-US" altLang="en-US" sz="2400" dirty="0" smtClean="0">
                <a:solidFill>
                  <a:schemeClr val="tx2"/>
                </a:solidFill>
              </a:rPr>
              <a:t>:		</a:t>
            </a:r>
            <a:r>
              <a:rPr lang="en-US" altLang="en-US" sz="2400" dirty="0" smtClean="0">
                <a:solidFill>
                  <a:schemeClr val="tx2"/>
                </a:solidFill>
              </a:rPr>
              <a:t>Archae </a:t>
            </a:r>
            <a:r>
              <a:rPr lang="en-US" altLang="en-US" sz="2400" dirty="0" smtClean="0">
                <a:solidFill>
                  <a:schemeClr val="tx2"/>
                </a:solidFill>
              </a:rPr>
              <a:t>Wall Structure:</a:t>
            </a:r>
          </a:p>
          <a:p>
            <a:pPr eaLnBrk="1" hangingPunct="1">
              <a:buFontTx/>
              <a:buNone/>
            </a:pPr>
            <a:r>
              <a:rPr lang="en-US" altLang="en-US" sz="2400" dirty="0" smtClean="0">
                <a:solidFill>
                  <a:schemeClr val="tx2"/>
                </a:solidFill>
              </a:rPr>
              <a:t>  </a:t>
            </a:r>
            <a:r>
              <a:rPr lang="en-US" altLang="en-US" sz="2400" dirty="0" smtClean="0">
                <a:solidFill>
                  <a:srgbClr val="002060"/>
                </a:solidFill>
              </a:rPr>
              <a:t>Gram Positive			</a:t>
            </a:r>
            <a:r>
              <a:rPr lang="en-US" altLang="en-US" sz="2400" dirty="0" smtClean="0">
                <a:solidFill>
                  <a:srgbClr val="002060"/>
                </a:solidFill>
              </a:rPr>
              <a:t>Plates </a:t>
            </a:r>
            <a:r>
              <a:rPr lang="en-US" altLang="en-US" sz="2400" dirty="0" smtClean="0">
                <a:solidFill>
                  <a:srgbClr val="002060"/>
                </a:solidFill>
              </a:rPr>
              <a:t>of Proteins</a:t>
            </a:r>
          </a:p>
          <a:p>
            <a:pPr eaLnBrk="1" hangingPunct="1">
              <a:buFontTx/>
              <a:buNone/>
            </a:pPr>
            <a:r>
              <a:rPr lang="en-US" altLang="en-US" sz="2400" dirty="0" smtClean="0">
                <a:solidFill>
                  <a:srgbClr val="002060"/>
                </a:solidFill>
              </a:rPr>
              <a:t>  Gram Negative</a:t>
            </a:r>
          </a:p>
          <a:p>
            <a:pPr eaLnBrk="1" hangingPunct="1">
              <a:buFontTx/>
              <a:buNone/>
            </a:pPr>
            <a:r>
              <a:rPr lang="en-US" altLang="en-US" sz="2400" dirty="0" smtClean="0">
                <a:solidFill>
                  <a:srgbClr val="002060"/>
                </a:solidFill>
              </a:rPr>
              <a:t>  Flagella</a:t>
            </a:r>
          </a:p>
          <a:p>
            <a:pPr eaLnBrk="1" hangingPunct="1">
              <a:buFontTx/>
              <a:buNone/>
            </a:pPr>
            <a:endParaRPr lang="en-US" altLang="en-US" dirty="0" smtClean="0">
              <a:solidFill>
                <a:srgbClr val="CC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24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692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400" b="1" u="sng" dirty="0" smtClean="0">
                <a:solidFill>
                  <a:schemeClr val="tx1"/>
                </a:solidFill>
                <a:latin typeface="Palatino Linotype" pitchFamily="18" charset="0"/>
              </a:rPr>
              <a:t>Wall Structure of Bacteria: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sz="1600" dirty="0" smtClean="0">
                <a:solidFill>
                  <a:schemeClr val="tx1"/>
                </a:solidFill>
              </a:rPr>
              <a:t>Gram Positive Vs. Gram Negative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04800" y="1725613"/>
            <a:ext cx="6308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dirty="0"/>
              <a:t>Composition of Wall</a:t>
            </a:r>
            <a:r>
              <a:rPr lang="en-US" altLang="en-US" sz="2000" dirty="0"/>
              <a:t> = </a:t>
            </a:r>
            <a:r>
              <a:rPr lang="en-US" altLang="en-US" sz="2000" dirty="0">
                <a:solidFill>
                  <a:srgbClr val="002060"/>
                </a:solidFill>
              </a:rPr>
              <a:t>Peptidoglycan +/- Outer Membrane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33400" y="2133600"/>
            <a:ext cx="2009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Peptidoglycan: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838200" y="2514600"/>
            <a:ext cx="3576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Polymers of </a:t>
            </a:r>
            <a:r>
              <a:rPr lang="en-US" altLang="en-US" dirty="0">
                <a:solidFill>
                  <a:srgbClr val="002060"/>
                </a:solidFill>
              </a:rPr>
              <a:t>modified sugar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838200" y="2895600"/>
            <a:ext cx="57294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Cross linked by </a:t>
            </a:r>
            <a:r>
              <a:rPr lang="en-US" altLang="en-US" dirty="0">
                <a:solidFill>
                  <a:srgbClr val="002060"/>
                </a:solidFill>
              </a:rPr>
              <a:t>short </a:t>
            </a:r>
            <a:r>
              <a:rPr lang="en-US" altLang="en-US" dirty="0" smtClean="0">
                <a:solidFill>
                  <a:srgbClr val="002060"/>
                </a:solidFill>
              </a:rPr>
              <a:t>polypeptides (proteins)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41325" y="3519488"/>
            <a:ext cx="618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dirty="0"/>
              <a:t>Outer Membrane</a:t>
            </a:r>
            <a:r>
              <a:rPr lang="en-US" altLang="en-US" sz="2000" dirty="0"/>
              <a:t>: Determines if cell is</a:t>
            </a:r>
            <a:r>
              <a:rPr lang="en-US" altLang="en-US" sz="2000" dirty="0">
                <a:solidFill>
                  <a:srgbClr val="0099CC"/>
                </a:solidFill>
              </a:rPr>
              <a:t> </a:t>
            </a:r>
            <a:r>
              <a:rPr lang="en-US" altLang="en-US" sz="2000" dirty="0">
                <a:solidFill>
                  <a:srgbClr val="002060"/>
                </a:solidFill>
              </a:rPr>
              <a:t>Gram + or Gram -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685800" y="3886200"/>
            <a:ext cx="7572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/>
              <a:t>How: Use of</a:t>
            </a:r>
            <a:r>
              <a:rPr lang="en-US" altLang="en-US" sz="2000" dirty="0">
                <a:solidFill>
                  <a:schemeClr val="tx2"/>
                </a:solidFill>
              </a:rPr>
              <a:t> “</a:t>
            </a:r>
            <a:r>
              <a:rPr lang="en-US" altLang="en-US" sz="2000" dirty="0">
                <a:solidFill>
                  <a:srgbClr val="002060"/>
                </a:solidFill>
              </a:rPr>
              <a:t>Gram Stain</a:t>
            </a:r>
            <a:r>
              <a:rPr lang="en-US" altLang="en-US" sz="2000" dirty="0">
                <a:solidFill>
                  <a:schemeClr val="tx2"/>
                </a:solidFill>
              </a:rPr>
              <a:t>” – </a:t>
            </a:r>
            <a:r>
              <a:rPr lang="en-US" altLang="en-US" sz="2000" dirty="0"/>
              <a:t>series of dyes and stains applied to bacteria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143000" y="4267200"/>
            <a:ext cx="5668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u="sng" dirty="0"/>
              <a:t>Binds to </a:t>
            </a:r>
            <a:r>
              <a:rPr lang="en-US" altLang="en-US" sz="2000" u="sng" dirty="0">
                <a:solidFill>
                  <a:srgbClr val="002060"/>
                </a:solidFill>
              </a:rPr>
              <a:t>Peptidoglycan</a:t>
            </a:r>
            <a:r>
              <a:rPr lang="en-US" altLang="en-US" sz="2000" dirty="0"/>
              <a:t> – used for </a:t>
            </a:r>
            <a:r>
              <a:rPr lang="en-US" altLang="en-US" sz="2000" dirty="0">
                <a:solidFill>
                  <a:srgbClr val="002060"/>
                </a:solidFill>
              </a:rPr>
              <a:t>identifying bacteria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295400" y="4648200"/>
            <a:ext cx="113524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Gram +</a:t>
            </a:r>
          </a:p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Gram -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2286000" y="4648200"/>
            <a:ext cx="5194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= </a:t>
            </a:r>
            <a:r>
              <a:rPr lang="en-US" altLang="en-US" dirty="0">
                <a:solidFill>
                  <a:srgbClr val="002060"/>
                </a:solidFill>
              </a:rPr>
              <a:t>more peptidoglycan </a:t>
            </a:r>
            <a:r>
              <a:rPr lang="en-US" altLang="en-US" dirty="0"/>
              <a:t>= much stain         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286000" y="5029200"/>
            <a:ext cx="4829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= </a:t>
            </a:r>
            <a:r>
              <a:rPr lang="en-US" altLang="en-US" dirty="0">
                <a:solidFill>
                  <a:srgbClr val="002060"/>
                </a:solidFill>
              </a:rPr>
              <a:t>less peptidoglycan </a:t>
            </a:r>
            <a:r>
              <a:rPr lang="en-US" altLang="en-US" dirty="0"/>
              <a:t>= little stain        </a:t>
            </a:r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auto">
          <a:xfrm>
            <a:off x="6858000" y="4800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1" name="AutoShape 15"/>
          <p:cNvSpPr>
            <a:spLocks noChangeArrowheads="1"/>
          </p:cNvSpPr>
          <p:nvPr/>
        </p:nvSpPr>
        <p:spPr bwMode="auto">
          <a:xfrm>
            <a:off x="6477000" y="5181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7299325" y="4689475"/>
            <a:ext cx="116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Positive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6918325" y="5070475"/>
            <a:ext cx="128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324190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62000" y="1219200"/>
            <a:ext cx="4956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u="sng"/>
              <a:t>Cross-Section of Gram Positive Wall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838200" y="2590800"/>
            <a:ext cx="4953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6096000" y="2514600"/>
            <a:ext cx="2459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Plasma Membrane</a:t>
            </a: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838200" y="1828800"/>
            <a:ext cx="4953000" cy="762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6080125" y="1870075"/>
            <a:ext cx="1925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Peptidoglycan</a:t>
            </a: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838200" y="3352800"/>
            <a:ext cx="5075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u="sng"/>
              <a:t>Cross-Section of Gram Negative Wall</a:t>
            </a:r>
          </a:p>
        </p:txBody>
      </p:sp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838200" y="4495800"/>
            <a:ext cx="4953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9" name="Rectangle 10"/>
          <p:cNvSpPr>
            <a:spLocks noChangeArrowheads="1"/>
          </p:cNvSpPr>
          <p:nvPr/>
        </p:nvSpPr>
        <p:spPr bwMode="auto">
          <a:xfrm>
            <a:off x="838200" y="3962400"/>
            <a:ext cx="4953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0" name="Rectangle 11"/>
          <p:cNvSpPr>
            <a:spLocks noChangeArrowheads="1"/>
          </p:cNvSpPr>
          <p:nvPr/>
        </p:nvSpPr>
        <p:spPr bwMode="auto">
          <a:xfrm>
            <a:off x="838200" y="4267200"/>
            <a:ext cx="4953000" cy="228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1" name="Text Box 12"/>
          <p:cNvSpPr txBox="1">
            <a:spLocks noChangeArrowheads="1"/>
          </p:cNvSpPr>
          <p:nvPr/>
        </p:nvSpPr>
        <p:spPr bwMode="auto">
          <a:xfrm>
            <a:off x="6096000" y="3733800"/>
            <a:ext cx="24590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Outer Membrane</a:t>
            </a:r>
          </a:p>
          <a:p>
            <a:pPr eaLnBrk="1" hangingPunct="1"/>
            <a:r>
              <a:rPr lang="en-US" altLang="en-US"/>
              <a:t>Peptidoglycan</a:t>
            </a:r>
          </a:p>
          <a:p>
            <a:pPr eaLnBrk="1" hangingPunct="1"/>
            <a:r>
              <a:rPr lang="en-US" altLang="en-US"/>
              <a:t>Plasma Membrane</a:t>
            </a:r>
          </a:p>
        </p:txBody>
      </p:sp>
    </p:spTree>
    <p:extLst>
      <p:ext uri="{BB962C8B-B14F-4D97-AF65-F5344CB8AC3E}">
        <p14:creationId xmlns:p14="http://schemas.microsoft.com/office/powerpoint/2010/main" val="346069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11268" name="Picture 7" descr="cellw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1676400" y="838200"/>
            <a:ext cx="5867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7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u="sng" smtClean="0"/>
              <a:t>Negative vs. Positive:</a:t>
            </a:r>
            <a:r>
              <a:rPr lang="en-US" altLang="en-US" sz="2800" smtClean="0"/>
              <a:t/>
            </a:r>
            <a:br>
              <a:rPr lang="en-US" altLang="en-US" sz="2800" smtClean="0"/>
            </a:br>
            <a:r>
              <a:rPr lang="en-US" altLang="en-US" sz="2000" i="1" smtClean="0"/>
              <a:t>Importance of Classification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2400" dirty="0" smtClean="0"/>
              <a:t>Gram Negative Wall</a:t>
            </a:r>
          </a:p>
          <a:p>
            <a:pPr lvl="1" eaLnBrk="1" hangingPunct="1">
              <a:buSzTx/>
              <a:buFontTx/>
              <a:buNone/>
            </a:pPr>
            <a:r>
              <a:rPr lang="en-US" altLang="en-US" sz="2400" dirty="0" smtClean="0"/>
              <a:t>Trouble for the Infected</a:t>
            </a:r>
          </a:p>
          <a:p>
            <a:pPr lvl="1" eaLnBrk="1" hangingPunct="1">
              <a:buSzTx/>
              <a:buFontTx/>
              <a:buNone/>
            </a:pPr>
            <a:r>
              <a:rPr lang="en-US" altLang="en-US" sz="2400" dirty="0" smtClean="0"/>
              <a:t>1. Outer Membrane Contains </a:t>
            </a:r>
            <a:r>
              <a:rPr lang="en-US" altLang="en-US" sz="2400" dirty="0" smtClean="0">
                <a:solidFill>
                  <a:srgbClr val="002060"/>
                </a:solidFill>
              </a:rPr>
              <a:t>Lipopolysaccharides</a:t>
            </a:r>
          </a:p>
          <a:p>
            <a:pPr lvl="1" eaLnBrk="1" hangingPunct="1">
              <a:buSzTx/>
              <a:buFontTx/>
              <a:buNone/>
            </a:pPr>
            <a:r>
              <a:rPr lang="en-US" altLang="en-US" sz="2400" dirty="0" smtClean="0"/>
              <a:t>		- Can be </a:t>
            </a:r>
            <a:r>
              <a:rPr lang="en-US" altLang="en-US" sz="2400" dirty="0" smtClean="0">
                <a:solidFill>
                  <a:srgbClr val="002060"/>
                </a:solidFill>
              </a:rPr>
              <a:t>toxic</a:t>
            </a:r>
            <a:r>
              <a:rPr lang="en-US" altLang="en-US" sz="2400" dirty="0" smtClean="0"/>
              <a:t>!</a:t>
            </a:r>
          </a:p>
          <a:p>
            <a:pPr lvl="1" eaLnBrk="1" hangingPunct="1">
              <a:buSzTx/>
              <a:buFontTx/>
              <a:buNone/>
            </a:pPr>
            <a:r>
              <a:rPr lang="en-US" altLang="en-US" sz="2400" dirty="0" smtClean="0"/>
              <a:t>2. Outer Membrane “</a:t>
            </a:r>
            <a:r>
              <a:rPr lang="en-US" altLang="en-US" sz="2400" dirty="0" smtClean="0">
                <a:solidFill>
                  <a:srgbClr val="002060"/>
                </a:solidFill>
              </a:rPr>
              <a:t>hides</a:t>
            </a:r>
            <a:r>
              <a:rPr lang="en-US" altLang="en-US" sz="2400" dirty="0" smtClean="0"/>
              <a:t>” bacteria from </a:t>
            </a:r>
            <a:r>
              <a:rPr lang="en-US" altLang="en-US" sz="2400" dirty="0" smtClean="0">
                <a:solidFill>
                  <a:srgbClr val="002060"/>
                </a:solidFill>
              </a:rPr>
              <a:t>host’s immune system</a:t>
            </a:r>
          </a:p>
          <a:p>
            <a:pPr lvl="1" eaLnBrk="1" hangingPunct="1">
              <a:buSzTx/>
              <a:buFontTx/>
              <a:buNone/>
            </a:pPr>
            <a:r>
              <a:rPr lang="en-US" altLang="en-US" sz="2400" dirty="0" smtClean="0"/>
              <a:t>3. Outer Membrane gives </a:t>
            </a:r>
            <a:r>
              <a:rPr lang="en-US" altLang="en-US" sz="2400" dirty="0" smtClean="0">
                <a:solidFill>
                  <a:srgbClr val="002060"/>
                </a:solidFill>
              </a:rPr>
              <a:t>extra resistance to Antibiotics </a:t>
            </a:r>
          </a:p>
          <a:p>
            <a:pPr lvl="1" eaLnBrk="1" hangingPunct="1">
              <a:buSzTx/>
              <a:buFontTx/>
              <a:buNone/>
            </a:pPr>
            <a:r>
              <a:rPr lang="en-US" altLang="en-US" sz="2400" dirty="0" smtClean="0"/>
              <a:t>	– impedes transport of antibiotic into the cell</a:t>
            </a:r>
          </a:p>
          <a:p>
            <a:pPr lvl="1" eaLnBrk="1" hangingPunct="1">
              <a:buSzTx/>
              <a:buFontTx/>
              <a:buNone/>
            </a:pPr>
            <a:endParaRPr lang="en-US" altLang="en-US" sz="2400" dirty="0" smtClean="0"/>
          </a:p>
          <a:p>
            <a:pPr lvl="1" eaLnBrk="1" hangingPunct="1">
              <a:buSzTx/>
              <a:buFontTx/>
              <a:buNone/>
            </a:pPr>
            <a:r>
              <a:rPr lang="en-US" altLang="en-US" sz="2400" dirty="0" smtClean="0"/>
              <a:t>RESULT: Identify Bacteria to determine treatment.</a:t>
            </a:r>
          </a:p>
        </p:txBody>
      </p:sp>
    </p:spTree>
    <p:extLst>
      <p:ext uri="{BB962C8B-B14F-4D97-AF65-F5344CB8AC3E}">
        <p14:creationId xmlns:p14="http://schemas.microsoft.com/office/powerpoint/2010/main" val="103675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337</TotalTime>
  <Words>939</Words>
  <Application>Microsoft Office PowerPoint</Application>
  <PresentationFormat>On-screen Show (4:3)</PresentationFormat>
  <Paragraphs>236</Paragraphs>
  <Slides>39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Adjacency</vt:lpstr>
      <vt:lpstr>Chart</vt:lpstr>
      <vt:lpstr>Prokaryotes and Viruses</vt:lpstr>
      <vt:lpstr>Diversity of Life: Prokayotes</vt:lpstr>
      <vt:lpstr>Structure</vt:lpstr>
      <vt:lpstr>Structure of Prokaryotes</vt:lpstr>
      <vt:lpstr>Cell Wall Composition</vt:lpstr>
      <vt:lpstr>Wall Structure of Bacteria: Gram Positive Vs. Gram Negative</vt:lpstr>
      <vt:lpstr>PowerPoint Presentation</vt:lpstr>
      <vt:lpstr>PowerPoint Presentation</vt:lpstr>
      <vt:lpstr>Negative vs. Positive: Importance of Classification</vt:lpstr>
      <vt:lpstr>PowerPoint Presentation</vt:lpstr>
      <vt:lpstr>PowerPoint Presentation</vt:lpstr>
      <vt:lpstr>Classification of Prokaryotes: Based on Signature Sequences of rRNA and Nucleic Acids</vt:lpstr>
      <vt:lpstr>Archae</vt:lpstr>
      <vt:lpstr>PowerPoint Presentation</vt:lpstr>
      <vt:lpstr>Archae</vt:lpstr>
      <vt:lpstr>PowerPoint Presentation</vt:lpstr>
      <vt:lpstr>Archae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Ecological Roles of Prokaryotes</vt:lpstr>
      <vt:lpstr>Ecological Roles of Prokaryotes</vt:lpstr>
      <vt:lpstr>Prokaryotes in Research and Technology</vt:lpstr>
      <vt:lpstr>Viruses</vt:lpstr>
      <vt:lpstr>PowerPoint Presentation</vt:lpstr>
      <vt:lpstr>PowerPoint Presentation</vt:lpstr>
      <vt:lpstr>Viral Infection Patterns</vt:lpstr>
      <vt:lpstr>Lytic Cycle </vt:lpstr>
      <vt:lpstr>PowerPoint Presentation</vt:lpstr>
      <vt:lpstr>Lysogenic Cycle</vt:lpstr>
      <vt:lpstr>PowerPoint Presentation</vt:lpstr>
      <vt:lpstr>Enveloped Viruses</vt:lpstr>
      <vt:lpstr>Enveloped Virus Cycle </vt:lpstr>
      <vt:lpstr>PowerPoint Presentation</vt:lpstr>
      <vt:lpstr>Viral Classification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NDHS</dc:creator>
  <cp:lastModifiedBy>NDHS</cp:lastModifiedBy>
  <cp:revision>22</cp:revision>
  <dcterms:created xsi:type="dcterms:W3CDTF">2014-04-22T12:00:42Z</dcterms:created>
  <dcterms:modified xsi:type="dcterms:W3CDTF">2016-04-22T11:13:37Z</dcterms:modified>
</cp:coreProperties>
</file>