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3" r:id="rId6"/>
    <p:sldId id="259" r:id="rId7"/>
    <p:sldId id="264" r:id="rId8"/>
    <p:sldId id="260" r:id="rId9"/>
    <p:sldId id="265" r:id="rId10"/>
    <p:sldId id="261" r:id="rId11"/>
    <p:sldId id="266" r:id="rId12"/>
    <p:sldId id="267" r:id="rId13"/>
    <p:sldId id="268" r:id="rId14"/>
    <p:sldId id="281" r:id="rId15"/>
    <p:sldId id="282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006600"/>
    <a:srgbClr val="0000CC"/>
    <a:srgbClr val="FF00FF"/>
    <a:srgbClr val="00808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37A3-A510-4F11-9BCA-74D1ADB1EFA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2CA4-563A-4F90-BCDC-8F79C0C1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4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37A3-A510-4F11-9BCA-74D1ADB1EFA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2CA4-563A-4F90-BCDC-8F79C0C1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6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37A3-A510-4F11-9BCA-74D1ADB1EFA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2CA4-563A-4F90-BCDC-8F79C0C1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97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37A3-A510-4F11-9BCA-74D1ADB1EFA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2CA4-563A-4F90-BCDC-8F79C0C1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3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37A3-A510-4F11-9BCA-74D1ADB1EFA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2CA4-563A-4F90-BCDC-8F79C0C1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37A3-A510-4F11-9BCA-74D1ADB1EFA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2CA4-563A-4F90-BCDC-8F79C0C1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5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37A3-A510-4F11-9BCA-74D1ADB1EFA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2CA4-563A-4F90-BCDC-8F79C0C1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69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37A3-A510-4F11-9BCA-74D1ADB1EFA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2CA4-563A-4F90-BCDC-8F79C0C1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5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37A3-A510-4F11-9BCA-74D1ADB1EFA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2CA4-563A-4F90-BCDC-8F79C0C1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5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37A3-A510-4F11-9BCA-74D1ADB1EFA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2CA4-563A-4F90-BCDC-8F79C0C1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5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37A3-A510-4F11-9BCA-74D1ADB1EFA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2CA4-563A-4F90-BCDC-8F79C0C1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737A3-A510-4F11-9BCA-74D1ADB1EFA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62CA4-563A-4F90-BCDC-8F79C0C1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1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source=images&amp;cd=&amp;cad=rja&amp;docid=993dJWe0mJDU3M&amp;tbnid=Ut2Ria36I-ZMSM:&amp;ved=0CAgQjRwwAA&amp;url=http://www.english-lss.com/E4MS/Digestive/digestive_system.htm&amp;ei=OYwPUrjDHoHY2wX0oICABA&amp;psig=AFQjCNFgYHZP8Vx1pl_7dLEzPYZ0c4rtAQ&amp;ust=1376837049548424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source=images&amp;cd=&amp;cad=rja&amp;docid=993dJWe0mJDU3M&amp;tbnid=Ut2Ria36I-ZMSM:&amp;ved=0CAgQjRwwAA&amp;url=http://www.english-lss.com/E4MS/Digestive/digestive_system.htm&amp;ei=OYwPUrjDHoHY2wX0oICABA&amp;psig=AFQjCNFgYHZP8Vx1pl_7dLEzPYZ0c4rtAQ&amp;ust=1376837049548424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wmf"/><Relationship Id="rId7" Type="http://schemas.openxmlformats.org/officeDocument/2006/relationships/hyperlink" Target="http://www.google.com/url?sa=i&amp;rct=j&amp;q=mushroom%20clipart&amp;source=images&amp;cd=&amp;cad=rja&amp;docid=18ySYTQa9cKFdM&amp;tbnid=H-t84mlm3MrXpM:&amp;ved=0CAUQjRw&amp;url=http://www.polyvore.com/mushroom_clipart/thing?id=25241934&amp;ei=A9MXUt-uM47o8gTs1oCQDw&amp;bvm=bv.51156542,d.b2I&amp;psig=AFQjCNFEfitr5WiNjBO9OQOEnkDyK4JCyg&amp;ust=1377379449985365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jpeg"/><Relationship Id="rId4" Type="http://schemas.openxmlformats.org/officeDocument/2006/relationships/hyperlink" Target="http://www.google.com/url?sa=i&amp;rct=j&amp;q=grave%20stone%20clip%20art&amp;source=images&amp;cd=&amp;cad=rja&amp;docid=nXf4_SMm_mO5zM&amp;tbnid=97OQFUoAFC44iM:&amp;ved=0CAUQjRw&amp;url=http://www.freeclipartnow.com/holidays/halloween/graveyard/&amp;ei=-tEXUrqEN4jq8wSA4oDIBQ&amp;bvm=bv.51156542,d.b2I&amp;psig=AFQjCNH-y15eFrYsISXL5scVgwy7AeLMCw&amp;ust=1377379035277727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4.jpeg"/><Relationship Id="rId7" Type="http://schemas.openxmlformats.org/officeDocument/2006/relationships/image" Target="../media/image3.wmf"/><Relationship Id="rId2" Type="http://schemas.openxmlformats.org/officeDocument/2006/relationships/hyperlink" Target="http://www.google.com/url?sa=i&amp;rct=j&amp;q=grave%20stone%20clip%20art&amp;source=images&amp;cd=&amp;cad=rja&amp;docid=nXf4_SMm_mO5zM&amp;tbnid=97OQFUoAFC44iM:&amp;ved=0CAUQjRw&amp;url=http://www.freeclipartnow.com/holidays/halloween/graveyard/&amp;ei=-tEXUrqEN4jq8wSA4oDIBQ&amp;bvm=bv.51156542,d.b2I&amp;psig=AFQjCNH-y15eFrYsISXL5scVgwy7AeLMCw&amp;ust=1377379035277727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http://www.google.com/url?sa=i&amp;rct=j&amp;q=mushroom%20clipart&amp;source=images&amp;cd=&amp;cad=rja&amp;docid=18ySYTQa9cKFdM&amp;tbnid=H-t84mlm3MrXpM:&amp;ved=0CAUQjRw&amp;url=http://www.polyvore.com/mushroom_clipart/thing?id=25241934&amp;ei=A9MXUt-uM47o8gTs1oCQDw&amp;bvm=bv.51156542,d.b2I&amp;psig=AFQjCNFEfitr5WiNjBO9OQOEnkDyK4JCyg&amp;ust=1377379449985365" TargetMode="Externa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Biomolecules Test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03860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Each slide will present the information in some type of question. The following slide will give the answer.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36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</a:t>
            </a:r>
          </a:p>
          <a:p>
            <a:pPr marL="0" indent="0">
              <a:buNone/>
            </a:pPr>
            <a:r>
              <a:rPr lang="en-US" dirty="0" smtClean="0"/>
              <a:t>7.</a:t>
            </a:r>
          </a:p>
          <a:p>
            <a:pPr marL="0" indent="0">
              <a:buNone/>
            </a:pPr>
            <a:r>
              <a:rPr lang="en-US" dirty="0" smtClean="0"/>
              <a:t>8.</a:t>
            </a:r>
          </a:p>
          <a:p>
            <a:pPr marL="0" indent="0">
              <a:buNone/>
            </a:pPr>
            <a:r>
              <a:rPr lang="en-US" dirty="0" smtClean="0"/>
              <a:t>9.</a:t>
            </a:r>
          </a:p>
          <a:p>
            <a:pPr marL="0" indent="0">
              <a:buNone/>
            </a:pPr>
            <a:r>
              <a:rPr lang="en-US" dirty="0" smtClean="0"/>
              <a:t>10.</a:t>
            </a:r>
          </a:p>
          <a:p>
            <a:pPr marL="0" indent="0">
              <a:buNone/>
            </a:pPr>
            <a:r>
              <a:rPr lang="en-US" dirty="0" smtClean="0"/>
              <a:t>11.</a:t>
            </a:r>
          </a:p>
          <a:p>
            <a:pPr marL="0" indent="0">
              <a:buNone/>
            </a:pPr>
            <a:r>
              <a:rPr lang="en-US" dirty="0" smtClean="0"/>
              <a:t>12.</a:t>
            </a:r>
            <a:endParaRPr lang="en-US" dirty="0"/>
          </a:p>
        </p:txBody>
      </p:sp>
      <p:pic>
        <p:nvPicPr>
          <p:cNvPr id="7" name="Content Placeholder 6" descr="http://www.english-lss.com/E4MS/Digestive/Media/digestive-lettered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33" y="685800"/>
            <a:ext cx="3695767" cy="544036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roup 7"/>
          <p:cNvGrpSpPr/>
          <p:nvPr/>
        </p:nvGrpSpPr>
        <p:grpSpPr>
          <a:xfrm>
            <a:off x="885694" y="1261855"/>
            <a:ext cx="3030538" cy="4057074"/>
            <a:chOff x="0" y="0"/>
            <a:chExt cx="2695575" cy="3619501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1571625" y="1276350"/>
              <a:ext cx="590550" cy="7620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0" y="0"/>
              <a:ext cx="323850" cy="323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1. </a:t>
              </a:r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57150" y="1304925"/>
              <a:ext cx="323850" cy="323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2. </a:t>
              </a: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57150" y="1724025"/>
              <a:ext cx="323850" cy="323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3. </a:t>
              </a:r>
            </a:p>
          </p:txBody>
        </p:sp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133350" y="2228850"/>
              <a:ext cx="323850" cy="323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4. </a:t>
              </a:r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266700" y="3095625"/>
              <a:ext cx="323850" cy="323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5. </a:t>
              </a:r>
            </a:p>
          </p:txBody>
        </p:sp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1695450" y="95250"/>
              <a:ext cx="323850" cy="323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6. </a:t>
              </a:r>
            </a:p>
          </p:txBody>
        </p:sp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2028825" y="885825"/>
              <a:ext cx="323850" cy="5810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7. </a:t>
              </a:r>
            </a:p>
          </p:txBody>
        </p:sp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2266950" y="1552575"/>
              <a:ext cx="323850" cy="323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8. </a:t>
              </a:r>
            </a:p>
          </p:txBody>
        </p:sp>
        <p:sp>
          <p:nvSpPr>
            <p:cNvPr id="18" name="Text Box 2"/>
            <p:cNvSpPr txBox="1">
              <a:spLocks noChangeArrowheads="1"/>
            </p:cNvSpPr>
            <p:nvPr/>
          </p:nvSpPr>
          <p:spPr bwMode="auto">
            <a:xfrm>
              <a:off x="2219325" y="1838325"/>
              <a:ext cx="352425" cy="323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latin typeface="Calibri"/>
                  <a:ea typeface="Calibri"/>
                  <a:cs typeface="Times New Roman"/>
                </a:rPr>
                <a:t>9. </a:t>
              </a:r>
            </a:p>
          </p:txBody>
        </p:sp>
        <p:sp>
          <p:nvSpPr>
            <p:cNvPr id="19" name="Text Box 2"/>
            <p:cNvSpPr txBox="1">
              <a:spLocks noChangeArrowheads="1"/>
            </p:cNvSpPr>
            <p:nvPr/>
          </p:nvSpPr>
          <p:spPr bwMode="auto">
            <a:xfrm>
              <a:off x="2219325" y="2314575"/>
              <a:ext cx="476250" cy="323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10. </a:t>
              </a:r>
            </a:p>
          </p:txBody>
        </p:sp>
        <p:sp>
          <p:nvSpPr>
            <p:cNvPr id="20" name="Text Box 2"/>
            <p:cNvSpPr txBox="1">
              <a:spLocks noChangeArrowheads="1"/>
            </p:cNvSpPr>
            <p:nvPr/>
          </p:nvSpPr>
          <p:spPr bwMode="auto">
            <a:xfrm>
              <a:off x="2219325" y="2905125"/>
              <a:ext cx="381000" cy="323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11. </a:t>
              </a:r>
            </a:p>
          </p:txBody>
        </p:sp>
        <p:sp>
          <p:nvSpPr>
            <p:cNvPr id="21" name="Text Box 2"/>
            <p:cNvSpPr txBox="1">
              <a:spLocks noChangeArrowheads="1"/>
            </p:cNvSpPr>
            <p:nvPr/>
          </p:nvSpPr>
          <p:spPr bwMode="auto">
            <a:xfrm>
              <a:off x="2219325" y="3257550"/>
              <a:ext cx="476250" cy="3619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latin typeface="Calibri"/>
                  <a:ea typeface="Calibri"/>
                  <a:cs typeface="Times New Roman"/>
                </a:rPr>
                <a:t>12. 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136610" y="1443355"/>
            <a:ext cx="2133600" cy="1447800"/>
            <a:chOff x="0" y="0"/>
            <a:chExt cx="2133600" cy="144780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0" y="0"/>
              <a:ext cx="6286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1247775" y="1047750"/>
              <a:ext cx="885825" cy="4000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6736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1. Mouth</a:t>
            </a:r>
          </a:p>
          <a:p>
            <a:pPr marL="0" indent="0">
              <a:buNone/>
            </a:pPr>
            <a:r>
              <a:rPr lang="en-US" dirty="0" smtClean="0"/>
              <a:t>2. Liver</a:t>
            </a:r>
          </a:p>
          <a:p>
            <a:pPr marL="0" indent="0">
              <a:buNone/>
            </a:pPr>
            <a:r>
              <a:rPr lang="en-US" dirty="0" smtClean="0"/>
              <a:t>3. Gall Bladder</a:t>
            </a:r>
          </a:p>
          <a:p>
            <a:pPr marL="0" indent="0">
              <a:buNone/>
            </a:pPr>
            <a:r>
              <a:rPr lang="en-US" dirty="0" smtClean="0"/>
              <a:t>4. Duodenum or Pyloric Valve</a:t>
            </a:r>
          </a:p>
          <a:p>
            <a:pPr marL="0" indent="0">
              <a:buNone/>
            </a:pPr>
            <a:r>
              <a:rPr lang="en-US" dirty="0" smtClean="0"/>
              <a:t>5. Appendix</a:t>
            </a:r>
          </a:p>
          <a:p>
            <a:pPr marL="0" indent="0">
              <a:buNone/>
            </a:pPr>
            <a:r>
              <a:rPr lang="en-US" dirty="0" smtClean="0"/>
              <a:t>6. Salivary Gland</a:t>
            </a:r>
          </a:p>
          <a:p>
            <a:pPr marL="0" indent="0">
              <a:buNone/>
            </a:pPr>
            <a:r>
              <a:rPr lang="en-US" dirty="0" smtClean="0"/>
              <a:t>7. Esophagus</a:t>
            </a:r>
          </a:p>
          <a:p>
            <a:pPr marL="0" indent="0">
              <a:buNone/>
            </a:pPr>
            <a:r>
              <a:rPr lang="en-US" dirty="0" smtClean="0"/>
              <a:t>8. Stomach</a:t>
            </a:r>
          </a:p>
          <a:p>
            <a:pPr marL="0" indent="0">
              <a:buNone/>
            </a:pPr>
            <a:r>
              <a:rPr lang="en-US" dirty="0" smtClean="0"/>
              <a:t>9. Pancreas</a:t>
            </a:r>
          </a:p>
          <a:p>
            <a:pPr marL="0" indent="0">
              <a:buNone/>
            </a:pPr>
            <a:r>
              <a:rPr lang="en-US" dirty="0" smtClean="0"/>
              <a:t>10. Small Intestine</a:t>
            </a:r>
          </a:p>
          <a:p>
            <a:pPr marL="0" indent="0">
              <a:buNone/>
            </a:pPr>
            <a:r>
              <a:rPr lang="en-US" dirty="0" smtClean="0"/>
              <a:t>11. Large Intestine</a:t>
            </a:r>
          </a:p>
          <a:p>
            <a:pPr marL="0" indent="0">
              <a:buNone/>
            </a:pPr>
            <a:r>
              <a:rPr lang="en-US" dirty="0" smtClean="0"/>
              <a:t>12. Rectum</a:t>
            </a:r>
            <a:endParaRPr lang="en-US" dirty="0"/>
          </a:p>
        </p:txBody>
      </p:sp>
      <p:pic>
        <p:nvPicPr>
          <p:cNvPr id="7" name="Content Placeholder 6" descr="http://www.english-lss.com/E4MS/Digestive/Media/digestive-lettered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33" y="685800"/>
            <a:ext cx="3695767" cy="544036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roup 7"/>
          <p:cNvGrpSpPr/>
          <p:nvPr/>
        </p:nvGrpSpPr>
        <p:grpSpPr>
          <a:xfrm>
            <a:off x="885694" y="1261855"/>
            <a:ext cx="3030538" cy="4057074"/>
            <a:chOff x="0" y="0"/>
            <a:chExt cx="2695575" cy="3619501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1571625" y="1276350"/>
              <a:ext cx="590550" cy="7620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0" y="0"/>
              <a:ext cx="323850" cy="323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1. </a:t>
              </a:r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57150" y="1304925"/>
              <a:ext cx="323850" cy="323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2. </a:t>
              </a: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57150" y="1724025"/>
              <a:ext cx="323850" cy="323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3. </a:t>
              </a:r>
            </a:p>
          </p:txBody>
        </p:sp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133350" y="2228850"/>
              <a:ext cx="323850" cy="323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4. </a:t>
              </a:r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266700" y="3095625"/>
              <a:ext cx="323850" cy="323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5. </a:t>
              </a:r>
            </a:p>
          </p:txBody>
        </p:sp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1695450" y="95250"/>
              <a:ext cx="323850" cy="323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6. </a:t>
              </a:r>
            </a:p>
          </p:txBody>
        </p:sp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2028825" y="885825"/>
              <a:ext cx="323850" cy="5810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7. </a:t>
              </a:r>
            </a:p>
          </p:txBody>
        </p:sp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2266950" y="1552575"/>
              <a:ext cx="323850" cy="323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8. </a:t>
              </a:r>
            </a:p>
          </p:txBody>
        </p:sp>
        <p:sp>
          <p:nvSpPr>
            <p:cNvPr id="18" name="Text Box 2"/>
            <p:cNvSpPr txBox="1">
              <a:spLocks noChangeArrowheads="1"/>
            </p:cNvSpPr>
            <p:nvPr/>
          </p:nvSpPr>
          <p:spPr bwMode="auto">
            <a:xfrm>
              <a:off x="2219325" y="1838325"/>
              <a:ext cx="352425" cy="323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latin typeface="Calibri"/>
                  <a:ea typeface="Calibri"/>
                  <a:cs typeface="Times New Roman"/>
                </a:rPr>
                <a:t>9. </a:t>
              </a:r>
            </a:p>
          </p:txBody>
        </p:sp>
        <p:sp>
          <p:nvSpPr>
            <p:cNvPr id="19" name="Text Box 2"/>
            <p:cNvSpPr txBox="1">
              <a:spLocks noChangeArrowheads="1"/>
            </p:cNvSpPr>
            <p:nvPr/>
          </p:nvSpPr>
          <p:spPr bwMode="auto">
            <a:xfrm>
              <a:off x="2219325" y="2314575"/>
              <a:ext cx="476250" cy="323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10. </a:t>
              </a:r>
            </a:p>
          </p:txBody>
        </p:sp>
        <p:sp>
          <p:nvSpPr>
            <p:cNvPr id="20" name="Text Box 2"/>
            <p:cNvSpPr txBox="1">
              <a:spLocks noChangeArrowheads="1"/>
            </p:cNvSpPr>
            <p:nvPr/>
          </p:nvSpPr>
          <p:spPr bwMode="auto">
            <a:xfrm>
              <a:off x="2219325" y="2905125"/>
              <a:ext cx="381000" cy="323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11. </a:t>
              </a:r>
            </a:p>
          </p:txBody>
        </p:sp>
        <p:sp>
          <p:nvSpPr>
            <p:cNvPr id="21" name="Text Box 2"/>
            <p:cNvSpPr txBox="1">
              <a:spLocks noChangeArrowheads="1"/>
            </p:cNvSpPr>
            <p:nvPr/>
          </p:nvSpPr>
          <p:spPr bwMode="auto">
            <a:xfrm>
              <a:off x="2219325" y="3257550"/>
              <a:ext cx="476250" cy="3619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latin typeface="Calibri"/>
                  <a:ea typeface="Calibri"/>
                  <a:cs typeface="Times New Roman"/>
                </a:rPr>
                <a:t>12. 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136610" y="1443355"/>
            <a:ext cx="2133600" cy="1447800"/>
            <a:chOff x="0" y="0"/>
            <a:chExt cx="2133600" cy="144780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0" y="0"/>
              <a:ext cx="6286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1247775" y="1047750"/>
              <a:ext cx="885825" cy="4000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380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 and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mouth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/>
              <a:t>salivary </a:t>
            </a:r>
            <a:r>
              <a:rPr lang="en-US" dirty="0" smtClean="0"/>
              <a:t>glands</a:t>
            </a:r>
          </a:p>
          <a:p>
            <a:pPr marL="514350" indent="-514350">
              <a:buAutoNum type="arabicPeriod"/>
            </a:pPr>
            <a:r>
              <a:rPr lang="en-US" dirty="0"/>
              <a:t>e</a:t>
            </a:r>
            <a:r>
              <a:rPr lang="en-US" dirty="0" smtClean="0"/>
              <a:t>sophagus</a:t>
            </a:r>
          </a:p>
          <a:p>
            <a:pPr marL="514350" indent="-514350">
              <a:buAutoNum type="arabicPeriod"/>
            </a:pPr>
            <a:r>
              <a:rPr lang="en-US" dirty="0" smtClean="0"/>
              <a:t>cardiac sphincter</a:t>
            </a:r>
          </a:p>
          <a:p>
            <a:pPr marL="514350" indent="-514350">
              <a:buAutoNum type="arabicPeriod"/>
            </a:pPr>
            <a:r>
              <a:rPr lang="en-US" dirty="0" smtClean="0"/>
              <a:t> stomach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/>
              <a:t>pyloric </a:t>
            </a:r>
            <a:r>
              <a:rPr lang="en-US" dirty="0" smtClean="0"/>
              <a:t>sphincter</a:t>
            </a:r>
          </a:p>
          <a:p>
            <a:pPr marL="514350" indent="-514350">
              <a:buAutoNum type="arabicPeriod"/>
            </a:pPr>
            <a:r>
              <a:rPr lang="en-US" dirty="0" smtClean="0"/>
              <a:t> duodenum</a:t>
            </a:r>
          </a:p>
          <a:p>
            <a:pPr marL="514350" indent="-514350">
              <a:buAutoNum type="arabicPeriod"/>
            </a:pPr>
            <a:r>
              <a:rPr lang="en-US" dirty="0" smtClean="0"/>
              <a:t> jejunum and ileum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/>
              <a:t>villi and </a:t>
            </a:r>
            <a:r>
              <a:rPr lang="en-US" dirty="0" smtClean="0"/>
              <a:t>microvilli</a:t>
            </a:r>
          </a:p>
          <a:p>
            <a:pPr marL="514350" indent="-514350">
              <a:buAutoNum type="arabicPeriod"/>
            </a:pPr>
            <a:r>
              <a:rPr lang="en-US" dirty="0" smtClean="0"/>
              <a:t>Liver and gall bladder</a:t>
            </a:r>
          </a:p>
          <a:p>
            <a:pPr marL="514350" indent="-514350">
              <a:buAutoNum type="arabicPeriod"/>
            </a:pPr>
            <a:r>
              <a:rPr lang="en-US" dirty="0" smtClean="0"/>
              <a:t>pancreas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/>
              <a:t>Large </a:t>
            </a:r>
            <a:r>
              <a:rPr lang="en-US" dirty="0" smtClean="0"/>
              <a:t>intestine</a:t>
            </a:r>
          </a:p>
          <a:p>
            <a:pPr marL="514350" indent="-514350">
              <a:buAutoNum type="arabicPeriod"/>
            </a:pPr>
            <a:r>
              <a:rPr lang="en-US" dirty="0" smtClean="0"/>
              <a:t> appendix</a:t>
            </a:r>
          </a:p>
          <a:p>
            <a:pPr marL="514350" indent="-514350">
              <a:buAutoNum type="arabicPeriod"/>
            </a:pPr>
            <a:r>
              <a:rPr lang="en-US" dirty="0" smtClean="0"/>
              <a:t> rectum and </a:t>
            </a:r>
            <a:r>
              <a:rPr lang="en-US" dirty="0"/>
              <a:t>anus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Regulates flow of stomach contents into small intestine</a:t>
            </a:r>
          </a:p>
          <a:p>
            <a:pPr marL="514350" indent="-514350">
              <a:buAutoNum type="alphaUcPeriod"/>
            </a:pPr>
            <a:r>
              <a:rPr lang="en-US" dirty="0" smtClean="0"/>
              <a:t>Section of small intestine for absorption of nutrients</a:t>
            </a:r>
          </a:p>
          <a:p>
            <a:pPr marL="514350" indent="-514350">
              <a:buAutoNum type="alphaUcPeriod"/>
            </a:pPr>
            <a:r>
              <a:rPr lang="en-US" dirty="0" smtClean="0"/>
              <a:t>Absorption of water and vitamins </a:t>
            </a:r>
          </a:p>
          <a:p>
            <a:pPr marL="514350" indent="-514350">
              <a:buAutoNum type="alphaUcPeriod"/>
            </a:pPr>
            <a:r>
              <a:rPr lang="en-US" dirty="0" smtClean="0"/>
              <a:t>Store and eliminate feces</a:t>
            </a:r>
          </a:p>
          <a:p>
            <a:pPr marL="514350" indent="-514350">
              <a:buAutoNum type="alphaUcPeriod"/>
            </a:pPr>
            <a:r>
              <a:rPr lang="en-US" dirty="0" smtClean="0"/>
              <a:t>Mechanical and chemical digestion begins</a:t>
            </a:r>
          </a:p>
          <a:p>
            <a:pPr marL="514350" indent="-514350">
              <a:buAutoNum type="alphaUcPeriod"/>
            </a:pPr>
            <a:r>
              <a:rPr lang="en-US" dirty="0" smtClean="0"/>
              <a:t>Secretes saliva</a:t>
            </a:r>
          </a:p>
          <a:p>
            <a:pPr marL="514350" indent="-514350">
              <a:buAutoNum type="alphaUcPeriod"/>
            </a:pPr>
            <a:r>
              <a:rPr lang="en-US" dirty="0" smtClean="0"/>
              <a:t>Moves food to stomach by peristalsis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Holds food and mixes it with acid and pepsin</a:t>
            </a:r>
          </a:p>
          <a:p>
            <a:pPr marL="514350" indent="-514350">
              <a:buAutoNum type="alphaUcPeriod"/>
            </a:pPr>
            <a:r>
              <a:rPr lang="en-US" dirty="0" smtClean="0"/>
              <a:t>First section of the small intestine – large amounts of digestion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Makes and stores bile</a:t>
            </a:r>
          </a:p>
          <a:p>
            <a:pPr marL="514350" indent="-514350">
              <a:buAutoNum type="alphaUcPeriod"/>
            </a:pPr>
            <a:r>
              <a:rPr lang="en-US" dirty="0" smtClean="0"/>
              <a:t>Secretes large amounts of digestive enzymes into the small intestine</a:t>
            </a:r>
          </a:p>
          <a:p>
            <a:pPr marL="514350" indent="-514350">
              <a:buAutoNum type="alphaUcPeriod"/>
            </a:pPr>
            <a:r>
              <a:rPr lang="en-US" dirty="0" smtClean="0"/>
              <a:t>Keeps food in the stomach and keeps it from reentering the esophagus</a:t>
            </a:r>
          </a:p>
          <a:p>
            <a:pPr marL="514350" indent="-514350">
              <a:buAutoNum type="alphaUcPeriod"/>
            </a:pPr>
            <a:r>
              <a:rPr lang="en-US" dirty="0" smtClean="0"/>
              <a:t>Fingerlike projections of the small intestine that increase surface area for absorption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Function </a:t>
            </a:r>
            <a:r>
              <a:rPr lang="en-US" u="sng" dirty="0" smtClean="0"/>
              <a:t>might be </a:t>
            </a:r>
            <a:r>
              <a:rPr lang="en-US" dirty="0" smtClean="0"/>
              <a:t>to help restore bacterial populations in the large intestine – you can have this removed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59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 and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mouth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salivary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glands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sophagus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cardiac sphincter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stomach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>
                <a:solidFill>
                  <a:srgbClr val="00B0F0"/>
                </a:solidFill>
              </a:rPr>
              <a:t>pyloric </a:t>
            </a:r>
            <a:r>
              <a:rPr lang="en-US" dirty="0" smtClean="0">
                <a:solidFill>
                  <a:srgbClr val="00B0F0"/>
                </a:solidFill>
              </a:rPr>
              <a:t>sphincter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duodenum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jejunum and ileum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>
                <a:solidFill>
                  <a:srgbClr val="FF00FF"/>
                </a:solidFill>
              </a:rPr>
              <a:t>villi and </a:t>
            </a:r>
            <a:r>
              <a:rPr lang="en-US" dirty="0" smtClean="0">
                <a:solidFill>
                  <a:srgbClr val="FF00FF"/>
                </a:solidFill>
              </a:rPr>
              <a:t>microvilli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663300"/>
                </a:solidFill>
              </a:rPr>
              <a:t>Liver and gall bladder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pancreas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>
                <a:solidFill>
                  <a:srgbClr val="006600"/>
                </a:solidFill>
              </a:rPr>
              <a:t>Large </a:t>
            </a:r>
            <a:r>
              <a:rPr lang="en-US" dirty="0" smtClean="0">
                <a:solidFill>
                  <a:srgbClr val="006600"/>
                </a:solidFill>
              </a:rPr>
              <a:t>intestine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8080"/>
                </a:solidFill>
              </a:rPr>
              <a:t>appendix</a:t>
            </a:r>
          </a:p>
          <a:p>
            <a:pPr marL="514350" indent="-514350">
              <a:buAutoNum type="arabicPeriod"/>
            </a:pPr>
            <a:r>
              <a:rPr lang="en-US" dirty="0" smtClean="0"/>
              <a:t> rectum and </a:t>
            </a:r>
            <a:r>
              <a:rPr lang="en-US" dirty="0"/>
              <a:t>anus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00B0F0"/>
                </a:solidFill>
              </a:rPr>
              <a:t>Regulates flow of stomach contents into small intestine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Section of small intestine for absorption of nutrients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006600"/>
                </a:solidFill>
              </a:rPr>
              <a:t>Absorption of water and vitamins </a:t>
            </a:r>
          </a:p>
          <a:p>
            <a:pPr marL="514350" indent="-514350">
              <a:buAutoNum type="alphaUcPeriod"/>
            </a:pPr>
            <a:r>
              <a:rPr lang="en-US" dirty="0" smtClean="0"/>
              <a:t>Store and eliminate feces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0070C0"/>
                </a:solidFill>
              </a:rPr>
              <a:t>Mechanical and chemical digestion begins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Secretes saliva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Moves food to stomach by peristalsis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7030A0"/>
                </a:solidFill>
              </a:rPr>
              <a:t>Holds food and mixes it with acid and pepsin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00B050"/>
                </a:solidFill>
              </a:rPr>
              <a:t>First section of the small intestine – large amounts of digestion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663300"/>
                </a:solidFill>
              </a:rPr>
              <a:t>Makes and stores bile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0000CC"/>
                </a:solidFill>
              </a:rPr>
              <a:t>Secretes large amounts of digestive enzymes into the small intestine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FFC000"/>
                </a:solidFill>
              </a:rPr>
              <a:t>Keeps food in the stomach and keeps it from reentering the esophagus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FF00FF"/>
                </a:solidFill>
              </a:rPr>
              <a:t>Fingerlike projections of the small intestine that increase surface area for absorption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008080"/>
                </a:solidFill>
              </a:rPr>
              <a:t>Function </a:t>
            </a:r>
            <a:r>
              <a:rPr lang="en-US" u="sng" dirty="0" smtClean="0">
                <a:solidFill>
                  <a:srgbClr val="008080"/>
                </a:solidFill>
              </a:rPr>
              <a:t>might be </a:t>
            </a:r>
            <a:r>
              <a:rPr lang="en-US" dirty="0" smtClean="0">
                <a:solidFill>
                  <a:srgbClr val="008080"/>
                </a:solidFill>
              </a:rPr>
              <a:t>to help restore bacterial populations in the large intestine – you can have this removed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87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Secretions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Saliva</a:t>
            </a:r>
          </a:p>
          <a:p>
            <a:r>
              <a:rPr lang="en-US" dirty="0" smtClean="0"/>
              <a:t> Amylase</a:t>
            </a:r>
          </a:p>
          <a:p>
            <a:r>
              <a:rPr lang="en-US" dirty="0" smtClean="0"/>
              <a:t> Pepsin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HCl</a:t>
            </a:r>
            <a:endParaRPr lang="en-US" dirty="0" smtClean="0"/>
          </a:p>
          <a:p>
            <a:r>
              <a:rPr lang="en-US" dirty="0" smtClean="0"/>
              <a:t> Bile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Protein digestion</a:t>
            </a:r>
          </a:p>
          <a:p>
            <a:r>
              <a:rPr lang="en-US" dirty="0" smtClean="0"/>
              <a:t>Aids protein digestion</a:t>
            </a:r>
          </a:p>
          <a:p>
            <a:r>
              <a:rPr lang="en-US" dirty="0" smtClean="0"/>
              <a:t>Emulsifies fat</a:t>
            </a:r>
          </a:p>
          <a:p>
            <a:r>
              <a:rPr lang="en-US" dirty="0" smtClean="0"/>
              <a:t>Digests Starch</a:t>
            </a:r>
          </a:p>
          <a:p>
            <a:r>
              <a:rPr lang="en-US" dirty="0" smtClean="0"/>
              <a:t>Protects Mouth, contains amylase, lubricates 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99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Secretions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Saliva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FF"/>
                </a:solidFill>
              </a:rPr>
              <a:t>Amylase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Pepsin</a:t>
            </a:r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HCl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669900"/>
                </a:solidFill>
              </a:rPr>
              <a:t>Bile</a:t>
            </a:r>
            <a:endParaRPr lang="en-US" dirty="0">
              <a:solidFill>
                <a:srgbClr val="6699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CC"/>
                </a:solidFill>
              </a:rPr>
              <a:t>Protein digestion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Aids protein digestion</a:t>
            </a:r>
          </a:p>
          <a:p>
            <a:r>
              <a:rPr lang="en-US" dirty="0" smtClean="0">
                <a:solidFill>
                  <a:srgbClr val="669900"/>
                </a:solidFill>
              </a:rPr>
              <a:t>Emulsifies fat</a:t>
            </a:r>
          </a:p>
          <a:p>
            <a:r>
              <a:rPr lang="en-US" dirty="0" smtClean="0">
                <a:solidFill>
                  <a:srgbClr val="FF00FF"/>
                </a:solidFill>
              </a:rPr>
              <a:t>Digests Starch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Protects Mouth, contains amylase, lubricates food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52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Digestion Sites of Biomolecules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>
                <a:effectLst/>
              </a:rPr>
              <a:t>Stomach (Pepsin, </a:t>
            </a:r>
            <a:r>
              <a:rPr lang="en-US" sz="2400" dirty="0" err="1" smtClean="0">
                <a:effectLst/>
              </a:rPr>
              <a:t>HCl</a:t>
            </a:r>
            <a:r>
              <a:rPr lang="en-US" sz="2400" dirty="0" smtClean="0">
                <a:effectLst/>
              </a:rPr>
              <a:t>), Small Intestine (Trypsin, Peptidase)</a:t>
            </a:r>
          </a:p>
          <a:p>
            <a:r>
              <a:rPr lang="en-US" sz="2400" dirty="0" smtClean="0">
                <a:effectLst/>
              </a:rPr>
              <a:t>Small Intestine (Lipase, Bile)</a:t>
            </a:r>
          </a:p>
          <a:p>
            <a:r>
              <a:rPr lang="en-US" sz="2400" dirty="0" smtClean="0">
                <a:effectLst/>
              </a:rPr>
              <a:t>Small Intestine (Nuclease)</a:t>
            </a:r>
          </a:p>
          <a:p>
            <a:r>
              <a:rPr lang="en-US" sz="2400" dirty="0" smtClean="0">
                <a:effectLst/>
              </a:rPr>
              <a:t>Mouth (Amylase) , Small Intestine (Amylase, Lactase, Maltase, </a:t>
            </a:r>
            <a:r>
              <a:rPr lang="en-US" sz="2400" dirty="0" err="1" smtClean="0">
                <a:effectLst/>
              </a:rPr>
              <a:t>Sucrase</a:t>
            </a:r>
            <a:r>
              <a:rPr lang="en-US" sz="2400" dirty="0" smtClean="0">
                <a:effectLst/>
              </a:rPr>
              <a:t>)</a:t>
            </a:r>
          </a:p>
          <a:p>
            <a:pPr marL="0" indent="0">
              <a:buNone/>
            </a:pPr>
            <a:endParaRPr lang="en-US" sz="2400" dirty="0">
              <a:ea typeface="Calibri"/>
              <a:cs typeface="Times New Roman"/>
            </a:endParaRPr>
          </a:p>
          <a:p>
            <a:endParaRPr lang="en-US" sz="2400" dirty="0"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</a:p>
          <a:p>
            <a:r>
              <a:rPr lang="en-US" dirty="0" smtClean="0"/>
              <a:t>Lipids</a:t>
            </a:r>
          </a:p>
          <a:p>
            <a:r>
              <a:rPr lang="en-US" dirty="0" smtClean="0"/>
              <a:t>Proteins</a:t>
            </a:r>
          </a:p>
          <a:p>
            <a:r>
              <a:rPr lang="en-US" dirty="0" smtClean="0"/>
              <a:t>Nucleic Acids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Digestion Sites of Biomolecules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  <a:effectLst/>
              </a:rPr>
              <a:t>Stomach (Pepsin, </a:t>
            </a:r>
            <a:r>
              <a:rPr lang="en-US" sz="2400" dirty="0" err="1" smtClean="0">
                <a:solidFill>
                  <a:srgbClr val="FF0000"/>
                </a:solidFill>
                <a:effectLst/>
              </a:rPr>
              <a:t>HCl</a:t>
            </a:r>
            <a:r>
              <a:rPr lang="en-US" sz="2400" dirty="0" smtClean="0">
                <a:solidFill>
                  <a:srgbClr val="FF0000"/>
                </a:solidFill>
                <a:effectLst/>
              </a:rPr>
              <a:t>), Small Intestine (Trypsin, Peptidase)</a:t>
            </a:r>
          </a:p>
          <a:p>
            <a:r>
              <a:rPr lang="en-US" sz="2400" dirty="0" smtClean="0">
                <a:solidFill>
                  <a:srgbClr val="FF00FF"/>
                </a:solidFill>
                <a:effectLst/>
              </a:rPr>
              <a:t>Small Intestine (Lipase, Bile)</a:t>
            </a:r>
          </a:p>
          <a:p>
            <a:r>
              <a:rPr lang="en-US" sz="2400" dirty="0" smtClean="0">
                <a:solidFill>
                  <a:srgbClr val="0000CC"/>
                </a:solidFill>
                <a:effectLst/>
              </a:rPr>
              <a:t>Small Intestine (Nuclease)</a:t>
            </a:r>
          </a:p>
          <a:p>
            <a:r>
              <a:rPr lang="en-US" sz="2400" dirty="0" smtClean="0">
                <a:solidFill>
                  <a:srgbClr val="008080"/>
                </a:solidFill>
                <a:effectLst/>
              </a:rPr>
              <a:t>Mouth (Amylase) , Small Intestine (Amylase, Lactase, Maltase, </a:t>
            </a:r>
            <a:r>
              <a:rPr lang="en-US" sz="2400" dirty="0" err="1" smtClean="0">
                <a:solidFill>
                  <a:srgbClr val="008080"/>
                </a:solidFill>
                <a:effectLst/>
              </a:rPr>
              <a:t>Sucrase</a:t>
            </a:r>
            <a:r>
              <a:rPr lang="en-US" sz="2400" dirty="0" smtClean="0">
                <a:solidFill>
                  <a:srgbClr val="008080"/>
                </a:solidFill>
                <a:effectLst/>
              </a:rPr>
              <a:t>)</a:t>
            </a:r>
          </a:p>
          <a:p>
            <a:pPr marL="0" indent="0">
              <a:buNone/>
            </a:pPr>
            <a:endParaRPr lang="en-US" sz="2400" dirty="0">
              <a:ea typeface="Calibri"/>
              <a:cs typeface="Times New Roman"/>
            </a:endParaRPr>
          </a:p>
          <a:p>
            <a:endParaRPr lang="en-US" sz="2400" dirty="0"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80"/>
                </a:solidFill>
              </a:rPr>
              <a:t>Carbohydrates</a:t>
            </a:r>
          </a:p>
          <a:p>
            <a:r>
              <a:rPr lang="en-US" dirty="0" smtClean="0">
                <a:solidFill>
                  <a:srgbClr val="FF00FF"/>
                </a:solidFill>
              </a:rPr>
              <a:t>Lipids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Proteins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Nucleic Acids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8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librarian\AppData\Local\Microsoft\Windows\Temporary Internet Files\Content.IE5\KX2XNCQG\MC900383090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19" y="5486241"/>
            <a:ext cx="1517650" cy="124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librarian\AppData\Local\Microsoft\Windows\Temporary Internet Files\Content.IE5\IORF7V9X\MC900417464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041" y="5293207"/>
            <a:ext cx="829310" cy="134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://t0.gstatic.com/images?q=tbn:ANd9GcQyJ2oyfnBVg91DKhwHtdjTOAhfEqRevBU1Ye7uccuutuutcWp4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273" y="5728551"/>
            <a:ext cx="635000" cy="77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librarian\AppData\Local\Microsoft\Windows\Temporary Internet Files\Content.IE5\TUFZN9C0\MC900029982[1].wmf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454" y="5408309"/>
            <a:ext cx="1781175" cy="13049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roup 11"/>
          <p:cNvGrpSpPr/>
          <p:nvPr/>
        </p:nvGrpSpPr>
        <p:grpSpPr>
          <a:xfrm>
            <a:off x="1097107" y="1095376"/>
            <a:ext cx="6400800" cy="2438400"/>
            <a:chOff x="0" y="0"/>
            <a:chExt cx="6400800" cy="2438400"/>
          </a:xfrm>
        </p:grpSpPr>
        <p:sp>
          <p:nvSpPr>
            <p:cNvPr id="13" name="Curved Right Arrow 12"/>
            <p:cNvSpPr/>
            <p:nvPr/>
          </p:nvSpPr>
          <p:spPr>
            <a:xfrm>
              <a:off x="0" y="304800"/>
              <a:ext cx="942975" cy="2085975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Curved Right Arrow 13"/>
            <p:cNvSpPr/>
            <p:nvPr/>
          </p:nvSpPr>
          <p:spPr>
            <a:xfrm rot="10800000">
              <a:off x="5457825" y="304800"/>
              <a:ext cx="942975" cy="213360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2819400" y="2085975"/>
              <a:ext cx="1524000" cy="35242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2876550" y="0"/>
              <a:ext cx="1209675" cy="10858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4800" dirty="0">
                  <a:effectLst/>
                  <a:latin typeface="Calibri"/>
                  <a:ea typeface="Calibri"/>
                  <a:cs typeface="Times New Roman"/>
                </a:rPr>
                <a:t>CO</a:t>
              </a:r>
              <a:r>
                <a:rPr lang="en-US" sz="4800" baseline="-25000" dirty="0">
                  <a:effectLst/>
                  <a:latin typeface="Calibri"/>
                  <a:ea typeface="Calibri"/>
                  <a:cs typeface="Times New Roman"/>
                </a:rPr>
                <a:t>2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257175" y="942975"/>
              <a:ext cx="1809750" cy="5810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/>
                  <a:ea typeface="Calibri"/>
                  <a:cs typeface="Times New Roman"/>
                </a:rPr>
                <a:t>Photosynthesis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8" name="Text Box 2"/>
            <p:cNvSpPr txBox="1">
              <a:spLocks noChangeArrowheads="1"/>
            </p:cNvSpPr>
            <p:nvPr/>
          </p:nvSpPr>
          <p:spPr bwMode="auto">
            <a:xfrm>
              <a:off x="4086225" y="809625"/>
              <a:ext cx="1809750" cy="7810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>
                  <a:effectLst/>
                  <a:latin typeface="Calibri"/>
                  <a:ea typeface="Calibri"/>
                  <a:cs typeface="Times New Roman"/>
                </a:rPr>
                <a:t>Cellular Respiration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19" name="Right Arrow 18"/>
          <p:cNvSpPr/>
          <p:nvPr/>
        </p:nvSpPr>
        <p:spPr>
          <a:xfrm rot="8223180">
            <a:off x="4781086" y="3958091"/>
            <a:ext cx="1524000" cy="352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2726364">
            <a:off x="2793820" y="3958089"/>
            <a:ext cx="1524000" cy="352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Curved Up Arrow 20"/>
          <p:cNvSpPr/>
          <p:nvPr/>
        </p:nvSpPr>
        <p:spPr>
          <a:xfrm rot="18676752">
            <a:off x="5067239" y="3037382"/>
            <a:ext cx="4941186" cy="970915"/>
          </a:xfrm>
          <a:prstGeom prst="curvedUpArrow">
            <a:avLst>
              <a:gd name="adj1" fmla="val 26860"/>
              <a:gd name="adj2" fmla="val 48185"/>
              <a:gd name="adj3" fmla="val 612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22" name="Picture 21" descr="http://www.polyvore.com/cgi/img-thing?.out=jpg&amp;size=l&amp;tid=25241934">
            <a:hlinkClick r:id="rId7"/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684678"/>
            <a:ext cx="862157" cy="8509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ight Arrow 22"/>
          <p:cNvSpPr/>
          <p:nvPr/>
        </p:nvSpPr>
        <p:spPr>
          <a:xfrm rot="1181931">
            <a:off x="2333109" y="1038027"/>
            <a:ext cx="1524000" cy="352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4" name="Curved Up Arrow 23"/>
          <p:cNvSpPr/>
          <p:nvPr/>
        </p:nvSpPr>
        <p:spPr>
          <a:xfrm rot="10800000">
            <a:off x="4724400" y="306031"/>
            <a:ext cx="3939729" cy="970915"/>
          </a:xfrm>
          <a:prstGeom prst="curvedUpArrow">
            <a:avLst>
              <a:gd name="adj1" fmla="val 26860"/>
              <a:gd name="adj2" fmla="val 48185"/>
              <a:gd name="adj3" fmla="val 612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8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ttp://t0.gstatic.com/images?q=tbn:ANd9GcQyJ2oyfnBVg91DKhwHtdjTOAhfEqRevBU1Ye7uccuutuutcWp4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61" y="4395106"/>
            <a:ext cx="635000" cy="77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librarian\AppData\Local\Microsoft\Windows\Temporary Internet Files\Content.IE5\TUFZN9C0\MC900029982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58" y="71727"/>
            <a:ext cx="1781175" cy="13049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roup 11"/>
          <p:cNvGrpSpPr/>
          <p:nvPr/>
        </p:nvGrpSpPr>
        <p:grpSpPr>
          <a:xfrm>
            <a:off x="1097107" y="1095376"/>
            <a:ext cx="6400800" cy="2438400"/>
            <a:chOff x="0" y="0"/>
            <a:chExt cx="6400800" cy="2438400"/>
          </a:xfrm>
        </p:grpSpPr>
        <p:sp>
          <p:nvSpPr>
            <p:cNvPr id="13" name="Curved Right Arrow 12"/>
            <p:cNvSpPr/>
            <p:nvPr/>
          </p:nvSpPr>
          <p:spPr>
            <a:xfrm>
              <a:off x="0" y="304800"/>
              <a:ext cx="942975" cy="2085975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Curved Right Arrow 13"/>
            <p:cNvSpPr/>
            <p:nvPr/>
          </p:nvSpPr>
          <p:spPr>
            <a:xfrm rot="10800000">
              <a:off x="5457825" y="304800"/>
              <a:ext cx="942975" cy="213360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2819400" y="2085975"/>
              <a:ext cx="1524000" cy="35242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2876550" y="0"/>
              <a:ext cx="1209675" cy="10858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4800" dirty="0">
                  <a:effectLst/>
                  <a:latin typeface="Calibri"/>
                  <a:ea typeface="Calibri"/>
                  <a:cs typeface="Times New Roman"/>
                </a:rPr>
                <a:t>CO</a:t>
              </a:r>
              <a:r>
                <a:rPr lang="en-US" sz="4800" baseline="-25000" dirty="0">
                  <a:effectLst/>
                  <a:latin typeface="Calibri"/>
                  <a:ea typeface="Calibri"/>
                  <a:cs typeface="Times New Roman"/>
                </a:rPr>
                <a:t>2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257175" y="942975"/>
              <a:ext cx="1809750" cy="5810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/>
                  <a:ea typeface="Calibri"/>
                  <a:cs typeface="Times New Roman"/>
                </a:rPr>
                <a:t>Photosynthesis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8" name="Text Box 2"/>
            <p:cNvSpPr txBox="1">
              <a:spLocks noChangeArrowheads="1"/>
            </p:cNvSpPr>
            <p:nvPr/>
          </p:nvSpPr>
          <p:spPr bwMode="auto">
            <a:xfrm>
              <a:off x="4086225" y="809625"/>
              <a:ext cx="1809750" cy="7810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>
                  <a:effectLst/>
                  <a:latin typeface="Calibri"/>
                  <a:ea typeface="Calibri"/>
                  <a:cs typeface="Times New Roman"/>
                </a:rPr>
                <a:t>Cellular Respiration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19" name="Right Arrow 18"/>
          <p:cNvSpPr/>
          <p:nvPr/>
        </p:nvSpPr>
        <p:spPr>
          <a:xfrm rot="8223180">
            <a:off x="4781086" y="3958091"/>
            <a:ext cx="1524000" cy="352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2726364">
            <a:off x="2793820" y="3958089"/>
            <a:ext cx="1524000" cy="352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Curved Up Arrow 20"/>
          <p:cNvSpPr/>
          <p:nvPr/>
        </p:nvSpPr>
        <p:spPr>
          <a:xfrm rot="18676752">
            <a:off x="5067239" y="3037382"/>
            <a:ext cx="4941186" cy="970915"/>
          </a:xfrm>
          <a:prstGeom prst="curvedUpArrow">
            <a:avLst>
              <a:gd name="adj1" fmla="val 26860"/>
              <a:gd name="adj2" fmla="val 48185"/>
              <a:gd name="adj3" fmla="val 612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22" name="Picture 21" descr="http://www.polyvore.com/cgi/img-thing?.out=jpg&amp;size=l&amp;tid=25241934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415" y="5105400"/>
            <a:ext cx="862157" cy="8509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ight Arrow 22"/>
          <p:cNvSpPr/>
          <p:nvPr/>
        </p:nvSpPr>
        <p:spPr>
          <a:xfrm rot="1256297">
            <a:off x="2280351" y="1025202"/>
            <a:ext cx="1524000" cy="352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7" name="Picture 6" descr="C:\Users\librarian\AppData\Local\Microsoft\Windows\Temporary Internet Files\Content.IE5\IORF7V9X\MC900417464[1].wmf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086" y="2686051"/>
            <a:ext cx="829310" cy="134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librarian\AppData\Local\Microsoft\Windows\Temporary Internet Files\Content.IE5\KX2XNCQG\MC900383090[1].wmf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33" y="2557463"/>
            <a:ext cx="1517650" cy="124777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Curved Up Arrow 23"/>
          <p:cNvSpPr/>
          <p:nvPr/>
        </p:nvSpPr>
        <p:spPr>
          <a:xfrm rot="10800000">
            <a:off x="4724400" y="306031"/>
            <a:ext cx="3939729" cy="970915"/>
          </a:xfrm>
          <a:prstGeom prst="curvedUpArrow">
            <a:avLst>
              <a:gd name="adj1" fmla="val 26860"/>
              <a:gd name="adj2" fmla="val 48185"/>
              <a:gd name="adj3" fmla="val 612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4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Elemental Components of the Biological Molecules - matching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Biological Molecule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Carbohydrate</a:t>
            </a:r>
          </a:p>
          <a:p>
            <a:pPr marL="457200" indent="-457200">
              <a:buAutoNum type="arabicPeriod"/>
            </a:pPr>
            <a:r>
              <a:rPr lang="en-US" dirty="0" smtClean="0"/>
              <a:t>Lipids</a:t>
            </a:r>
          </a:p>
          <a:p>
            <a:pPr marL="457200" indent="-457200">
              <a:buAutoNum type="arabicPeriod"/>
            </a:pPr>
            <a:r>
              <a:rPr lang="en-US" dirty="0" smtClean="0"/>
              <a:t>Proteins</a:t>
            </a:r>
          </a:p>
          <a:p>
            <a:pPr marL="457200" indent="-457200">
              <a:buAutoNum type="arabicPeriod"/>
            </a:pPr>
            <a:r>
              <a:rPr lang="en-US" dirty="0" smtClean="0"/>
              <a:t>Nucleic Acids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AutoNum type="alphaUcPeriod"/>
            </a:pPr>
            <a:r>
              <a:rPr lang="en-US" dirty="0" err="1" smtClean="0"/>
              <a:t>PONCH</a:t>
            </a: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smtClean="0"/>
              <a:t>CHO + N</a:t>
            </a:r>
          </a:p>
          <a:p>
            <a:pPr marL="457200" indent="-457200">
              <a:buAutoNum type="alphaUcPeriod"/>
            </a:pPr>
            <a:r>
              <a:rPr lang="en-US" dirty="0" err="1" smtClean="0"/>
              <a:t>SPONCH</a:t>
            </a: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smtClean="0"/>
              <a:t>CHOP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58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Bacterial Roles in the Nitrogen Cycle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Nitrogen Fixation</a:t>
            </a:r>
          </a:p>
          <a:p>
            <a:pPr marL="0" indent="0">
              <a:buNone/>
            </a:pPr>
            <a:r>
              <a:rPr lang="en-US" dirty="0" smtClean="0"/>
              <a:t>Nitrification</a:t>
            </a:r>
          </a:p>
          <a:p>
            <a:pPr marL="0" indent="0">
              <a:buNone/>
            </a:pPr>
            <a:r>
              <a:rPr lang="en-US" dirty="0" smtClean="0"/>
              <a:t>Denitrification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N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 + O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</a:p>
          <a:p>
            <a:pPr marL="0" indent="0">
              <a:buNone/>
            </a:pP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NH</a:t>
            </a:r>
            <a:r>
              <a:rPr lang="en-US" baseline="-25000" dirty="0" smtClean="0">
                <a:sym typeface="Wingdings" panose="05000000000000000000" pitchFamily="2" charset="2"/>
              </a:rPr>
              <a:t>4</a:t>
            </a:r>
            <a:r>
              <a:rPr lang="en-US" baseline="30000" dirty="0" smtClean="0">
                <a:sym typeface="Wingdings" panose="05000000000000000000" pitchFamily="2" charset="2"/>
              </a:rPr>
              <a:t>+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NH</a:t>
            </a:r>
            <a:r>
              <a:rPr lang="en-US" baseline="-25000" dirty="0" smtClean="0">
                <a:sym typeface="Wingdings" panose="05000000000000000000" pitchFamily="2" charset="2"/>
              </a:rPr>
              <a:t>4</a:t>
            </a:r>
            <a:r>
              <a:rPr lang="en-US" baseline="30000" dirty="0" smtClean="0">
                <a:sym typeface="Wingdings" panose="05000000000000000000" pitchFamily="2" charset="2"/>
              </a:rPr>
              <a:t>+</a:t>
            </a:r>
            <a:r>
              <a:rPr lang="en-US" dirty="0" smtClean="0">
                <a:sym typeface="Wingdings" panose="05000000000000000000" pitchFamily="2" charset="2"/>
              </a:rPr>
              <a:t>  NO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baseline="30000" dirty="0" smtClean="0">
                <a:sym typeface="Wingdings" panose="05000000000000000000" pitchFamily="2" charset="2"/>
              </a:rPr>
              <a:t>-1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88904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Bacterial Roles in the Nitrogen Cycle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Nitrogen Fixation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CC"/>
                </a:solidFill>
              </a:rPr>
              <a:t>Nitrification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Denitrification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NO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N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+ O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N</a:t>
            </a:r>
            <a:r>
              <a:rPr lang="en-US" baseline="-25000" dirty="0" smtClean="0">
                <a:solidFill>
                  <a:srgbClr val="00B0F0"/>
                </a:solidFill>
              </a:rPr>
              <a:t>2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  <a:sym typeface="Wingdings" panose="05000000000000000000" pitchFamily="2" charset="2"/>
              </a:rPr>
              <a:t> NH</a:t>
            </a:r>
            <a:r>
              <a:rPr lang="en-US" baseline="-25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4</a:t>
            </a:r>
            <a:r>
              <a:rPr lang="en-US" baseline="30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+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CC"/>
                </a:solidFill>
                <a:sym typeface="Wingdings" panose="05000000000000000000" pitchFamily="2" charset="2"/>
              </a:rPr>
              <a:t>NH</a:t>
            </a:r>
            <a:r>
              <a:rPr lang="en-US" baseline="-25000" dirty="0" smtClean="0">
                <a:solidFill>
                  <a:srgbClr val="0000CC"/>
                </a:solidFill>
                <a:sym typeface="Wingdings" panose="05000000000000000000" pitchFamily="2" charset="2"/>
              </a:rPr>
              <a:t>4</a:t>
            </a:r>
            <a:r>
              <a:rPr lang="en-US" baseline="30000" dirty="0" smtClean="0">
                <a:solidFill>
                  <a:srgbClr val="0000CC"/>
                </a:solidFill>
                <a:sym typeface="Wingdings" panose="05000000000000000000" pitchFamily="2" charset="2"/>
              </a:rPr>
              <a:t>+</a:t>
            </a:r>
            <a:r>
              <a:rPr lang="en-US" dirty="0" smtClean="0">
                <a:solidFill>
                  <a:srgbClr val="0000CC"/>
                </a:solidFill>
                <a:sym typeface="Wingdings" panose="05000000000000000000" pitchFamily="2" charset="2"/>
              </a:rPr>
              <a:t>  NO</a:t>
            </a:r>
            <a:r>
              <a:rPr lang="en-US" baseline="-25000" dirty="0" smtClean="0">
                <a:solidFill>
                  <a:srgbClr val="0000CC"/>
                </a:solidFill>
                <a:sym typeface="Wingdings" panose="05000000000000000000" pitchFamily="2" charset="2"/>
              </a:rPr>
              <a:t>3</a:t>
            </a:r>
            <a:r>
              <a:rPr lang="en-US" baseline="30000" dirty="0" smtClean="0">
                <a:solidFill>
                  <a:srgbClr val="0000CC"/>
                </a:solidFill>
                <a:sym typeface="Wingdings" panose="05000000000000000000" pitchFamily="2" charset="2"/>
              </a:rPr>
              <a:t>-1</a:t>
            </a:r>
            <a:endParaRPr lang="en-US" baseline="30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5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Nutrient System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Fixation</a:t>
            </a:r>
          </a:p>
          <a:p>
            <a:r>
              <a:rPr lang="en-US" dirty="0" smtClean="0"/>
              <a:t>Assimilation</a:t>
            </a:r>
          </a:p>
          <a:p>
            <a:r>
              <a:rPr lang="en-US" dirty="0" smtClean="0"/>
              <a:t>Consumption</a:t>
            </a:r>
          </a:p>
          <a:p>
            <a:r>
              <a:rPr lang="en-US" dirty="0" smtClean="0"/>
              <a:t>Decomposition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 break down into raw nutrients – Ex: Proteins breaking down into NO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baseline="30000" dirty="0" smtClean="0">
                <a:sym typeface="Wingdings" panose="05000000000000000000" pitchFamily="2" charset="2"/>
              </a:rPr>
              <a:t>-</a:t>
            </a:r>
            <a:endParaRPr lang="en-US" dirty="0" smtClean="0"/>
          </a:p>
          <a:p>
            <a:r>
              <a:rPr lang="en-US" dirty="0" smtClean="0"/>
              <a:t>To take in and make part of – EX: 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-1</a:t>
            </a:r>
            <a:r>
              <a:rPr lang="en-US" dirty="0" smtClean="0"/>
              <a:t> absorbed by plants and made into amino acids</a:t>
            </a:r>
          </a:p>
          <a:p>
            <a:r>
              <a:rPr lang="en-US" dirty="0" smtClean="0"/>
              <a:t>To make biologically available – EX: N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NH</a:t>
            </a:r>
            <a:r>
              <a:rPr lang="en-US" baseline="-25000" dirty="0" smtClean="0">
                <a:sym typeface="Wingdings" panose="05000000000000000000" pitchFamily="2" charset="2"/>
              </a:rPr>
              <a:t>4</a:t>
            </a:r>
            <a:r>
              <a:rPr lang="en-US" baseline="30000" dirty="0" smtClean="0">
                <a:sym typeface="Wingdings" panose="05000000000000000000" pitchFamily="2" charset="2"/>
              </a:rPr>
              <a:t>+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To take in and digest – Eating a plant</a:t>
            </a:r>
          </a:p>
        </p:txBody>
      </p:sp>
    </p:spTree>
    <p:extLst>
      <p:ext uri="{BB962C8B-B14F-4D97-AF65-F5344CB8AC3E}">
        <p14:creationId xmlns:p14="http://schemas.microsoft.com/office/powerpoint/2010/main" val="6322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Nutrient System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Fixation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Assimilation</a:t>
            </a:r>
          </a:p>
          <a:p>
            <a:r>
              <a:rPr lang="en-US" dirty="0" smtClean="0">
                <a:solidFill>
                  <a:srgbClr val="006600"/>
                </a:solidFill>
              </a:rPr>
              <a:t>Consumption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Decomposition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CC"/>
                </a:solidFill>
                <a:sym typeface="Wingdings" panose="05000000000000000000" pitchFamily="2" charset="2"/>
              </a:rPr>
              <a:t>To break down into raw nutrients – Ex: Proteins breaking down into NO</a:t>
            </a:r>
            <a:r>
              <a:rPr lang="en-US" baseline="-25000" dirty="0" smtClean="0">
                <a:solidFill>
                  <a:srgbClr val="0000CC"/>
                </a:solidFill>
                <a:sym typeface="Wingdings" panose="05000000000000000000" pitchFamily="2" charset="2"/>
              </a:rPr>
              <a:t>3</a:t>
            </a:r>
            <a:r>
              <a:rPr lang="en-US" baseline="30000" dirty="0" smtClean="0">
                <a:solidFill>
                  <a:srgbClr val="0000CC"/>
                </a:solidFill>
                <a:sym typeface="Wingdings" panose="05000000000000000000" pitchFamily="2" charset="2"/>
              </a:rPr>
              <a:t>-</a:t>
            </a:r>
            <a:endParaRPr lang="en-US" dirty="0" smtClean="0">
              <a:solidFill>
                <a:srgbClr val="0000CC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To take in and make part of – EX: NO</a:t>
            </a:r>
            <a:r>
              <a:rPr lang="en-US" baseline="-25000" dirty="0" smtClean="0">
                <a:solidFill>
                  <a:srgbClr val="7030A0"/>
                </a:solidFill>
              </a:rPr>
              <a:t>3</a:t>
            </a:r>
            <a:r>
              <a:rPr lang="en-US" baseline="30000" dirty="0" smtClean="0">
                <a:solidFill>
                  <a:srgbClr val="7030A0"/>
                </a:solidFill>
              </a:rPr>
              <a:t>-1</a:t>
            </a:r>
            <a:r>
              <a:rPr lang="en-US" dirty="0" smtClean="0">
                <a:solidFill>
                  <a:srgbClr val="7030A0"/>
                </a:solidFill>
              </a:rPr>
              <a:t> absorbed by plants and made into amino acids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 make biologically available – EX: N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NH</a:t>
            </a:r>
            <a:r>
              <a:rPr lang="en-US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4</a:t>
            </a:r>
            <a:r>
              <a:rPr lang="en-US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+</a:t>
            </a:r>
          </a:p>
          <a:p>
            <a:r>
              <a:rPr lang="en-US" dirty="0" smtClean="0">
                <a:solidFill>
                  <a:srgbClr val="006600"/>
                </a:solidFill>
                <a:sym typeface="Wingdings" panose="05000000000000000000" pitchFamily="2" charset="2"/>
              </a:rPr>
              <a:t>To take in and digest – Eating a plant</a:t>
            </a:r>
          </a:p>
        </p:txBody>
      </p:sp>
    </p:spTree>
    <p:extLst>
      <p:ext uri="{BB962C8B-B14F-4D97-AF65-F5344CB8AC3E}">
        <p14:creationId xmlns:p14="http://schemas.microsoft.com/office/powerpoint/2010/main" val="226518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indent="457200" fontAlgn="base">
              <a:spcAft>
                <a:spcPct val="0"/>
              </a:spcAft>
            </a:pPr>
            <a:r>
              <a:rPr lang="en-US" sz="2700" dirty="0" smtClean="0"/>
              <a:t>General Nutrient Cycle</a:t>
            </a:r>
            <a:br>
              <a:rPr lang="en-US" sz="2700" dirty="0" smtClean="0"/>
            </a:br>
            <a:r>
              <a:rPr lang="en-US" sz="2200" dirty="0" smtClean="0"/>
              <a:t>Labels: </a:t>
            </a:r>
            <a:r>
              <a:rPr kumimoji="0" lang="en-US" alt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Raw Materials, Decomposition, Nutrient Fixation/Assimilation, Consumption</a:t>
            </a:r>
            <a:r>
              <a:rPr kumimoji="0" lang="en-US" alt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sz="220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814512" y="1824038"/>
            <a:ext cx="5514975" cy="3324225"/>
            <a:chOff x="0" y="0"/>
            <a:chExt cx="5514975" cy="3324225"/>
          </a:xfrm>
        </p:grpSpPr>
        <p:sp>
          <p:nvSpPr>
            <p:cNvPr id="8" name="Bent Arrow 7"/>
            <p:cNvSpPr/>
            <p:nvPr/>
          </p:nvSpPr>
          <p:spPr>
            <a:xfrm rot="5400000">
              <a:off x="4219575" y="142875"/>
              <a:ext cx="1343025" cy="1247775"/>
            </a:xfrm>
            <a:prstGeom prst="bentArrow">
              <a:avLst>
                <a:gd name="adj1" fmla="val 23473"/>
                <a:gd name="adj2" fmla="val 26145"/>
                <a:gd name="adj3" fmla="val 25763"/>
                <a:gd name="adj4" fmla="val 68178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Bent Arrow 8"/>
            <p:cNvSpPr/>
            <p:nvPr/>
          </p:nvSpPr>
          <p:spPr>
            <a:xfrm rot="10800000">
              <a:off x="4010025" y="2076450"/>
              <a:ext cx="1343025" cy="1247775"/>
            </a:xfrm>
            <a:prstGeom prst="bentArrow">
              <a:avLst>
                <a:gd name="adj1" fmla="val 23473"/>
                <a:gd name="adj2" fmla="val 26145"/>
                <a:gd name="adj3" fmla="val 25763"/>
                <a:gd name="adj4" fmla="val 68178"/>
              </a:avLst>
            </a:prstGeom>
            <a:solidFill>
              <a:srgbClr val="DC86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" name="Bent Arrow 9"/>
            <p:cNvSpPr/>
            <p:nvPr/>
          </p:nvSpPr>
          <p:spPr>
            <a:xfrm rot="16200000">
              <a:off x="-47625" y="2028825"/>
              <a:ext cx="1343025" cy="1247775"/>
            </a:xfrm>
            <a:prstGeom prst="bentArrow">
              <a:avLst>
                <a:gd name="adj1" fmla="val 23473"/>
                <a:gd name="adj2" fmla="val 26145"/>
                <a:gd name="adj3" fmla="val 25763"/>
                <a:gd name="adj4" fmla="val 68178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Bent Arrow 10"/>
            <p:cNvSpPr/>
            <p:nvPr/>
          </p:nvSpPr>
          <p:spPr>
            <a:xfrm>
              <a:off x="123825" y="0"/>
              <a:ext cx="1343025" cy="1247775"/>
            </a:xfrm>
            <a:prstGeom prst="bentArrow">
              <a:avLst>
                <a:gd name="adj1" fmla="val 23473"/>
                <a:gd name="adj2" fmla="val 26145"/>
                <a:gd name="adj3" fmla="val 25763"/>
                <a:gd name="adj4" fmla="val 68178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13" name="Left Arrow 12"/>
          <p:cNvSpPr/>
          <p:nvPr/>
        </p:nvSpPr>
        <p:spPr>
          <a:xfrm>
            <a:off x="2743200" y="3262313"/>
            <a:ext cx="2438400" cy="4674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6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indent="457200" fontAlgn="base">
              <a:spcAft>
                <a:spcPct val="0"/>
              </a:spcAft>
            </a:pPr>
            <a:r>
              <a:rPr lang="en-US" sz="2700" dirty="0" smtClean="0"/>
              <a:t>General Nutrient Cycle</a:t>
            </a:r>
            <a:r>
              <a:rPr kumimoji="0" lang="en-US" alt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sz="220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814512" y="1824038"/>
            <a:ext cx="5514975" cy="3324225"/>
            <a:chOff x="0" y="0"/>
            <a:chExt cx="5514975" cy="3324225"/>
          </a:xfrm>
        </p:grpSpPr>
        <p:sp>
          <p:nvSpPr>
            <p:cNvPr id="8" name="Bent Arrow 7"/>
            <p:cNvSpPr/>
            <p:nvPr/>
          </p:nvSpPr>
          <p:spPr>
            <a:xfrm rot="5400000">
              <a:off x="4219575" y="142875"/>
              <a:ext cx="1343025" cy="1247775"/>
            </a:xfrm>
            <a:prstGeom prst="bentArrow">
              <a:avLst>
                <a:gd name="adj1" fmla="val 23473"/>
                <a:gd name="adj2" fmla="val 26145"/>
                <a:gd name="adj3" fmla="val 25763"/>
                <a:gd name="adj4" fmla="val 68178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Bent Arrow 8"/>
            <p:cNvSpPr/>
            <p:nvPr/>
          </p:nvSpPr>
          <p:spPr>
            <a:xfrm rot="10800000">
              <a:off x="4010025" y="2076450"/>
              <a:ext cx="1343025" cy="1247775"/>
            </a:xfrm>
            <a:prstGeom prst="bentArrow">
              <a:avLst>
                <a:gd name="adj1" fmla="val 23473"/>
                <a:gd name="adj2" fmla="val 26145"/>
                <a:gd name="adj3" fmla="val 25763"/>
                <a:gd name="adj4" fmla="val 68178"/>
              </a:avLst>
            </a:prstGeom>
            <a:solidFill>
              <a:srgbClr val="DC86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" name="Bent Arrow 9"/>
            <p:cNvSpPr/>
            <p:nvPr/>
          </p:nvSpPr>
          <p:spPr>
            <a:xfrm rot="16200000">
              <a:off x="-47625" y="2028825"/>
              <a:ext cx="1343025" cy="1247775"/>
            </a:xfrm>
            <a:prstGeom prst="bentArrow">
              <a:avLst>
                <a:gd name="adj1" fmla="val 23473"/>
                <a:gd name="adj2" fmla="val 26145"/>
                <a:gd name="adj3" fmla="val 25763"/>
                <a:gd name="adj4" fmla="val 68178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Bent Arrow 10"/>
            <p:cNvSpPr/>
            <p:nvPr/>
          </p:nvSpPr>
          <p:spPr>
            <a:xfrm>
              <a:off x="123825" y="0"/>
              <a:ext cx="1343025" cy="1247775"/>
            </a:xfrm>
            <a:prstGeom prst="bentArrow">
              <a:avLst>
                <a:gd name="adj1" fmla="val 23473"/>
                <a:gd name="adj2" fmla="val 26145"/>
                <a:gd name="adj3" fmla="val 25763"/>
                <a:gd name="adj4" fmla="val 68178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657600" y="182403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Raw Materials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81362" y="477893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Consumption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49179" y="325460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Decomposition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3352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Nutrient</a:t>
            </a:r>
            <a:r>
              <a:rPr kumimoji="0" lang="en-US" alt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</a:t>
            </a:r>
            <a:r>
              <a:rPr kumimoji="0" lang="en-US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ixation/Assimilation</a:t>
            </a:r>
            <a:endParaRPr lang="en-US" dirty="0"/>
          </a:p>
        </p:txBody>
      </p:sp>
      <p:sp>
        <p:nvSpPr>
          <p:cNvPr id="3" name="Left Arrow 2"/>
          <p:cNvSpPr/>
          <p:nvPr/>
        </p:nvSpPr>
        <p:spPr>
          <a:xfrm>
            <a:off x="2743200" y="3262313"/>
            <a:ext cx="2438400" cy="4674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9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Elemental Components of the Biological Molecules - matching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Biological Molecule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Carbohydrate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Lipids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Proteins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Nucleic Acids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AutoNum type="alphaUcPeriod"/>
            </a:pPr>
            <a:r>
              <a:rPr lang="en-US" dirty="0" err="1" smtClean="0">
                <a:solidFill>
                  <a:srgbClr val="FF0000"/>
                </a:solidFill>
              </a:rPr>
              <a:t>PONCH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solidFill>
                  <a:srgbClr val="0070C0"/>
                </a:solidFill>
              </a:rPr>
              <a:t>CHO + N</a:t>
            </a:r>
          </a:p>
          <a:p>
            <a:pPr marL="457200" indent="-457200">
              <a:buAutoNum type="alphaUcPeriod"/>
            </a:pPr>
            <a:r>
              <a:rPr lang="en-US" dirty="0" err="1" smtClean="0">
                <a:solidFill>
                  <a:srgbClr val="7030A0"/>
                </a:solidFill>
              </a:rPr>
              <a:t>SPONCH</a:t>
            </a:r>
            <a:endParaRPr lang="en-US" dirty="0" smtClean="0">
              <a:solidFill>
                <a:srgbClr val="7030A0"/>
              </a:solidFill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solidFill>
                  <a:srgbClr val="00B050"/>
                </a:solidFill>
              </a:rPr>
              <a:t>CHOP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7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Biomolecule 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Carbohydrate</a:t>
            </a:r>
          </a:p>
          <a:p>
            <a:pPr marL="457200" indent="-457200">
              <a:buAutoNum type="arabicPeriod"/>
            </a:pPr>
            <a:r>
              <a:rPr lang="en-US" dirty="0" smtClean="0"/>
              <a:t>Lipids</a:t>
            </a:r>
          </a:p>
          <a:p>
            <a:pPr marL="457200" indent="-457200">
              <a:buAutoNum type="arabicPeriod"/>
            </a:pPr>
            <a:r>
              <a:rPr lang="en-US" dirty="0" smtClean="0"/>
              <a:t>Proteins</a:t>
            </a:r>
          </a:p>
          <a:p>
            <a:pPr marL="457200" indent="-457200">
              <a:buAutoNum type="arabicPeriod"/>
            </a:pPr>
            <a:r>
              <a:rPr lang="en-US" dirty="0" smtClean="0"/>
              <a:t>Nucleic Acids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Energy</a:t>
            </a:r>
            <a:br>
              <a:rPr lang="en-US" dirty="0" smtClean="0"/>
            </a:br>
            <a:r>
              <a:rPr lang="en-US" dirty="0" smtClean="0"/>
              <a:t>Molecule of Inheritance</a:t>
            </a:r>
          </a:p>
          <a:p>
            <a:pPr marL="0" indent="0">
              <a:buNone/>
            </a:pPr>
            <a:r>
              <a:rPr lang="en-US" dirty="0" smtClean="0"/>
              <a:t>Structure of Cell Membrane</a:t>
            </a:r>
          </a:p>
          <a:p>
            <a:pPr marL="0" indent="0">
              <a:buNone/>
            </a:pPr>
            <a:r>
              <a:rPr lang="en-US" dirty="0" smtClean="0"/>
              <a:t>Structure of Cell Walls Movement</a:t>
            </a:r>
          </a:p>
          <a:p>
            <a:pPr marL="0" indent="0">
              <a:buNone/>
            </a:pPr>
            <a:r>
              <a:rPr lang="en-US" dirty="0" smtClean="0"/>
              <a:t>Regulate the Cell</a:t>
            </a:r>
            <a:br>
              <a:rPr lang="en-US" dirty="0" smtClean="0"/>
            </a:br>
            <a:r>
              <a:rPr lang="en-US" dirty="0" smtClean="0"/>
              <a:t>Metabolism Control</a:t>
            </a:r>
          </a:p>
          <a:p>
            <a:pPr marL="0" indent="0">
              <a:buNone/>
            </a:pPr>
            <a:r>
              <a:rPr lang="en-US" dirty="0" smtClean="0"/>
              <a:t>Energy Storage</a:t>
            </a:r>
          </a:p>
          <a:p>
            <a:pPr marL="0" indent="0">
              <a:buNone/>
            </a:pPr>
            <a:r>
              <a:rPr lang="en-US" dirty="0" smtClean="0"/>
              <a:t>Internal Cell Structure</a:t>
            </a:r>
          </a:p>
          <a:p>
            <a:pPr marL="0" indent="0">
              <a:buNone/>
            </a:pPr>
            <a:r>
              <a:rPr lang="en-US" dirty="0" smtClean="0"/>
              <a:t>Protection</a:t>
            </a:r>
          </a:p>
          <a:p>
            <a:pPr marL="0" indent="0">
              <a:buNone/>
            </a:pPr>
            <a:r>
              <a:rPr lang="en-US" dirty="0" smtClean="0"/>
              <a:t>Chemical Messengers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029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Biomolecule 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Carbohydrate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Lipids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Proteins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Nucleic Acids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Energy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Molecule of Inheritance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Structure of Cell Membrane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Structure of Cell Walls </a:t>
            </a:r>
            <a:r>
              <a:rPr lang="en-US" sz="2400" dirty="0" smtClean="0">
                <a:solidFill>
                  <a:srgbClr val="7030A0"/>
                </a:solidFill>
              </a:rPr>
              <a:t>Movement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Regulate the Cell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rgbClr val="7030A0"/>
                </a:solidFill>
              </a:rPr>
              <a:t>Metabolism Control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Energy Storage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Internal Cell Structure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Protection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Chemical Messengers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32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Place the following in order from smallest to largest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Polysaccharide  - Monosaccharide – Disaccharide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Glucose – Starch - Sucrose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2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Place the following in order from smallest to largest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Monosaccharide – </a:t>
            </a:r>
            <a:r>
              <a:rPr lang="en-US" sz="2800" dirty="0" smtClean="0"/>
              <a:t>Disaccharide - </a:t>
            </a:r>
            <a:r>
              <a:rPr lang="en-US" sz="2800" dirty="0" smtClean="0"/>
              <a:t>Polysaccharide 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Glucose – Sucrose - </a:t>
            </a:r>
            <a:r>
              <a:rPr lang="en-US" dirty="0" smtClean="0"/>
              <a:t>Starch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85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Biomolecule 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Carbohydrate</a:t>
            </a:r>
          </a:p>
          <a:p>
            <a:pPr marL="457200" indent="-457200">
              <a:buAutoNum type="arabicPeriod"/>
            </a:pPr>
            <a:r>
              <a:rPr lang="en-US" dirty="0" smtClean="0"/>
              <a:t>Lipids</a:t>
            </a:r>
          </a:p>
          <a:p>
            <a:pPr marL="457200" indent="-457200">
              <a:buAutoNum type="arabicPeriod"/>
            </a:pPr>
            <a:r>
              <a:rPr lang="en-US" dirty="0" smtClean="0"/>
              <a:t>Proteins</a:t>
            </a:r>
          </a:p>
          <a:p>
            <a:pPr marL="457200" indent="-457200">
              <a:buAutoNum type="arabicPeriod"/>
            </a:pPr>
            <a:r>
              <a:rPr lang="en-US" dirty="0" smtClean="0"/>
              <a:t>Nucleic Acids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Muscles</a:t>
            </a:r>
          </a:p>
          <a:p>
            <a:pPr marL="0" indent="0">
              <a:buNone/>
            </a:pPr>
            <a:r>
              <a:rPr lang="en-US" dirty="0" smtClean="0"/>
              <a:t>Fats and Oils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DNA</a:t>
            </a:r>
          </a:p>
          <a:p>
            <a:pPr marL="0" indent="0">
              <a:buNone/>
            </a:pPr>
            <a:r>
              <a:rPr lang="en-US" dirty="0" smtClean="0"/>
              <a:t>Starch </a:t>
            </a:r>
          </a:p>
          <a:p>
            <a:pPr marL="0" indent="0">
              <a:buNone/>
            </a:pPr>
            <a:r>
              <a:rPr lang="en-US" dirty="0" smtClean="0"/>
              <a:t>Cilia and Flagella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Cellulose</a:t>
            </a:r>
          </a:p>
          <a:p>
            <a:pPr marL="0" indent="0">
              <a:buNone/>
            </a:pPr>
            <a:r>
              <a:rPr lang="en-US" dirty="0" smtClean="0"/>
              <a:t>Cholesterol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Chitin</a:t>
            </a:r>
            <a:br>
              <a:rPr lang="en-US" dirty="0" smtClean="0"/>
            </a:br>
            <a:r>
              <a:rPr lang="en-US" dirty="0" smtClean="0"/>
              <a:t>RNA</a:t>
            </a:r>
          </a:p>
          <a:p>
            <a:pPr marL="0" indent="0">
              <a:buNone/>
            </a:pPr>
            <a:r>
              <a:rPr lang="en-US" dirty="0" smtClean="0"/>
              <a:t>Glucose</a:t>
            </a:r>
          </a:p>
          <a:p>
            <a:pPr marL="0" indent="0">
              <a:buNone/>
            </a:pPr>
            <a:r>
              <a:rPr lang="en-US" dirty="0" smtClean="0"/>
              <a:t>Enzymes</a:t>
            </a:r>
          </a:p>
          <a:p>
            <a:pPr marL="0" indent="0">
              <a:buNone/>
            </a:pPr>
            <a:r>
              <a:rPr lang="en-US" dirty="0" smtClean="0"/>
              <a:t>Waxes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90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Biomolecule 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Carbohydrate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Lipids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Proteins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Nucleic Acids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Muscles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Fats and Oils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DNA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Starch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Cilia and Flagella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Cellulose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Cholesterol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Chitin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RNA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Glucose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Enzymes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Waxes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4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922</Words>
  <Application>Microsoft Office PowerPoint</Application>
  <PresentationFormat>On-screen Show (4:3)</PresentationFormat>
  <Paragraphs>282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Biomolecules Test Review</vt:lpstr>
      <vt:lpstr>Elemental Components of the Biological Molecules - matching</vt:lpstr>
      <vt:lpstr>Elemental Components of the Biological Molecules - matching</vt:lpstr>
      <vt:lpstr>Biomolecule Functions</vt:lpstr>
      <vt:lpstr>Biomolecule Functions</vt:lpstr>
      <vt:lpstr>Place the following in order from smallest to largest</vt:lpstr>
      <vt:lpstr>Place the following in order from smallest to largest</vt:lpstr>
      <vt:lpstr>Biomolecule Examples</vt:lpstr>
      <vt:lpstr>Biomolecule Examples</vt:lpstr>
      <vt:lpstr>PowerPoint Presentation</vt:lpstr>
      <vt:lpstr>PowerPoint Presentation</vt:lpstr>
      <vt:lpstr>Organ and Function</vt:lpstr>
      <vt:lpstr>Organ and Function</vt:lpstr>
      <vt:lpstr>Digestive Secretions</vt:lpstr>
      <vt:lpstr>Digestive Secretions</vt:lpstr>
      <vt:lpstr>Digestion Sites of Biomolecules</vt:lpstr>
      <vt:lpstr>Digestion Sites of Biomolecules</vt:lpstr>
      <vt:lpstr>PowerPoint Presentation</vt:lpstr>
      <vt:lpstr>PowerPoint Presentation</vt:lpstr>
      <vt:lpstr>Bacterial Roles in the Nitrogen Cycle</vt:lpstr>
      <vt:lpstr>Bacterial Roles in the Nitrogen Cycle</vt:lpstr>
      <vt:lpstr>Nutrient System Vocab</vt:lpstr>
      <vt:lpstr>Nutrient System Vocab</vt:lpstr>
      <vt:lpstr>General Nutrient Cycle Labels: Raw Materials, Decomposition, Nutrient Fixation/Assimilation, Consumption </vt:lpstr>
      <vt:lpstr>General Nutrient Cycle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Biomolecules Test Review</dc:title>
  <dc:creator>NDHS</dc:creator>
  <cp:lastModifiedBy>NDHS</cp:lastModifiedBy>
  <cp:revision>15</cp:revision>
  <dcterms:created xsi:type="dcterms:W3CDTF">2014-09-02T16:36:42Z</dcterms:created>
  <dcterms:modified xsi:type="dcterms:W3CDTF">2014-09-02T20:31:04Z</dcterms:modified>
</cp:coreProperties>
</file>