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5" r:id="rId25"/>
    <p:sldId id="279" r:id="rId26"/>
    <p:sldId id="296" r:id="rId27"/>
    <p:sldId id="280" r:id="rId28"/>
    <p:sldId id="297" r:id="rId29"/>
    <p:sldId id="281" r:id="rId30"/>
    <p:sldId id="298" r:id="rId31"/>
    <p:sldId id="282" r:id="rId32"/>
    <p:sldId id="299" r:id="rId33"/>
    <p:sldId id="283" r:id="rId34"/>
    <p:sldId id="300" r:id="rId35"/>
    <p:sldId id="284" r:id="rId36"/>
    <p:sldId id="285" r:id="rId37"/>
    <p:sldId id="310" r:id="rId38"/>
    <p:sldId id="269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309" r:id="rId49"/>
    <p:sldId id="301" r:id="rId50"/>
    <p:sldId id="302" r:id="rId51"/>
    <p:sldId id="303" r:id="rId52"/>
    <p:sldId id="304" r:id="rId53"/>
    <p:sldId id="305" r:id="rId54"/>
    <p:sldId id="307" r:id="rId55"/>
    <p:sldId id="306" r:id="rId56"/>
    <p:sldId id="308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28" autoAdjust="0"/>
  </p:normalViewPr>
  <p:slideViewPr>
    <p:cSldViewPr snapToGrid="0">
      <p:cViewPr>
        <p:scale>
          <a:sx n="81" d="100"/>
          <a:sy n="81" d="100"/>
        </p:scale>
        <p:origin x="294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23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86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21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76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4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02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68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75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52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03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7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6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205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15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5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6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6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5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2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9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B849F-7FB6-4873-9176-7495C70F1A8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3428-1B3E-4265-9434-C1DF67987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8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ng.com/images/search?q=ribosome+structure&amp;qs=n&amp;form=QBIR&amp;pq=ribosome+structure&amp;sc=5-18&amp;sp=-1&amp;sk=#view=detail&amp;id=5497FEC0954A424CADD67D66458F95D0C98E636E&amp;selectedIndex=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bLEDd-PSTQ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tsb2SqR-R0" TargetMode="Externa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frm=1&amp;source=images&amp;cd=&amp;cad=rja&amp;docid=t3Cy7uCrpRVBIM&amp;tbnid=qC_pDkpiDq8E7M:&amp;ved=0CAUQjRw&amp;url=http://www.unckidneycenter.org/kidneyhealthlibrary/glomerulardisease.html&amp;ei=9BoNU7GAEYyskAexnoCICQ&amp;psig=AFQjCNEXpLUSTbifFZEntJxgr1XVMLCXPg&amp;ust=1393454105665387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jpeg"/><Relationship Id="rId4" Type="http://schemas.openxmlformats.org/officeDocument/2006/relationships/hyperlink" Target="http://www.baileybio.com/plogger/images/ap_biology/animal_diversity_project_-_must_cite_your_textbook_/mammals_-_nephron.jpg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Polypeptide Synthesis</a:t>
            </a:r>
            <a:br>
              <a:rPr lang="en-US" dirty="0" smtClean="0"/>
            </a:br>
            <a:r>
              <a:rPr lang="en-US" dirty="0" smtClean="0"/>
              <a:t>-Making Proteins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upload.wikimedia.org/wikipedia/commons/thumb/5/59/TRNA-Phe_yeast_en.svg/200px-TRNA-Phe_yeast_en.svg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858501"/>
            <a:ext cx="3521149" cy="405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greatneck.k12.ny.us/GNPS/SHS/dept/science/krauz/bio_h/images/17_14tRNAStructure3D_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86" y="1858502"/>
            <a:ext cx="4827181" cy="405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08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/>
              <a:t>rRNA</a:t>
            </a:r>
            <a:r>
              <a:rPr lang="en-US" b="1" u="sng" dirty="0"/>
              <a:t> Structure: </a:t>
            </a:r>
            <a:endParaRPr lang="en-US" b="1" u="sng" dirty="0" smtClean="0"/>
          </a:p>
          <a:p>
            <a:r>
              <a:rPr lang="en-US" dirty="0"/>
              <a:t>	- </a:t>
            </a:r>
            <a:r>
              <a:rPr lang="en-US" dirty="0" err="1"/>
              <a:t>rRNA</a:t>
            </a:r>
            <a:r>
              <a:rPr lang="en-US" dirty="0"/>
              <a:t> combines with proteins in the nucleolus to form two ribosomal structures: </a:t>
            </a:r>
            <a:r>
              <a:rPr lang="en-US" b="1" u="sng" dirty="0">
                <a:solidFill>
                  <a:schemeClr val="accent1"/>
                </a:solidFill>
              </a:rPr>
              <a:t>small and large </a:t>
            </a:r>
            <a:r>
              <a:rPr lang="en-US" b="1" u="sng" dirty="0" smtClean="0">
                <a:solidFill>
                  <a:schemeClr val="accent1"/>
                </a:solidFill>
              </a:rPr>
              <a:t>sub-units</a:t>
            </a:r>
            <a:endParaRPr lang="en-US" dirty="0" smtClean="0"/>
          </a:p>
          <a:p>
            <a:r>
              <a:rPr lang="en-US" dirty="0"/>
              <a:t>	- small subunit holds the </a:t>
            </a:r>
            <a:r>
              <a:rPr lang="en-US" b="1" u="sng" dirty="0" smtClean="0">
                <a:solidFill>
                  <a:schemeClr val="accent1"/>
                </a:solidFill>
              </a:rPr>
              <a:t>mRNA</a:t>
            </a:r>
            <a:endParaRPr lang="en-US" dirty="0" smtClean="0"/>
          </a:p>
          <a:p>
            <a:r>
              <a:rPr lang="en-US" dirty="0"/>
              <a:t>	- large subunit holds the </a:t>
            </a:r>
            <a:r>
              <a:rPr lang="en-US" b="1" u="sng" dirty="0" err="1">
                <a:solidFill>
                  <a:schemeClr val="accent1"/>
                </a:solidFill>
              </a:rPr>
              <a:t>tRNA</a:t>
            </a:r>
            <a:r>
              <a:rPr lang="en-US" b="1" u="sng" dirty="0">
                <a:solidFill>
                  <a:schemeClr val="accent1"/>
                </a:solidFill>
              </a:rPr>
              <a:t> in place so amino acids can link together</a:t>
            </a:r>
            <a:r>
              <a:rPr lang="en-US" dirty="0"/>
              <a:t> to make the amino acid chain (protein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	- the </a:t>
            </a:r>
            <a:r>
              <a:rPr lang="en-US" b="1" u="sng" dirty="0">
                <a:solidFill>
                  <a:schemeClr val="accent1"/>
                </a:solidFill>
              </a:rPr>
              <a:t>large subunit has three reaction sites, E site, P site, A site</a:t>
            </a:r>
            <a:r>
              <a:rPr lang="en-US" dirty="0"/>
              <a:t>, where the </a:t>
            </a:r>
            <a:r>
              <a:rPr lang="en-US" b="1" u="sng" dirty="0">
                <a:solidFill>
                  <a:schemeClr val="accent1"/>
                </a:solidFill>
              </a:rPr>
              <a:t>amino acid chain is built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7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ts2.mm.bing.net/th?id=H.4573900921307822&amp;w=231&amp;h=172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001" y="1190847"/>
            <a:ext cx="6380975" cy="5146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20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35" y="365125"/>
            <a:ext cx="10515600" cy="1325563"/>
          </a:xfrm>
        </p:spPr>
        <p:txBody>
          <a:bodyPr/>
          <a:lstStyle/>
          <a:p>
            <a:r>
              <a:rPr lang="en-US" dirty="0" smtClean="0"/>
              <a:t>Polypeptide Synthesis: the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1) </a:t>
            </a:r>
            <a:r>
              <a:rPr lang="en-US" b="1" u="sng" dirty="0"/>
              <a:t>Transcription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WHERE: </a:t>
            </a:r>
            <a:r>
              <a:rPr lang="en-US" b="1" u="sng" dirty="0">
                <a:solidFill>
                  <a:schemeClr val="accent1"/>
                </a:solidFill>
              </a:rPr>
              <a:t>In the nucleus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WHAT: </a:t>
            </a:r>
            <a:r>
              <a:rPr lang="en-US" b="1" u="sng" dirty="0">
                <a:solidFill>
                  <a:schemeClr val="accent1"/>
                </a:solidFill>
              </a:rPr>
              <a:t>DNA, RNA polymerase, RNA nucleotides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HOW:</a:t>
            </a:r>
          </a:p>
          <a:p>
            <a:pPr lvl="0"/>
            <a:r>
              <a:rPr lang="en-US" b="1" u="sng" dirty="0">
                <a:solidFill>
                  <a:schemeClr val="accent1"/>
                </a:solidFill>
              </a:rPr>
              <a:t>RNA Polymerase bonds to the beginning of the gene</a:t>
            </a:r>
            <a:endParaRPr lang="en-US" dirty="0">
              <a:solidFill>
                <a:schemeClr val="accent1"/>
              </a:solidFill>
            </a:endParaRPr>
          </a:p>
          <a:p>
            <a:pPr lvl="0"/>
            <a:r>
              <a:rPr lang="en-US" b="1" u="sng" dirty="0">
                <a:solidFill>
                  <a:schemeClr val="accent1"/>
                </a:solidFill>
              </a:rPr>
              <a:t>RNA Polymerase unzips the DNA and moves along the gene</a:t>
            </a:r>
            <a:endParaRPr lang="en-US" dirty="0">
              <a:solidFill>
                <a:schemeClr val="accent1"/>
              </a:solidFill>
            </a:endParaRPr>
          </a:p>
          <a:p>
            <a:pPr lvl="0"/>
            <a:r>
              <a:rPr lang="en-US" b="1" u="sng" dirty="0">
                <a:solidFill>
                  <a:schemeClr val="accent1"/>
                </a:solidFill>
              </a:rPr>
              <a:t>RNA is built complimentary to the DNA in the 5’ to 3’ direction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A </a:t>
            </a:r>
            <a:r>
              <a:rPr lang="en-US" b="1" u="sng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b="1" u="sng" dirty="0">
                <a:solidFill>
                  <a:schemeClr val="accent1"/>
                </a:solidFill>
              </a:rPr>
              <a:t> U, </a:t>
            </a:r>
            <a:r>
              <a:rPr lang="en-US" b="1" u="sng" dirty="0" smtClean="0">
                <a:solidFill>
                  <a:schemeClr val="accent1"/>
                </a:solidFill>
              </a:rPr>
              <a:t>     G </a:t>
            </a:r>
            <a:r>
              <a:rPr lang="en-US" b="1" u="sng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b="1" u="sng" dirty="0">
                <a:solidFill>
                  <a:schemeClr val="accent1"/>
                </a:solidFill>
              </a:rPr>
              <a:t> C, </a:t>
            </a:r>
            <a:r>
              <a:rPr lang="en-US" b="1" u="sng" dirty="0" smtClean="0">
                <a:solidFill>
                  <a:schemeClr val="accent1"/>
                </a:solidFill>
              </a:rPr>
              <a:t>     T </a:t>
            </a:r>
            <a:r>
              <a:rPr lang="en-US" b="1" u="sng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b="1" u="sng" dirty="0">
                <a:solidFill>
                  <a:schemeClr val="accent1"/>
                </a:solidFill>
              </a:rPr>
              <a:t> A, </a:t>
            </a:r>
            <a:r>
              <a:rPr lang="en-US" b="1" u="sng" dirty="0" smtClean="0">
                <a:solidFill>
                  <a:schemeClr val="accent1"/>
                </a:solidFill>
              </a:rPr>
              <a:t>     C </a:t>
            </a:r>
            <a:r>
              <a:rPr lang="en-US" b="1" u="sng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b="1" u="sng" dirty="0">
                <a:solidFill>
                  <a:schemeClr val="accent1"/>
                </a:solidFill>
              </a:rPr>
              <a:t> G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biology12-lum.wikispaces.com/file/view/transcription%2Cnbk.jpg/177394793/transcription%2Cnbk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502" y="365124"/>
            <a:ext cx="6400800" cy="6492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3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b="1" u="sng" dirty="0" smtClean="0"/>
              <a:t>RNA </a:t>
            </a:r>
            <a:r>
              <a:rPr lang="en-US" b="1" u="sng" dirty="0"/>
              <a:t>Processing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WHERE: </a:t>
            </a:r>
            <a:r>
              <a:rPr lang="en-US" b="1" u="sng" dirty="0">
                <a:solidFill>
                  <a:schemeClr val="accent1"/>
                </a:solidFill>
              </a:rPr>
              <a:t>Nucleus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WHAT: </a:t>
            </a:r>
            <a:r>
              <a:rPr lang="en-US" b="1" u="sng" dirty="0" err="1">
                <a:solidFill>
                  <a:schemeClr val="accent1"/>
                </a:solidFill>
              </a:rPr>
              <a:t>tRNA</a:t>
            </a:r>
            <a:r>
              <a:rPr lang="en-US" b="1" u="sng" dirty="0">
                <a:solidFill>
                  <a:schemeClr val="accent1"/>
                </a:solidFill>
              </a:rPr>
              <a:t>, </a:t>
            </a:r>
            <a:r>
              <a:rPr lang="en-US" b="1" u="sng" dirty="0" err="1">
                <a:solidFill>
                  <a:schemeClr val="accent1"/>
                </a:solidFill>
              </a:rPr>
              <a:t>rRNA</a:t>
            </a:r>
            <a:r>
              <a:rPr lang="en-US" b="1" u="sng" dirty="0">
                <a:solidFill>
                  <a:schemeClr val="accent1"/>
                </a:solidFill>
              </a:rPr>
              <a:t>, mRNA, GTP, Adenine, Enzymes</a:t>
            </a:r>
            <a:br>
              <a:rPr lang="en-US" b="1" u="sng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5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HOW:</a:t>
            </a:r>
            <a:br>
              <a:rPr lang="en-US" dirty="0"/>
            </a:br>
            <a:r>
              <a:rPr lang="en-US" dirty="0" err="1"/>
              <a:t>tRNA</a:t>
            </a:r>
            <a:r>
              <a:rPr lang="en-US" dirty="0"/>
              <a:t> folds into its correct shape</a:t>
            </a:r>
            <a:br>
              <a:rPr lang="en-US" dirty="0"/>
            </a:br>
            <a:r>
              <a:rPr lang="en-US" dirty="0" err="1"/>
              <a:t>rRNA</a:t>
            </a:r>
            <a:r>
              <a:rPr lang="en-US" dirty="0"/>
              <a:t> goes to nucleolus to become the ribosome</a:t>
            </a:r>
          </a:p>
          <a:p>
            <a:r>
              <a:rPr lang="en-US" dirty="0"/>
              <a:t>mRNA undergoes three main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1) </a:t>
            </a:r>
            <a:r>
              <a:rPr lang="en-US" b="1" u="sng" dirty="0" smtClean="0">
                <a:solidFill>
                  <a:schemeClr val="accent1"/>
                </a:solidFill>
              </a:rPr>
              <a:t>5</a:t>
            </a:r>
            <a:r>
              <a:rPr lang="en-US" b="1" u="sng" dirty="0">
                <a:solidFill>
                  <a:schemeClr val="accent1"/>
                </a:solidFill>
              </a:rPr>
              <a:t>’ end is capped with </a:t>
            </a:r>
            <a:r>
              <a:rPr lang="en-US" b="1" u="sng" dirty="0" err="1">
                <a:solidFill>
                  <a:schemeClr val="accent1"/>
                </a:solidFill>
              </a:rPr>
              <a:t>Guanosine</a:t>
            </a:r>
            <a:r>
              <a:rPr lang="en-US" b="1" u="sng" dirty="0">
                <a:solidFill>
                  <a:schemeClr val="accent1"/>
                </a:solidFill>
              </a:rPr>
              <a:t> Tri-phosphate</a:t>
            </a:r>
            <a:r>
              <a:rPr lang="en-US" dirty="0"/>
              <a:t> – this is called the </a:t>
            </a:r>
            <a:r>
              <a:rPr lang="en-US" b="1" u="sng" dirty="0">
                <a:solidFill>
                  <a:schemeClr val="accent1"/>
                </a:solidFill>
              </a:rPr>
              <a:t>5’ cap</a:t>
            </a:r>
            <a:endParaRPr lang="en-U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2) </a:t>
            </a:r>
            <a:r>
              <a:rPr lang="en-US" b="1" u="sng" dirty="0" smtClean="0">
                <a:solidFill>
                  <a:schemeClr val="accent1"/>
                </a:solidFill>
              </a:rPr>
              <a:t>3</a:t>
            </a:r>
            <a:r>
              <a:rPr lang="en-US" b="1" u="sng" dirty="0">
                <a:solidFill>
                  <a:schemeClr val="accent1"/>
                </a:solidFill>
              </a:rPr>
              <a:t>’ end gets a </a:t>
            </a:r>
            <a:r>
              <a:rPr lang="en-US" b="1" u="sng" dirty="0" err="1">
                <a:solidFill>
                  <a:schemeClr val="accent1"/>
                </a:solidFill>
              </a:rPr>
              <a:t>polyadenylated</a:t>
            </a:r>
            <a:r>
              <a:rPr lang="en-US" b="1" u="sng" dirty="0">
                <a:solidFill>
                  <a:schemeClr val="accent1"/>
                </a:solidFill>
              </a:rPr>
              <a:t> tail</a:t>
            </a:r>
            <a:r>
              <a:rPr lang="en-US" dirty="0"/>
              <a:t> – lots of adenines are added – helps </a:t>
            </a:r>
            <a:r>
              <a:rPr lang="en-US" b="1" u="sng" dirty="0">
                <a:solidFill>
                  <a:schemeClr val="accent1"/>
                </a:solidFill>
              </a:rPr>
              <a:t>keep the mRNA from falling apart</a:t>
            </a:r>
            <a:endParaRPr lang="en-U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3) </a:t>
            </a:r>
            <a:r>
              <a:rPr lang="en-US" b="1" u="sng" dirty="0" smtClean="0">
                <a:solidFill>
                  <a:schemeClr val="accent1"/>
                </a:solidFill>
              </a:rPr>
              <a:t>RNA </a:t>
            </a:r>
            <a:r>
              <a:rPr lang="en-US" b="1" u="sng" dirty="0">
                <a:solidFill>
                  <a:schemeClr val="accent1"/>
                </a:solidFill>
              </a:rPr>
              <a:t>is edited for interrupting information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DNA contains two types of nucleic acid sequences in a gene. </a:t>
            </a:r>
            <a:br>
              <a:rPr lang="en-US" dirty="0"/>
            </a:br>
            <a:r>
              <a:rPr lang="en-US" dirty="0"/>
              <a:t> 	</a:t>
            </a:r>
            <a:r>
              <a:rPr lang="en-US" b="1" u="sng" dirty="0">
                <a:solidFill>
                  <a:schemeClr val="accent1"/>
                </a:solidFill>
              </a:rPr>
              <a:t>Exons</a:t>
            </a:r>
            <a:r>
              <a:rPr lang="en-US" dirty="0"/>
              <a:t>: nucleotides that will be </a:t>
            </a:r>
            <a:r>
              <a:rPr lang="en-US" b="1" u="sng" dirty="0" err="1">
                <a:solidFill>
                  <a:schemeClr val="accent1"/>
                </a:solidFill>
              </a:rPr>
              <a:t>EXpressed</a:t>
            </a:r>
            <a:r>
              <a:rPr lang="en-US" b="1" u="sng" dirty="0">
                <a:solidFill>
                  <a:schemeClr val="accent1"/>
                </a:solidFill>
              </a:rPr>
              <a:t> as amino acids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/>
              <a:t> 	</a:t>
            </a:r>
            <a:r>
              <a:rPr lang="en-US" b="1" u="sng" dirty="0" smtClean="0">
                <a:solidFill>
                  <a:schemeClr val="accent1"/>
                </a:solidFill>
              </a:rPr>
              <a:t>Introns</a:t>
            </a:r>
            <a:r>
              <a:rPr lang="en-US" dirty="0" smtClean="0"/>
              <a:t>: </a:t>
            </a:r>
            <a:r>
              <a:rPr lang="en-US" dirty="0"/>
              <a:t>nucleotides that </a:t>
            </a:r>
            <a:r>
              <a:rPr lang="en-US" b="1" u="sng" dirty="0">
                <a:solidFill>
                  <a:schemeClr val="accent1"/>
                </a:solidFill>
              </a:rPr>
              <a:t>will not be expressed into amino acids and </a:t>
            </a:r>
            <a:r>
              <a:rPr lang="en-US" b="1" u="sng" dirty="0" err="1">
                <a:solidFill>
                  <a:schemeClr val="accent1"/>
                </a:solidFill>
              </a:rPr>
              <a:t>INterrupt</a:t>
            </a:r>
            <a:r>
              <a:rPr lang="en-US" b="1" u="sng" dirty="0">
                <a:solidFill>
                  <a:schemeClr val="accent1"/>
                </a:solidFill>
              </a:rPr>
              <a:t> the exons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b="1" u="sng" dirty="0">
                <a:solidFill>
                  <a:schemeClr val="accent1"/>
                </a:solidFill>
              </a:rPr>
              <a:t>INTRONS are cut out of the mRNA and the EXONS are pieced (Spliced) together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8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apbio-werle.wikispaces.com/file/view/c8.18x8.processing.jpg/68536799/c8.18x8.processin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149" y="616687"/>
            <a:ext cx="8888818" cy="5847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3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cmapspublic2.ihmc.us/rid=1L3QRTJSF-27NK5SJ-1PDB/Protein%20synthesis%20detail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498" y="365125"/>
            <a:ext cx="7995683" cy="6492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2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3) </a:t>
            </a:r>
            <a:r>
              <a:rPr lang="en-US" b="1" u="sng" dirty="0" smtClean="0"/>
              <a:t>Translation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WHERE</a:t>
            </a:r>
            <a:r>
              <a:rPr lang="en-US" dirty="0"/>
              <a:t>: </a:t>
            </a:r>
            <a:r>
              <a:rPr lang="en-US" b="1" u="sng" dirty="0">
                <a:solidFill>
                  <a:schemeClr val="accent1"/>
                </a:solidFill>
              </a:rPr>
              <a:t>Cytoplasm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WHAT</a:t>
            </a:r>
            <a:r>
              <a:rPr lang="en-US" dirty="0"/>
              <a:t>: </a:t>
            </a:r>
            <a:r>
              <a:rPr lang="en-US" b="1" u="sng" dirty="0">
                <a:solidFill>
                  <a:schemeClr val="accent1"/>
                </a:solidFill>
              </a:rPr>
              <a:t>mRNA, </a:t>
            </a:r>
            <a:r>
              <a:rPr lang="en-US" b="1" u="sng" dirty="0" err="1">
                <a:solidFill>
                  <a:schemeClr val="accent1"/>
                </a:solidFill>
              </a:rPr>
              <a:t>tRNAs</a:t>
            </a:r>
            <a:r>
              <a:rPr lang="en-US" b="1" u="sng" dirty="0">
                <a:solidFill>
                  <a:schemeClr val="accent1"/>
                </a:solidFill>
              </a:rPr>
              <a:t> with attached amino acids, ribosomes, ATP</a:t>
            </a:r>
            <a:endParaRPr lang="en-US" u="sng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HOW:</a:t>
            </a:r>
          </a:p>
          <a:p>
            <a:r>
              <a:rPr lang="en-US" dirty="0"/>
              <a:t>The whole system is based on the </a:t>
            </a:r>
            <a:r>
              <a:rPr lang="en-US" b="1" u="sng" dirty="0">
                <a:solidFill>
                  <a:srgbClr val="C00000"/>
                </a:solidFill>
              </a:rPr>
              <a:t>basic reading frame of three nucleotides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	DNA is called the </a:t>
            </a:r>
            <a:r>
              <a:rPr lang="en-US" b="1" u="sng" dirty="0" smtClean="0">
                <a:solidFill>
                  <a:srgbClr val="C00000"/>
                </a:solidFill>
              </a:rPr>
              <a:t>CODE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Three nucleotide sequences in mRNA are called </a:t>
            </a:r>
            <a:r>
              <a:rPr lang="en-US" b="1" u="sng" dirty="0">
                <a:solidFill>
                  <a:srgbClr val="C00000"/>
                </a:solidFill>
              </a:rPr>
              <a:t>CODONS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	Three nucleotide sequences in </a:t>
            </a:r>
            <a:r>
              <a:rPr lang="en-US" dirty="0" err="1"/>
              <a:t>tRNA</a:t>
            </a:r>
            <a:r>
              <a:rPr lang="en-US" dirty="0"/>
              <a:t> are called </a:t>
            </a:r>
            <a:r>
              <a:rPr lang="en-US" b="1" u="sng" dirty="0">
                <a:solidFill>
                  <a:srgbClr val="C00000"/>
                </a:solidFill>
              </a:rPr>
              <a:t>ANTI-CODONS</a:t>
            </a:r>
            <a:r>
              <a:rPr lang="en-US" dirty="0"/>
              <a:t> – the anti-codon is complementary to the codon, which is complementary to the code.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</a:t>
            </a:r>
            <a:r>
              <a:rPr lang="en-US" b="1" dirty="0" smtClean="0"/>
              <a:t> </a:t>
            </a:r>
            <a:r>
              <a:rPr lang="en-US" b="1" u="sng" dirty="0" err="1" smtClean="0">
                <a:solidFill>
                  <a:srgbClr val="C00000"/>
                </a:solidFill>
              </a:rPr>
              <a:t>tRNAs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attach to the correct amino acid in the cytoplasm</a:t>
            </a:r>
            <a:r>
              <a:rPr lang="en-US" b="1" dirty="0"/>
              <a:t> </a:t>
            </a:r>
            <a:r>
              <a:rPr lang="en-US" dirty="0"/>
              <a:t>– directed by enzymes</a:t>
            </a:r>
          </a:p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b="1" u="sng" dirty="0" smtClean="0">
                <a:solidFill>
                  <a:srgbClr val="C00000"/>
                </a:solidFill>
              </a:rPr>
              <a:t>Small </a:t>
            </a:r>
            <a:r>
              <a:rPr lang="en-US" b="1" u="sng" dirty="0">
                <a:solidFill>
                  <a:srgbClr val="C00000"/>
                </a:solidFill>
              </a:rPr>
              <a:t>subunit of the ribosome binds to the 5’ cap of the mRNA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logy.unm.edu/ccouncil/Biology_124/Images/RNAtranslatio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8" y="0"/>
            <a:ext cx="5401338" cy="665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b="1" u="sng" dirty="0" smtClean="0">
                <a:solidFill>
                  <a:srgbClr val="C00000"/>
                </a:solidFill>
              </a:rPr>
              <a:t>The </a:t>
            </a:r>
            <a:r>
              <a:rPr lang="en-US" b="1" u="sng" dirty="0">
                <a:solidFill>
                  <a:srgbClr val="C00000"/>
                </a:solidFill>
              </a:rPr>
              <a:t>first </a:t>
            </a:r>
            <a:r>
              <a:rPr lang="en-US" b="1" u="sng" dirty="0" err="1">
                <a:solidFill>
                  <a:srgbClr val="C00000"/>
                </a:solidFill>
              </a:rPr>
              <a:t>tRNA</a:t>
            </a:r>
            <a:r>
              <a:rPr lang="en-US" b="1" u="sng" dirty="0">
                <a:solidFill>
                  <a:srgbClr val="C00000"/>
                </a:solidFill>
              </a:rPr>
              <a:t> attaches to the first three nucleotides of the mRNA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/>
              <a:t>The first three nucleotides of every </a:t>
            </a:r>
            <a:r>
              <a:rPr lang="en-US" b="1" u="sng" dirty="0">
                <a:solidFill>
                  <a:srgbClr val="C00000"/>
                </a:solidFill>
              </a:rPr>
              <a:t>mRNA is AUG</a:t>
            </a:r>
            <a:r>
              <a:rPr lang="en-US" dirty="0"/>
              <a:t>. This codes for the amino acid </a:t>
            </a:r>
            <a:r>
              <a:rPr lang="en-US" b="1" u="sng" dirty="0">
                <a:solidFill>
                  <a:srgbClr val="C00000"/>
                </a:solidFill>
              </a:rPr>
              <a:t>Methoinine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logy.unm.edu/ccouncil/Biology_124/Images/RNAtranslatio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8" y="0"/>
            <a:ext cx="5401338" cy="665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4. The </a:t>
            </a:r>
            <a:r>
              <a:rPr lang="en-US" b="1" u="sng" dirty="0">
                <a:solidFill>
                  <a:srgbClr val="C00000"/>
                </a:solidFill>
              </a:rPr>
              <a:t>large subunit slides into place so the </a:t>
            </a:r>
            <a:r>
              <a:rPr lang="en-US" b="1" u="sng" dirty="0" err="1">
                <a:solidFill>
                  <a:srgbClr val="C00000"/>
                </a:solidFill>
              </a:rPr>
              <a:t>tRNA</a:t>
            </a:r>
            <a:r>
              <a:rPr lang="en-US" b="1" u="sng" dirty="0">
                <a:solidFill>
                  <a:srgbClr val="C00000"/>
                </a:solidFill>
              </a:rPr>
              <a:t> is in the middle slot of the ribosome, the P site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logy.unm.edu/ccouncil/Biology_124/Images/RNAtranslatio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8" y="0"/>
            <a:ext cx="5401338" cy="665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5. The </a:t>
            </a:r>
            <a:r>
              <a:rPr lang="en-US" b="1" u="sng" dirty="0">
                <a:solidFill>
                  <a:srgbClr val="C00000"/>
                </a:solidFill>
              </a:rPr>
              <a:t>next </a:t>
            </a:r>
            <a:r>
              <a:rPr lang="en-US" b="1" u="sng" dirty="0" err="1">
                <a:solidFill>
                  <a:srgbClr val="C00000"/>
                </a:solidFill>
              </a:rPr>
              <a:t>tRNA</a:t>
            </a:r>
            <a:r>
              <a:rPr lang="en-US" b="1" u="sng" dirty="0">
                <a:solidFill>
                  <a:srgbClr val="C00000"/>
                </a:solidFill>
              </a:rPr>
              <a:t> with the appropriate amino acid enters the A site matching to the mRNA codon</a:t>
            </a:r>
            <a:r>
              <a:rPr lang="en-US" dirty="0"/>
              <a:t>. 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- Determine </a:t>
            </a:r>
            <a:r>
              <a:rPr lang="en-US" dirty="0"/>
              <a:t>the </a:t>
            </a:r>
            <a:r>
              <a:rPr lang="en-US" b="1" u="sng" dirty="0">
                <a:solidFill>
                  <a:srgbClr val="C00000"/>
                </a:solidFill>
              </a:rPr>
              <a:t>amino acid coming in based on the mRNA codon sequence</a:t>
            </a:r>
            <a:r>
              <a:rPr lang="en-US" dirty="0"/>
              <a:t> – use mRNA codon chart.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logy.unm.edu/ccouncil/Biology_124/Images/RNAtranslatio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8" y="0"/>
            <a:ext cx="5401338" cy="665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controls the cell by directing the manufacture of </a:t>
            </a:r>
            <a:r>
              <a:rPr lang="en-US" b="1" u="sng" dirty="0">
                <a:solidFill>
                  <a:schemeClr val="accent1"/>
                </a:solidFill>
              </a:rPr>
              <a:t>proteins</a:t>
            </a:r>
            <a:r>
              <a:rPr lang="en-US" dirty="0"/>
              <a:t>.</a:t>
            </a:r>
          </a:p>
          <a:p>
            <a:r>
              <a:rPr lang="en-US" dirty="0"/>
              <a:t>Proteins are </a:t>
            </a:r>
            <a:r>
              <a:rPr lang="en-US" b="1" u="sng" dirty="0">
                <a:solidFill>
                  <a:schemeClr val="accent1"/>
                </a:solidFill>
              </a:rPr>
              <a:t>macromolecules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made up of </a:t>
            </a:r>
            <a:r>
              <a:rPr lang="en-US" b="1" u="sng" dirty="0">
                <a:solidFill>
                  <a:schemeClr val="accent1"/>
                </a:solidFill>
              </a:rPr>
              <a:t>long chains of amino acids.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Amino acids are held together by chemical bonds called </a:t>
            </a:r>
            <a:r>
              <a:rPr lang="en-US" b="1" u="sng" dirty="0">
                <a:solidFill>
                  <a:schemeClr val="accent1"/>
                </a:solidFill>
              </a:rPr>
              <a:t>peptide bonds.</a:t>
            </a:r>
            <a:r>
              <a:rPr lang="en-US" b="1" u="sng" dirty="0"/>
              <a:t> </a:t>
            </a:r>
            <a:r>
              <a:rPr lang="en-US" dirty="0"/>
              <a:t>Thus a long chain of amino acids is also called a </a:t>
            </a:r>
            <a:r>
              <a:rPr lang="en-US" b="1" u="sng" dirty="0">
                <a:solidFill>
                  <a:schemeClr val="accent1"/>
                </a:solidFill>
              </a:rPr>
              <a:t>polypeptide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(Remember: Proteins are digested in the stomach by the enzyme PEPSIN.)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2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6. </a:t>
            </a:r>
            <a:r>
              <a:rPr lang="en-US" b="1" u="sng" dirty="0" smtClean="0">
                <a:solidFill>
                  <a:srgbClr val="C00000"/>
                </a:solidFill>
              </a:rPr>
              <a:t>The </a:t>
            </a:r>
            <a:r>
              <a:rPr lang="en-US" b="1" u="sng" dirty="0">
                <a:solidFill>
                  <a:srgbClr val="C00000"/>
                </a:solidFill>
              </a:rPr>
              <a:t>amino acid on the </a:t>
            </a:r>
            <a:r>
              <a:rPr lang="en-US" b="1" u="sng" dirty="0" err="1">
                <a:solidFill>
                  <a:srgbClr val="C00000"/>
                </a:solidFill>
              </a:rPr>
              <a:t>tRNA</a:t>
            </a:r>
            <a:r>
              <a:rPr lang="en-US" b="1" u="sng" dirty="0">
                <a:solidFill>
                  <a:srgbClr val="C00000"/>
                </a:solidFill>
              </a:rPr>
              <a:t> in the P site attaches to the amino acid on the </a:t>
            </a:r>
            <a:r>
              <a:rPr lang="en-US" b="1" u="sng" dirty="0" err="1">
                <a:solidFill>
                  <a:srgbClr val="C00000"/>
                </a:solidFill>
              </a:rPr>
              <a:t>tRNA</a:t>
            </a:r>
            <a:r>
              <a:rPr lang="en-US" b="1" u="sng" dirty="0">
                <a:solidFill>
                  <a:srgbClr val="C00000"/>
                </a:solidFill>
              </a:rPr>
              <a:t> in the A site and forms a peptide bond</a:t>
            </a:r>
            <a:r>
              <a:rPr lang="en-US" dirty="0">
                <a:solidFill>
                  <a:srgbClr val="C000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logy.unm.edu/ccouncil/Biology_124/Images/RNAtranslatio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8" y="0"/>
            <a:ext cx="5401338" cy="665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7. </a:t>
            </a:r>
            <a:r>
              <a:rPr lang="en-US" b="1" u="sng" dirty="0" smtClean="0">
                <a:solidFill>
                  <a:srgbClr val="C00000"/>
                </a:solidFill>
              </a:rPr>
              <a:t>The </a:t>
            </a:r>
            <a:r>
              <a:rPr lang="en-US" b="1" u="sng" dirty="0">
                <a:solidFill>
                  <a:srgbClr val="C00000"/>
                </a:solidFill>
              </a:rPr>
              <a:t>ribosome shifts down the mRNA causing the </a:t>
            </a:r>
            <a:r>
              <a:rPr lang="en-US" b="1" u="sng" dirty="0" err="1">
                <a:solidFill>
                  <a:srgbClr val="C00000"/>
                </a:solidFill>
              </a:rPr>
              <a:t>tRNAs</a:t>
            </a:r>
            <a:r>
              <a:rPr lang="en-US" b="1" u="sng" dirty="0">
                <a:solidFill>
                  <a:srgbClr val="C00000"/>
                </a:solidFill>
              </a:rPr>
              <a:t> (which are still attached to the mRNA) to translocate (move) into the adjacent site on the ribosome</a:t>
            </a:r>
            <a:r>
              <a:rPr lang="en-US" dirty="0">
                <a:solidFill>
                  <a:srgbClr val="C00000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the </a:t>
            </a:r>
            <a:r>
              <a:rPr lang="en-US" dirty="0" err="1"/>
              <a:t>tRNA</a:t>
            </a:r>
            <a:r>
              <a:rPr lang="en-US" dirty="0"/>
              <a:t> in the </a:t>
            </a:r>
            <a:r>
              <a:rPr lang="en-US" b="1" u="sng" dirty="0">
                <a:solidFill>
                  <a:srgbClr val="C00000"/>
                </a:solidFill>
              </a:rPr>
              <a:t>A site moves to the P site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/>
              <a:t>- the </a:t>
            </a:r>
            <a:r>
              <a:rPr lang="en-US" dirty="0" err="1"/>
              <a:t>tRNA</a:t>
            </a:r>
            <a:r>
              <a:rPr lang="en-US" dirty="0"/>
              <a:t> in </a:t>
            </a:r>
            <a:r>
              <a:rPr lang="en-US" b="1" u="sng" dirty="0">
                <a:solidFill>
                  <a:srgbClr val="C00000"/>
                </a:solidFill>
              </a:rPr>
              <a:t>P site moves to the E site and then leaves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logy.unm.edu/ccouncil/Biology_124/Images/RNAtranslatio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8" y="0"/>
            <a:ext cx="5401338" cy="665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 This </a:t>
            </a:r>
            <a:r>
              <a:rPr lang="en-US" dirty="0"/>
              <a:t>process (steps 5 – 7) repeats over and over building the amino acid chain</a:t>
            </a:r>
            <a:r>
              <a:rPr lang="en-US" b="1" u="sng" dirty="0"/>
              <a:t> </a:t>
            </a:r>
            <a:r>
              <a:rPr lang="en-US" b="1" u="sng" dirty="0">
                <a:solidFill>
                  <a:srgbClr val="C00000"/>
                </a:solidFill>
              </a:rPr>
              <a:t>until a STOP codon is reached</a:t>
            </a:r>
            <a:r>
              <a:rPr lang="en-US" dirty="0">
                <a:solidFill>
                  <a:srgbClr val="C00000"/>
                </a:solidFill>
              </a:rPr>
              <a:t>.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/>
              <a:t> 	- STOP codons =</a:t>
            </a:r>
            <a:r>
              <a:rPr lang="en-US" b="1" u="sng" dirty="0"/>
              <a:t> </a:t>
            </a:r>
            <a:r>
              <a:rPr lang="en-US" b="1" u="sng" dirty="0">
                <a:solidFill>
                  <a:srgbClr val="C00000"/>
                </a:solidFill>
              </a:rPr>
              <a:t>UGA, UAG, UAA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- bring in a protein called a</a:t>
            </a:r>
            <a:r>
              <a:rPr lang="en-US" b="1" u="sng" dirty="0"/>
              <a:t> </a:t>
            </a:r>
            <a:r>
              <a:rPr lang="en-US" b="1" u="sng" dirty="0">
                <a:solidFill>
                  <a:srgbClr val="C00000"/>
                </a:solidFill>
              </a:rPr>
              <a:t>Release Factor</a:t>
            </a:r>
            <a:r>
              <a:rPr lang="en-US" dirty="0"/>
              <a:t> and this causes the</a:t>
            </a:r>
            <a:r>
              <a:rPr lang="en-US" b="1" u="sng" dirty="0">
                <a:solidFill>
                  <a:srgbClr val="C00000"/>
                </a:solidFill>
              </a:rPr>
              <a:t> amino acid chain (protein) to be freed</a:t>
            </a:r>
            <a:r>
              <a:rPr lang="en-US" dirty="0"/>
              <a:t> and the ribosome to detach from the mRNA.</a:t>
            </a:r>
          </a:p>
        </p:txBody>
      </p:sp>
    </p:spTree>
    <p:extLst>
      <p:ext uri="{BB962C8B-B14F-4D97-AF65-F5344CB8AC3E}">
        <p14:creationId xmlns:p14="http://schemas.microsoft.com/office/powerpoint/2010/main" val="9829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logy.unm.edu/ccouncil/Biology_124/Images/RNAtranslatio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48" y="0"/>
            <a:ext cx="5401338" cy="665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3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Translation Animation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51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1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Determining the Amino Acid Sequence Based on the mRNA Codon</a:t>
            </a:r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4200" y="2165350"/>
            <a:ext cx="4617861" cy="3778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202873" y="1098468"/>
            <a:ext cx="9066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1: Transcribe the DNA into RNA</a:t>
            </a:r>
            <a:br>
              <a:rPr lang="en-US" dirty="0"/>
            </a:br>
            <a:r>
              <a:rPr lang="en-US" dirty="0"/>
              <a:t>Step 2: Use Codon Chart to determine the amino acid brought in by </a:t>
            </a:r>
            <a:r>
              <a:rPr lang="en-US" dirty="0" err="1" smtClean="0"/>
              <a:t>tRNA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DNA CODE:           TAC       GAA       CTG      TGC     GGG     CCA      ATC </a:t>
            </a:r>
            <a:br>
              <a:rPr lang="en-US" sz="2800" dirty="0" smtClean="0"/>
            </a:br>
            <a:r>
              <a:rPr lang="en-US" sz="2800" dirty="0" smtClean="0"/>
              <a:t>mRNA CODON:  ______  ______ ______ _____ ______ _____ _____</a:t>
            </a:r>
            <a:br>
              <a:rPr lang="en-US" sz="2800" dirty="0" smtClean="0"/>
            </a:br>
            <a:r>
              <a:rPr lang="en-US" sz="2800" dirty="0" smtClean="0"/>
              <a:t>AMINO ACID:     ______  ______ ______ _____ ______ _____ _____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______  ______ ______ _____ ______ _____ 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5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Three Main Steps of Polypeptide (Protein) </a:t>
            </a:r>
            <a:r>
              <a:rPr lang="en-US" b="1" u="sng" dirty="0" smtClean="0"/>
              <a:t>Synthesis</a:t>
            </a:r>
            <a:endParaRPr lang="en-US" sz="1800" dirty="0"/>
          </a:p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b="1" u="sng" dirty="0" smtClean="0">
                <a:solidFill>
                  <a:schemeClr val="accent1"/>
                </a:solidFill>
              </a:rPr>
              <a:t>DNA </a:t>
            </a:r>
            <a:r>
              <a:rPr lang="en-US" b="1" u="sng" dirty="0">
                <a:solidFill>
                  <a:schemeClr val="accent1"/>
                </a:solidFill>
              </a:rPr>
              <a:t>is copied into RNA = Transcription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Three types of RNA are made:</a:t>
            </a:r>
            <a:endParaRPr lang="en-US" sz="1800" dirty="0"/>
          </a:p>
          <a:p>
            <a:pPr lvl="1"/>
            <a:r>
              <a:rPr lang="en-US" b="1" u="sng" dirty="0">
                <a:solidFill>
                  <a:schemeClr val="accent1"/>
                </a:solidFill>
              </a:rPr>
              <a:t>Messenger = mRNA</a:t>
            </a:r>
            <a:endParaRPr lang="en-US" sz="1600" dirty="0">
              <a:solidFill>
                <a:schemeClr val="accent1"/>
              </a:solidFill>
            </a:endParaRPr>
          </a:p>
          <a:p>
            <a:pPr lvl="1"/>
            <a:r>
              <a:rPr lang="en-US" b="1" u="sng" dirty="0">
                <a:solidFill>
                  <a:schemeClr val="accent1"/>
                </a:solidFill>
              </a:rPr>
              <a:t>Transfer = </a:t>
            </a:r>
            <a:r>
              <a:rPr lang="en-US" b="1" u="sng" dirty="0" err="1">
                <a:solidFill>
                  <a:schemeClr val="accent1"/>
                </a:solidFill>
              </a:rPr>
              <a:t>tRNA</a:t>
            </a:r>
            <a:endParaRPr lang="en-US" sz="1600" dirty="0">
              <a:solidFill>
                <a:schemeClr val="accent1"/>
              </a:solidFill>
            </a:endParaRPr>
          </a:p>
          <a:p>
            <a:pPr lvl="1"/>
            <a:r>
              <a:rPr lang="en-US" b="1" u="sng" dirty="0">
                <a:solidFill>
                  <a:schemeClr val="accent1"/>
                </a:solidFill>
              </a:rPr>
              <a:t>Ribosomal = </a:t>
            </a:r>
            <a:r>
              <a:rPr lang="en-US" b="1" u="sng" dirty="0" err="1">
                <a:solidFill>
                  <a:schemeClr val="accent1"/>
                </a:solidFill>
              </a:rPr>
              <a:t>rRNA</a:t>
            </a:r>
            <a:endParaRPr lang="en-US" sz="16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</a:t>
            </a:r>
            <a:r>
              <a:rPr lang="en-US" sz="3100" u="sng" dirty="0" smtClean="0"/>
              <a:t>MET</a:t>
            </a:r>
            <a:r>
              <a:rPr lang="en-US" sz="3100" dirty="0" smtClean="0"/>
              <a:t>_  ______ ______ _____ ______ _____ 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5268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</a:t>
            </a:r>
            <a:r>
              <a:rPr lang="en-US" sz="3100" u="sng" dirty="0" smtClean="0"/>
              <a:t>MET</a:t>
            </a:r>
            <a:r>
              <a:rPr lang="en-US" sz="3100" dirty="0" smtClean="0"/>
              <a:t>_  _</a:t>
            </a:r>
            <a:r>
              <a:rPr lang="en-US" sz="3100" u="sng" dirty="0" smtClean="0"/>
              <a:t>LEU</a:t>
            </a:r>
            <a:r>
              <a:rPr lang="en-US" sz="3100" dirty="0" smtClean="0"/>
              <a:t>_ ______ _____ ______ _____ 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93992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</a:t>
            </a:r>
            <a:r>
              <a:rPr lang="en-US" sz="3100" u="sng" dirty="0" smtClean="0"/>
              <a:t>MET</a:t>
            </a:r>
            <a:r>
              <a:rPr lang="en-US" sz="3100" dirty="0" smtClean="0"/>
              <a:t>_  _</a:t>
            </a:r>
            <a:r>
              <a:rPr lang="en-US" sz="3100" u="sng" dirty="0" smtClean="0"/>
              <a:t>LEU</a:t>
            </a:r>
            <a:r>
              <a:rPr lang="en-US" sz="3100" dirty="0" smtClean="0"/>
              <a:t>_  _</a:t>
            </a:r>
            <a:r>
              <a:rPr lang="en-US" sz="3100" u="sng" dirty="0" smtClean="0"/>
              <a:t>ASP </a:t>
            </a:r>
            <a:r>
              <a:rPr lang="en-US" sz="3100" dirty="0" smtClean="0"/>
              <a:t>_   ____ ______ _____ 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4808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</a:t>
            </a:r>
            <a:r>
              <a:rPr lang="en-US" sz="3100" u="sng" dirty="0" smtClean="0"/>
              <a:t>MET</a:t>
            </a:r>
            <a:r>
              <a:rPr lang="en-US" sz="3100" dirty="0" smtClean="0"/>
              <a:t>_  _</a:t>
            </a:r>
            <a:r>
              <a:rPr lang="en-US" sz="3100" u="sng" dirty="0" smtClean="0"/>
              <a:t>LEU</a:t>
            </a:r>
            <a:r>
              <a:rPr lang="en-US" sz="3100" dirty="0" smtClean="0"/>
              <a:t>_  _</a:t>
            </a:r>
            <a:r>
              <a:rPr lang="en-US" sz="3100" u="sng" dirty="0" smtClean="0"/>
              <a:t>ASP </a:t>
            </a:r>
            <a:r>
              <a:rPr lang="en-US" sz="3100" dirty="0" smtClean="0"/>
              <a:t>_   _</a:t>
            </a:r>
            <a:r>
              <a:rPr lang="en-US" sz="3100" u="sng" dirty="0" smtClean="0"/>
              <a:t>THR</a:t>
            </a:r>
            <a:r>
              <a:rPr lang="en-US" sz="3100" dirty="0" smtClean="0"/>
              <a:t>_ _____ _____ 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2289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</a:t>
            </a:r>
            <a:r>
              <a:rPr lang="en-US" sz="3100" u="sng" dirty="0" smtClean="0"/>
              <a:t>MET</a:t>
            </a:r>
            <a:r>
              <a:rPr lang="en-US" sz="3100" dirty="0" smtClean="0"/>
              <a:t>_  _</a:t>
            </a:r>
            <a:r>
              <a:rPr lang="en-US" sz="3100" u="sng" dirty="0" smtClean="0"/>
              <a:t>LEU</a:t>
            </a:r>
            <a:r>
              <a:rPr lang="en-US" sz="3100" dirty="0" smtClean="0"/>
              <a:t>_  _</a:t>
            </a:r>
            <a:r>
              <a:rPr lang="en-US" sz="3100" u="sng" dirty="0" smtClean="0"/>
              <a:t>ASP </a:t>
            </a:r>
            <a:r>
              <a:rPr lang="en-US" sz="3100" dirty="0" smtClean="0"/>
              <a:t>_   _</a:t>
            </a:r>
            <a:r>
              <a:rPr lang="en-US" sz="3100" u="sng" dirty="0" smtClean="0"/>
              <a:t>THR</a:t>
            </a:r>
            <a:r>
              <a:rPr lang="en-US" sz="3100" dirty="0" smtClean="0"/>
              <a:t>_ _</a:t>
            </a:r>
            <a:r>
              <a:rPr lang="en-US" sz="3100" u="sng" dirty="0" smtClean="0"/>
              <a:t>PRO</a:t>
            </a:r>
            <a:r>
              <a:rPr lang="en-US" sz="3100" dirty="0" smtClean="0"/>
              <a:t>_ _____ 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3240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</a:t>
            </a:r>
            <a:r>
              <a:rPr lang="en-US" sz="3100" u="sng" dirty="0" smtClean="0"/>
              <a:t>MET</a:t>
            </a:r>
            <a:r>
              <a:rPr lang="en-US" sz="3100" dirty="0" smtClean="0"/>
              <a:t>_  _</a:t>
            </a:r>
            <a:r>
              <a:rPr lang="en-US" sz="3100" u="sng" dirty="0" smtClean="0"/>
              <a:t>LEU</a:t>
            </a:r>
            <a:r>
              <a:rPr lang="en-US" sz="3100" dirty="0" smtClean="0"/>
              <a:t>_  _</a:t>
            </a:r>
            <a:r>
              <a:rPr lang="en-US" sz="3100" u="sng" dirty="0" smtClean="0"/>
              <a:t>ASP </a:t>
            </a:r>
            <a:r>
              <a:rPr lang="en-US" sz="3100" dirty="0" smtClean="0"/>
              <a:t>_   _</a:t>
            </a:r>
            <a:r>
              <a:rPr lang="en-US" sz="3100" u="sng" dirty="0" smtClean="0"/>
              <a:t>THR</a:t>
            </a:r>
            <a:r>
              <a:rPr lang="en-US" sz="3100" dirty="0" smtClean="0"/>
              <a:t>_ _</a:t>
            </a:r>
            <a:r>
              <a:rPr lang="en-US" sz="3100" u="sng" dirty="0" smtClean="0"/>
              <a:t>PRO</a:t>
            </a:r>
            <a:r>
              <a:rPr lang="en-US" sz="3100" dirty="0" smtClean="0"/>
              <a:t>_  </a:t>
            </a:r>
            <a:r>
              <a:rPr lang="en-US" sz="3100" u="sng" dirty="0" smtClean="0"/>
              <a:t> GLY</a:t>
            </a:r>
            <a:r>
              <a:rPr lang="en-US" sz="3100" dirty="0" smtClean="0"/>
              <a:t>_  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3424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016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100" dirty="0" smtClean="0"/>
              <a:t>DNA CODE:         </a:t>
            </a:r>
            <a:r>
              <a:rPr lang="en-US" sz="3100" u="sng" dirty="0" smtClean="0"/>
              <a:t>  TAC  </a:t>
            </a:r>
            <a:r>
              <a:rPr lang="en-US" sz="3100" dirty="0" smtClean="0"/>
              <a:t>   </a:t>
            </a:r>
            <a:r>
              <a:rPr lang="en-US" sz="3100" u="sng" dirty="0" smtClean="0"/>
              <a:t>  GAA    </a:t>
            </a:r>
            <a:r>
              <a:rPr lang="en-US" sz="3100" dirty="0" smtClean="0"/>
              <a:t> </a:t>
            </a:r>
            <a:r>
              <a:rPr lang="en-US" sz="3100" u="sng" dirty="0" smtClean="0"/>
              <a:t>  CTG   </a:t>
            </a:r>
            <a:r>
              <a:rPr lang="en-US" sz="3100" dirty="0" smtClean="0"/>
              <a:t> </a:t>
            </a:r>
            <a:r>
              <a:rPr lang="en-US" sz="3100" u="sng" dirty="0" smtClean="0"/>
              <a:t>  </a:t>
            </a:r>
            <a:r>
              <a:rPr lang="en-US" sz="3100" u="sng" dirty="0"/>
              <a:t>T</a:t>
            </a:r>
            <a:r>
              <a:rPr lang="en-US" sz="3100" u="sng" dirty="0" smtClean="0"/>
              <a:t>GC  </a:t>
            </a:r>
            <a:r>
              <a:rPr lang="en-US" sz="3100" dirty="0" smtClean="0"/>
              <a:t> </a:t>
            </a:r>
            <a:r>
              <a:rPr lang="en-US" sz="3100" u="sng" dirty="0" smtClean="0"/>
              <a:t>  GGG  </a:t>
            </a:r>
            <a:r>
              <a:rPr lang="en-US" sz="3100" dirty="0" smtClean="0"/>
              <a:t> </a:t>
            </a:r>
            <a:r>
              <a:rPr lang="en-US" sz="3100" u="sng" dirty="0" smtClean="0"/>
              <a:t>  CCA  </a:t>
            </a:r>
            <a:r>
              <a:rPr lang="en-US" sz="3100" dirty="0" smtClean="0"/>
              <a:t>  </a:t>
            </a:r>
            <a:r>
              <a:rPr lang="en-US" sz="3100" u="sng" dirty="0" smtClean="0"/>
              <a:t>  ATC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mRNA CODON:  _</a:t>
            </a:r>
            <a:r>
              <a:rPr lang="en-US" sz="3100" u="sng" dirty="0" smtClean="0"/>
              <a:t>AUG</a:t>
            </a:r>
            <a:r>
              <a:rPr lang="en-US" sz="3100" dirty="0" smtClean="0"/>
              <a:t>    _</a:t>
            </a:r>
            <a:r>
              <a:rPr lang="en-US" sz="3100" u="sng" dirty="0" smtClean="0"/>
              <a:t>CUU</a:t>
            </a:r>
            <a:r>
              <a:rPr lang="en-US" sz="3100" dirty="0" smtClean="0"/>
              <a:t>_ _</a:t>
            </a:r>
            <a:r>
              <a:rPr lang="en-US" sz="3100" u="sng" dirty="0" smtClean="0"/>
              <a:t>GAC</a:t>
            </a:r>
            <a:r>
              <a:rPr lang="en-US" sz="3100" dirty="0" smtClean="0"/>
              <a:t>_  _</a:t>
            </a:r>
            <a:r>
              <a:rPr lang="en-US" sz="3100" u="sng" dirty="0" smtClean="0"/>
              <a:t>ACG</a:t>
            </a:r>
            <a:r>
              <a:rPr lang="en-US" sz="3100" dirty="0" smtClean="0"/>
              <a:t>_ _</a:t>
            </a:r>
            <a:r>
              <a:rPr lang="en-US" sz="3100" u="sng" dirty="0" smtClean="0"/>
              <a:t>CCC</a:t>
            </a:r>
            <a:r>
              <a:rPr lang="en-US" sz="3100" dirty="0" smtClean="0"/>
              <a:t>_ _</a:t>
            </a:r>
            <a:r>
              <a:rPr lang="en-US" sz="3100" u="sng" dirty="0" smtClean="0"/>
              <a:t>GGU</a:t>
            </a:r>
            <a:r>
              <a:rPr lang="en-US" sz="3100" dirty="0" smtClean="0"/>
              <a:t>   _</a:t>
            </a:r>
            <a:r>
              <a:rPr lang="en-US" sz="3100" u="sng" dirty="0" smtClean="0"/>
              <a:t>UAG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AMINO ACID:     _</a:t>
            </a:r>
            <a:r>
              <a:rPr lang="en-US" sz="3100" u="sng" dirty="0" smtClean="0"/>
              <a:t>MET</a:t>
            </a:r>
            <a:r>
              <a:rPr lang="en-US" sz="3100" dirty="0" smtClean="0"/>
              <a:t>_  _</a:t>
            </a:r>
            <a:r>
              <a:rPr lang="en-US" sz="3100" u="sng" dirty="0" smtClean="0"/>
              <a:t>LEU</a:t>
            </a:r>
            <a:r>
              <a:rPr lang="en-US" sz="3100" dirty="0" smtClean="0"/>
              <a:t>_  _</a:t>
            </a:r>
            <a:r>
              <a:rPr lang="en-US" sz="3100" u="sng" dirty="0" smtClean="0"/>
              <a:t>ASP </a:t>
            </a:r>
            <a:r>
              <a:rPr lang="en-US" sz="3100" dirty="0" smtClean="0"/>
              <a:t>_   _</a:t>
            </a:r>
            <a:r>
              <a:rPr lang="en-US" sz="3100" u="sng" dirty="0" smtClean="0"/>
              <a:t>THR</a:t>
            </a:r>
            <a:r>
              <a:rPr lang="en-US" sz="3100" dirty="0" smtClean="0"/>
              <a:t>_ _</a:t>
            </a:r>
            <a:r>
              <a:rPr lang="en-US" sz="3100" u="sng" dirty="0" smtClean="0"/>
              <a:t>PRO</a:t>
            </a:r>
            <a:r>
              <a:rPr lang="en-US" sz="3100" dirty="0" smtClean="0"/>
              <a:t>_  </a:t>
            </a:r>
            <a:r>
              <a:rPr lang="en-US" sz="3100" u="sng" dirty="0" smtClean="0"/>
              <a:t> GLY</a:t>
            </a:r>
            <a:r>
              <a:rPr lang="en-US" sz="3100" dirty="0" smtClean="0"/>
              <a:t>_  </a:t>
            </a:r>
            <a:r>
              <a:rPr lang="en-US" sz="3100" dirty="0"/>
              <a:t> </a:t>
            </a:r>
            <a:r>
              <a:rPr lang="en-US" sz="3100" b="1" u="sng" dirty="0" smtClean="0"/>
              <a:t>STOP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vss.sd22.bc.ca/hpp/courses/bi12/ch25/mRNA_codon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98" y="2134383"/>
            <a:ext cx="531830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6305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Crash Course in Protein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437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92" y="160947"/>
            <a:ext cx="10515600" cy="6333637"/>
          </a:xfrm>
        </p:spPr>
        <p:txBody>
          <a:bodyPr/>
          <a:lstStyle/>
          <a:p>
            <a:r>
              <a:rPr lang="en-US" b="1" u="sng" dirty="0"/>
              <a:t>Proteins and the Human Diet</a:t>
            </a:r>
            <a:endParaRPr lang="en-US" dirty="0"/>
          </a:p>
          <a:p>
            <a:r>
              <a:rPr lang="en-US" dirty="0"/>
              <a:t>We need protein in our diet so we can build new proteins.</a:t>
            </a:r>
          </a:p>
          <a:p>
            <a:r>
              <a:rPr lang="en-US" dirty="0"/>
              <a:t>Of the </a:t>
            </a:r>
            <a:r>
              <a:rPr lang="en-US" b="1" u="sng" dirty="0"/>
              <a:t>20</a:t>
            </a:r>
            <a:r>
              <a:rPr lang="en-US" dirty="0"/>
              <a:t> amino acids, our cells can make </a:t>
            </a:r>
            <a:r>
              <a:rPr lang="en-US" b="1" u="sng" dirty="0"/>
              <a:t>11</a:t>
            </a:r>
            <a:r>
              <a:rPr lang="en-US" dirty="0"/>
              <a:t> of them.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u="sng" dirty="0"/>
              <a:t>remaining 9</a:t>
            </a:r>
            <a:r>
              <a:rPr lang="en-US" dirty="0"/>
              <a:t> are called </a:t>
            </a:r>
            <a:r>
              <a:rPr lang="en-US" b="1" u="sng" dirty="0"/>
              <a:t>Essential Amino Acids</a:t>
            </a:r>
            <a:r>
              <a:rPr lang="en-US" dirty="0"/>
              <a:t> because we must get them from the foods we eat. </a:t>
            </a:r>
            <a:br>
              <a:rPr lang="en-US" dirty="0"/>
            </a:br>
            <a:r>
              <a:rPr lang="en-US" dirty="0"/>
              <a:t>	All animal protein (meat, dairy, eggs) are </a:t>
            </a:r>
            <a:r>
              <a:rPr lang="en-US" b="1" u="sng" dirty="0"/>
              <a:t>Complete Proteins</a:t>
            </a:r>
            <a:r>
              <a:rPr lang="en-US" dirty="0"/>
              <a:t> meaning they contain </a:t>
            </a:r>
            <a:r>
              <a:rPr lang="en-US" b="1" u="sng" dirty="0"/>
              <a:t>ALL 20</a:t>
            </a:r>
            <a:r>
              <a:rPr lang="en-US" dirty="0"/>
              <a:t> amino acids.</a:t>
            </a:r>
            <a:br>
              <a:rPr lang="en-US" dirty="0"/>
            </a:br>
            <a:r>
              <a:rPr lang="en-US" dirty="0"/>
              <a:t>	Most plant proteins (except soy beans) are </a:t>
            </a:r>
            <a:r>
              <a:rPr lang="en-US" b="1" u="sng" dirty="0"/>
              <a:t>Incomplete</a:t>
            </a:r>
            <a:r>
              <a:rPr lang="en-US" dirty="0"/>
              <a:t> meaning they lack some of the essential amino acids or have some in low levels.</a:t>
            </a:r>
            <a:br>
              <a:rPr lang="en-US" dirty="0"/>
            </a:br>
            <a:r>
              <a:rPr lang="en-US" dirty="0"/>
              <a:t>	Plant proteins must be eaten in the correct combinations to supply the body with all the amino acids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b="1" u="sng" dirty="0"/>
              <a:t>corn and beans, beans and rice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17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have ingested the proteins, our body breaks them down into amino acids in the digestive system which are absorbed and circulated throughout the body in the blood. </a:t>
            </a:r>
          </a:p>
          <a:p>
            <a:r>
              <a:rPr lang="en-US" dirty="0"/>
              <a:t>	</a:t>
            </a:r>
            <a:r>
              <a:rPr lang="en-US" b="1" u="sng" dirty="0"/>
              <a:t>Use of Amino Acids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1. </a:t>
            </a:r>
            <a:r>
              <a:rPr lang="en-US" b="1" u="sng" dirty="0"/>
              <a:t>To build new proteins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2. </a:t>
            </a:r>
            <a:r>
              <a:rPr lang="en-US" b="1" u="sng" dirty="0"/>
              <a:t>Help regulate the pH of the blood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3. </a:t>
            </a:r>
            <a:r>
              <a:rPr lang="en-US" b="1" u="sng" dirty="0"/>
              <a:t>As a source of energy in cell respiration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2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b="1" u="sng" dirty="0" smtClean="0">
                <a:solidFill>
                  <a:schemeClr val="accent1"/>
                </a:solidFill>
              </a:rPr>
              <a:t>Messenger </a:t>
            </a:r>
            <a:r>
              <a:rPr lang="en-US" b="1" u="sng" dirty="0">
                <a:solidFill>
                  <a:schemeClr val="accent1"/>
                </a:solidFill>
              </a:rPr>
              <a:t>RNA</a:t>
            </a:r>
            <a:r>
              <a:rPr lang="en-US" dirty="0"/>
              <a:t> is altered to its final form = </a:t>
            </a:r>
            <a:r>
              <a:rPr lang="en-US" b="1" u="sng" dirty="0">
                <a:solidFill>
                  <a:schemeClr val="accent1"/>
                </a:solidFill>
              </a:rPr>
              <a:t>RNA Processing</a:t>
            </a:r>
            <a:endParaRPr lang="en-U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b="1" u="sng" dirty="0" smtClean="0">
                <a:solidFill>
                  <a:schemeClr val="accent1"/>
                </a:solidFill>
              </a:rPr>
              <a:t>RNA </a:t>
            </a:r>
            <a:r>
              <a:rPr lang="en-US" b="1" u="sng" dirty="0">
                <a:solidFill>
                  <a:schemeClr val="accent1"/>
                </a:solidFill>
              </a:rPr>
              <a:t>(m, t, r) work together to assemble the amino acid chain = Translation 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6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47" y="1219200"/>
            <a:ext cx="10853176" cy="383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163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an amino acid as a source of energy causes the generation of </a:t>
            </a:r>
            <a:r>
              <a:rPr lang="en-US" b="1" u="sng" dirty="0"/>
              <a:t>ammonia</a:t>
            </a:r>
            <a:r>
              <a:rPr lang="en-US" dirty="0"/>
              <a:t>, which is </a:t>
            </a:r>
            <a:r>
              <a:rPr lang="en-US" b="1" u="sng" dirty="0"/>
              <a:t>poisonous</a:t>
            </a:r>
            <a:r>
              <a:rPr lang="en-US" dirty="0"/>
              <a:t>. </a:t>
            </a:r>
          </a:p>
          <a:p>
            <a:r>
              <a:rPr lang="en-US" dirty="0"/>
              <a:t>To get rid of ammonia, our body converts it to </a:t>
            </a:r>
            <a:r>
              <a:rPr lang="en-US" b="1" u="sng" dirty="0"/>
              <a:t>urea</a:t>
            </a:r>
            <a:r>
              <a:rPr lang="en-US" dirty="0"/>
              <a:t>, which is removed by our </a:t>
            </a:r>
            <a:r>
              <a:rPr lang="en-US" b="1" u="sng" dirty="0"/>
              <a:t>excretory system making urine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343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s2.hubimg.com/u/1298189_f52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538" y="926123"/>
            <a:ext cx="7115908" cy="50760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1965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Urea leaves the cell and enters the </a:t>
            </a:r>
            <a:r>
              <a:rPr lang="en-US" b="1" u="sng" dirty="0"/>
              <a:t>blood stream</a:t>
            </a:r>
            <a:r>
              <a:rPr lang="en-US" dirty="0"/>
              <a:t>. The blood reaches the </a:t>
            </a:r>
            <a:r>
              <a:rPr lang="en-US" b="1" u="sng" dirty="0"/>
              <a:t>kidneys</a:t>
            </a:r>
            <a:r>
              <a:rPr lang="en-US" dirty="0"/>
              <a:t> and is filtered by a structure called the </a:t>
            </a:r>
            <a:r>
              <a:rPr lang="en-US" b="1" u="sng" dirty="0"/>
              <a:t>nephron</a:t>
            </a:r>
            <a:r>
              <a:rPr lang="en-US" dirty="0"/>
              <a:t>.</a:t>
            </a:r>
          </a:p>
          <a:p>
            <a:r>
              <a:rPr lang="en-US" dirty="0"/>
              <a:t>	Nephron takes almost all of the liquid out of the blood and passes it through a </a:t>
            </a:r>
            <a:r>
              <a:rPr lang="en-US" b="1" u="sng" dirty="0"/>
              <a:t>system of tubes that reabsorbs all the important good stuff (sugars, water, salt) and leaves the bad stuff (urea) behind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649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unckidneycenter.org/images/glomerulu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53" y="373368"/>
            <a:ext cx="5964115" cy="4679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baileybio.com/plogger/thumbs/lrg-1486-mammals_-_nephron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669" y="473320"/>
            <a:ext cx="4343400" cy="476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719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8585"/>
            <a:ext cx="10515600" cy="5778378"/>
          </a:xfrm>
        </p:spPr>
        <p:txBody>
          <a:bodyPr/>
          <a:lstStyle/>
          <a:p>
            <a:r>
              <a:rPr lang="en-US" dirty="0"/>
              <a:t>This is where the body also </a:t>
            </a:r>
            <a:r>
              <a:rPr lang="en-US" b="1" u="sng" dirty="0"/>
              <a:t>balances (homeostasis) the level of water and salt in your body</a:t>
            </a:r>
            <a:r>
              <a:rPr lang="en-US" dirty="0"/>
              <a:t>. </a:t>
            </a:r>
          </a:p>
          <a:p>
            <a:r>
              <a:rPr lang="en-US" dirty="0"/>
              <a:t>If you </a:t>
            </a:r>
            <a:r>
              <a:rPr lang="en-US" b="1" u="sng" dirty="0"/>
              <a:t>have too much water, your urine will be lighter</a:t>
            </a:r>
            <a:r>
              <a:rPr lang="en-US" dirty="0"/>
              <a:t>.</a:t>
            </a:r>
          </a:p>
          <a:p>
            <a:r>
              <a:rPr lang="en-US" dirty="0"/>
              <a:t>If you have </a:t>
            </a:r>
            <a:r>
              <a:rPr lang="en-US" b="1" u="sng" dirty="0"/>
              <a:t>too little water, the urea will be more concentrated and your urine will be darker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This is regulated by a hormone called </a:t>
            </a:r>
            <a:r>
              <a:rPr lang="en-US" b="1" u="sng" dirty="0"/>
              <a:t>Anti-diuretic Hormone, or </a:t>
            </a:r>
            <a:r>
              <a:rPr lang="en-US" b="1" u="sng" dirty="0" err="1"/>
              <a:t>ADH</a:t>
            </a:r>
            <a:r>
              <a:rPr lang="en-US" dirty="0"/>
              <a:t>. When you don’t have enough water in your blood, your </a:t>
            </a:r>
            <a:r>
              <a:rPr lang="en-US" b="1" u="sng" dirty="0"/>
              <a:t>hypothalamus</a:t>
            </a:r>
            <a:r>
              <a:rPr lang="en-US" dirty="0"/>
              <a:t> in your brain senses this and </a:t>
            </a:r>
            <a:r>
              <a:rPr lang="en-US" b="1" u="sng" dirty="0"/>
              <a:t>releases </a:t>
            </a:r>
            <a:r>
              <a:rPr lang="en-US" b="1" u="sng" dirty="0" err="1"/>
              <a:t>ADH</a:t>
            </a:r>
            <a:r>
              <a:rPr lang="en-US" dirty="0"/>
              <a:t>. This causes your kidneys to </a:t>
            </a:r>
            <a:r>
              <a:rPr lang="en-US" b="1" u="sng" dirty="0"/>
              <a:t>reabsorb more water</a:t>
            </a:r>
            <a:r>
              <a:rPr lang="en-US" dirty="0"/>
              <a:t> making your urine darker. </a:t>
            </a:r>
            <a:br>
              <a:rPr lang="en-US" dirty="0"/>
            </a:br>
            <a:r>
              <a:rPr lang="en-US" dirty="0"/>
              <a:t>	Certain chemicals called </a:t>
            </a:r>
            <a:r>
              <a:rPr lang="en-US" b="1" u="sng" dirty="0"/>
              <a:t>diuretics</a:t>
            </a:r>
            <a:r>
              <a:rPr lang="en-US" dirty="0"/>
              <a:t> (such a </a:t>
            </a:r>
            <a:r>
              <a:rPr lang="en-US" b="1" u="sng" dirty="0"/>
              <a:t>caffeine and alcohol</a:t>
            </a:r>
            <a:r>
              <a:rPr lang="en-US" dirty="0"/>
              <a:t>) have the </a:t>
            </a:r>
            <a:r>
              <a:rPr lang="en-US" b="1" u="sng" dirty="0"/>
              <a:t>opposite</a:t>
            </a:r>
            <a:r>
              <a:rPr lang="en-US" dirty="0"/>
              <a:t> effect and make you </a:t>
            </a:r>
            <a:r>
              <a:rPr lang="en-US" b="1" u="sng" dirty="0"/>
              <a:t>absorb less water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b="1" u="sng" dirty="0"/>
              <a:t>PEE more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BACKGROUND</a:t>
            </a:r>
            <a:r>
              <a:rPr lang="en-US" dirty="0"/>
              <a:t>: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RNA </a:t>
            </a:r>
            <a:r>
              <a:rPr lang="en-US" b="1" u="sng" dirty="0"/>
              <a:t>Structure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- </a:t>
            </a:r>
            <a:r>
              <a:rPr lang="en-US" b="1" u="sng" dirty="0" smtClean="0">
                <a:solidFill>
                  <a:schemeClr val="accent1"/>
                </a:solidFill>
              </a:rPr>
              <a:t>Single </a:t>
            </a:r>
            <a:r>
              <a:rPr lang="en-US" b="1" u="sng" dirty="0">
                <a:solidFill>
                  <a:schemeClr val="accent1"/>
                </a:solidFill>
              </a:rPr>
              <a:t>stranded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- </a:t>
            </a:r>
            <a:r>
              <a:rPr lang="en-US" b="1" u="sng" dirty="0">
                <a:solidFill>
                  <a:schemeClr val="accent1"/>
                </a:solidFill>
              </a:rPr>
              <a:t>Uracil</a:t>
            </a:r>
            <a:r>
              <a:rPr lang="en-US" dirty="0"/>
              <a:t> instead of </a:t>
            </a:r>
            <a:r>
              <a:rPr lang="en-US" b="1" u="sng" dirty="0">
                <a:solidFill>
                  <a:schemeClr val="accent1"/>
                </a:solidFill>
              </a:rPr>
              <a:t>Thymine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- </a:t>
            </a:r>
            <a:r>
              <a:rPr lang="en-US" b="1" u="sng" dirty="0">
                <a:solidFill>
                  <a:schemeClr val="accent1"/>
                </a:solidFill>
              </a:rPr>
              <a:t>Ribose</a:t>
            </a:r>
            <a:r>
              <a:rPr lang="en-US" dirty="0"/>
              <a:t> instead of </a:t>
            </a:r>
            <a:r>
              <a:rPr lang="en-US" b="1" u="sng" dirty="0" err="1">
                <a:solidFill>
                  <a:schemeClr val="accent1"/>
                </a:solidFill>
              </a:rPr>
              <a:t>Deoxyribose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7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ucl.ac.uk/~sjjgsca/RNAvsDNA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8080" y="2133600"/>
            <a:ext cx="5037666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0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mRNA Structure:</a:t>
            </a:r>
            <a:br>
              <a:rPr lang="en-US" b="1" u="sng" dirty="0"/>
            </a:br>
            <a:r>
              <a:rPr lang="en-US" dirty="0"/>
              <a:t>	- </a:t>
            </a:r>
            <a:r>
              <a:rPr lang="en-US" b="1" u="sng" dirty="0">
                <a:solidFill>
                  <a:schemeClr val="accent1"/>
                </a:solidFill>
              </a:rPr>
              <a:t>single strand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- </a:t>
            </a:r>
            <a:r>
              <a:rPr lang="en-US" b="1" u="sng" dirty="0">
                <a:solidFill>
                  <a:schemeClr val="accent1"/>
                </a:solidFill>
              </a:rPr>
              <a:t>linear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- </a:t>
            </a:r>
            <a:r>
              <a:rPr lang="en-US" b="1" u="sng" dirty="0">
                <a:solidFill>
                  <a:schemeClr val="accent1"/>
                </a:solidFill>
              </a:rPr>
              <a:t>hundreds to thousands</a:t>
            </a:r>
            <a:r>
              <a:rPr lang="en-US" dirty="0"/>
              <a:t> of nucleotides long</a:t>
            </a:r>
            <a:br>
              <a:rPr lang="en-US" dirty="0"/>
            </a:br>
            <a:r>
              <a:rPr lang="en-US" dirty="0"/>
              <a:t>	- 5’ end gets capped with a </a:t>
            </a:r>
            <a:r>
              <a:rPr lang="en-US" b="1" u="sng" dirty="0" err="1">
                <a:solidFill>
                  <a:schemeClr val="accent1"/>
                </a:solidFill>
              </a:rPr>
              <a:t>Guaninosine</a:t>
            </a:r>
            <a:r>
              <a:rPr lang="en-US" b="1" u="sng" dirty="0">
                <a:solidFill>
                  <a:schemeClr val="accent1"/>
                </a:solidFill>
              </a:rPr>
              <a:t> Triphosphate (GTP)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	- 3’ end gets a long tail of </a:t>
            </a:r>
            <a:r>
              <a:rPr lang="en-US" b="1" u="sng" dirty="0">
                <a:solidFill>
                  <a:schemeClr val="accent1"/>
                </a:solidFill>
              </a:rPr>
              <a:t>Adenines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/>
              <a:t>tRNA</a:t>
            </a:r>
            <a:r>
              <a:rPr lang="en-US" b="1" u="sng" dirty="0"/>
              <a:t> Structure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about </a:t>
            </a:r>
            <a:r>
              <a:rPr lang="en-US" b="1" u="sng" dirty="0">
                <a:solidFill>
                  <a:schemeClr val="accent1"/>
                </a:solidFill>
              </a:rPr>
              <a:t>80</a:t>
            </a:r>
            <a:r>
              <a:rPr lang="en-US" dirty="0"/>
              <a:t> nucleotides </a:t>
            </a:r>
            <a:r>
              <a:rPr lang="en-US" dirty="0" smtClean="0"/>
              <a:t>long</a:t>
            </a:r>
          </a:p>
          <a:p>
            <a:pPr>
              <a:buFontTx/>
              <a:buChar char="-"/>
            </a:pPr>
            <a:r>
              <a:rPr lang="en-US" dirty="0" smtClean="0"/>
              <a:t>attaches </a:t>
            </a:r>
            <a:r>
              <a:rPr lang="en-US" dirty="0"/>
              <a:t>to itself and forms </a:t>
            </a:r>
            <a:r>
              <a:rPr lang="en-US" b="1" u="sng" dirty="0">
                <a:solidFill>
                  <a:schemeClr val="accent1"/>
                </a:solidFill>
              </a:rPr>
              <a:t>double stranded RNA</a:t>
            </a:r>
            <a:r>
              <a:rPr lang="en-US" dirty="0"/>
              <a:t> sections and then </a:t>
            </a:r>
            <a:r>
              <a:rPr lang="en-US" b="1" u="sng" dirty="0">
                <a:solidFill>
                  <a:schemeClr val="accent1"/>
                </a:solidFill>
              </a:rPr>
              <a:t>folds into a upside down L </a:t>
            </a:r>
            <a:r>
              <a:rPr lang="en-US" b="1" u="sng" dirty="0" smtClean="0">
                <a:solidFill>
                  <a:schemeClr val="accent1"/>
                </a:solidFill>
              </a:rPr>
              <a:t>shape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3</a:t>
            </a:r>
            <a:r>
              <a:rPr lang="en-US" dirty="0"/>
              <a:t>’ end is where the </a:t>
            </a:r>
            <a:r>
              <a:rPr lang="en-US" b="1" u="sng" dirty="0">
                <a:solidFill>
                  <a:schemeClr val="accent1"/>
                </a:solidFill>
              </a:rPr>
              <a:t>amino acids attaches</a:t>
            </a:r>
            <a:r>
              <a:rPr lang="en-US" dirty="0"/>
              <a:t> for the process of </a:t>
            </a:r>
            <a:r>
              <a:rPr lang="en-US" dirty="0" smtClean="0"/>
              <a:t>translation</a:t>
            </a:r>
          </a:p>
          <a:p>
            <a:pPr>
              <a:buFontTx/>
              <a:buChar char="-"/>
            </a:pPr>
            <a:r>
              <a:rPr lang="en-US" dirty="0" smtClean="0"/>
              <a:t>in </a:t>
            </a:r>
            <a:r>
              <a:rPr lang="en-US" dirty="0"/>
              <a:t>the middle of the </a:t>
            </a:r>
            <a:r>
              <a:rPr lang="en-US" dirty="0" err="1"/>
              <a:t>tRNA</a:t>
            </a:r>
            <a:r>
              <a:rPr lang="en-US" dirty="0"/>
              <a:t> is a three segment nucleotide sequence called the </a:t>
            </a:r>
            <a:r>
              <a:rPr lang="en-US" b="1" u="sng" dirty="0" smtClean="0">
                <a:solidFill>
                  <a:schemeClr val="accent1"/>
                </a:solidFill>
              </a:rPr>
              <a:t>anti-codon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this </a:t>
            </a:r>
            <a:r>
              <a:rPr lang="en-US" b="1" u="sng" dirty="0">
                <a:solidFill>
                  <a:schemeClr val="accent1"/>
                </a:solidFill>
              </a:rPr>
              <a:t>matches to the mRNA</a:t>
            </a:r>
            <a:r>
              <a:rPr lang="en-US" dirty="0"/>
              <a:t> nucleotide sequences which are called the </a:t>
            </a:r>
            <a:r>
              <a:rPr lang="en-US" b="1" u="sng" dirty="0">
                <a:solidFill>
                  <a:schemeClr val="accent1"/>
                </a:solidFill>
              </a:rPr>
              <a:t>codon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792</Words>
  <Application>Microsoft Office PowerPoint</Application>
  <PresentationFormat>Custom</PresentationFormat>
  <Paragraphs>77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Wisp</vt:lpstr>
      <vt:lpstr>Office Theme</vt:lpstr>
      <vt:lpstr>Polypeptide Synthesis -Making Proteins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Polypeptide Synthesis: the Details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Determining the Amino Acid Sequence Based on the mRNA Codon</vt:lpstr>
      <vt:lpstr>DNA CODE:           TAC       GAA       CTG      TGC     GGG     CCA      ATC  mRNA CODON:  ______  ______ ______ _____ ______ _____ _____ AMINO ACID:     ______  ______ ______ _____ ______ _____ _____ </vt:lpstr>
      <vt:lpstr>DNA CODE:           TAC       GAA       CTG      TGC     GGG     CCA      ATC  mRNA CODON:  _AUG    _CUU_ _GAC_  _ACG_ _CCC_ _GGU   _UAG AMINO ACID:     ______  ______ ______ _____ ______ _____ _____ </vt:lpstr>
      <vt:lpstr>DNA CODE:           TAC       GAA       CTG      TGC     GGG     CCA      ATC  mRNA CODON:  _AUG    _CUU_ _GAC_  _ACG_ _CCC_ _GGU   _UAG AMINO ACID:     _MET_  ______ ______ _____ ______ _____ _____ </vt:lpstr>
      <vt:lpstr>DNA CODE:           TAC       GAA       CTG      TGC     GGG     CCA      ATC  mRNA CODON:  _AUG    _CUU_ _GAC_  _ACG_ _CCC_ _GGU   _UAG AMINO ACID:     _MET_  _LEU_ ______ _____ ______ _____ _____ </vt:lpstr>
      <vt:lpstr>DNA CODE:           TAC       GAA       CTG      TGC     GGG     CCA      ATC  mRNA CODON:  _AUG    _CUU_ _GAC_  _ACG_ _CCC_ _GGU   _UAG AMINO ACID:     _MET_  _LEU_  _ASP _   ____ ______ _____ _____ </vt:lpstr>
      <vt:lpstr>DNA CODE:           TAC       GAA       CTG      TGC     GGG     CCA      ATC  mRNA CODON:  _AUG    _CUU_ _GAC_  _ACG_ _CCC_ _GGU   _UAG AMINO ACID:     _MET_  _LEU_  _ASP _   _THR_ _____ _____ _____ </vt:lpstr>
      <vt:lpstr>DNA CODE:           TAC       GAA       CTG      TGC     GGG     CCA      ATC  mRNA CODON:  _AUG    _CUU_ _GAC_  _ACG_ _CCC_ _GGU   _UAG AMINO ACID:     _MET_  _LEU_  _ASP _   _THR_ _PRO_ _____ _____ </vt:lpstr>
      <vt:lpstr>DNA CODE:           TAC       GAA       CTG      TGC     GGG     CCA      ATC  mRNA CODON:  _AUG    _CUU_ _GAC_  _ACG_ _CCC_ _GGU   _UAG AMINO ACID:     _MET_  _LEU_  _ASP _   _THR_ _PRO_   GLY_  _____ </vt:lpstr>
      <vt:lpstr>DNA CODE:           TAC       GAA       CTG      TGC     GGG     CCA      ATC  mRNA CODON:  _AUG    _CUU_ _GAC_  _ACG_ _CCC_ _GGU   _UAG AMINO ACID:     _MET_  _LEU_  _ASP _   _THR_ _PRO_   GLY_   STOP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Polypeptide Synthesis -Making Proteins</dc:title>
  <dc:creator>Matthew Irvin</dc:creator>
  <cp:lastModifiedBy>NDHS</cp:lastModifiedBy>
  <cp:revision>14</cp:revision>
  <dcterms:created xsi:type="dcterms:W3CDTF">2014-02-16T16:41:22Z</dcterms:created>
  <dcterms:modified xsi:type="dcterms:W3CDTF">2014-02-26T17:07:09Z</dcterms:modified>
</cp:coreProperties>
</file>