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303" r:id="rId6"/>
    <p:sldId id="265" r:id="rId7"/>
    <p:sldId id="266" r:id="rId8"/>
    <p:sldId id="267" r:id="rId9"/>
    <p:sldId id="300" r:id="rId10"/>
    <p:sldId id="268" r:id="rId11"/>
    <p:sldId id="304" r:id="rId12"/>
    <p:sldId id="269" r:id="rId13"/>
    <p:sldId id="305" r:id="rId14"/>
    <p:sldId id="270" r:id="rId15"/>
    <p:sldId id="301" r:id="rId16"/>
    <p:sldId id="271" r:id="rId17"/>
    <p:sldId id="302" r:id="rId18"/>
    <p:sldId id="272" r:id="rId19"/>
    <p:sldId id="262" r:id="rId20"/>
    <p:sldId id="273" r:id="rId21"/>
    <p:sldId id="313" r:id="rId22"/>
    <p:sldId id="314" r:id="rId23"/>
    <p:sldId id="316" r:id="rId24"/>
    <p:sldId id="317" r:id="rId25"/>
    <p:sldId id="274" r:id="rId26"/>
    <p:sldId id="258" r:id="rId27"/>
    <p:sldId id="275" r:id="rId28"/>
    <p:sldId id="259" r:id="rId29"/>
    <p:sldId id="260" r:id="rId30"/>
    <p:sldId id="322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90" r:id="rId42"/>
    <p:sldId id="286" r:id="rId43"/>
    <p:sldId id="287" r:id="rId44"/>
    <p:sldId id="288" r:id="rId45"/>
    <p:sldId id="261" r:id="rId46"/>
    <p:sldId id="291" r:id="rId47"/>
    <p:sldId id="319" r:id="rId48"/>
    <p:sldId id="320" r:id="rId49"/>
    <p:sldId id="292" r:id="rId50"/>
    <p:sldId id="321" r:id="rId51"/>
    <p:sldId id="307" r:id="rId52"/>
    <p:sldId id="294" r:id="rId53"/>
    <p:sldId id="306" r:id="rId54"/>
    <p:sldId id="295" r:id="rId55"/>
    <p:sldId id="308" r:id="rId56"/>
    <p:sldId id="309" r:id="rId57"/>
    <p:sldId id="310" r:id="rId58"/>
    <p:sldId id="311" r:id="rId59"/>
    <p:sldId id="312" r:id="rId60"/>
    <p:sldId id="293" r:id="rId61"/>
    <p:sldId id="289" r:id="rId62"/>
    <p:sldId id="29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7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FC884BE-B22B-49E1-A0E6-A7A117A137B0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04CE0A3-A4AF-4634-A2A6-77432ABA39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docid=OzkQZF-8DGV5hM&amp;tbnid=FH0Sv29cIZRJCM:&amp;ved=0CAUQjRw&amp;url=http://www.tutorvista.com/biology/parts-of-a-plant-diagram&amp;ei=jWVhU7_7IYXn2QXv2oG4Aw&amp;bvm=bv.65636070,d.b2I&amp;psig=AFQjCNHJCcEPtQ5XTZMJ2VHAYL8AHtTL4A&amp;ust=139897827739157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esu.edu/~milewski/intro_biol_two/lab_2_moss_ferns/Fern_Allies_Diversity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uact=8&amp;docid=_zEyfqXmMZdYPM&amp;tbnid=6-ZoDOEMTsUtIM:&amp;ved=0CAUQjRw&amp;url=http://www.anselm.edu/homepage/jpitocch/genbi101/diversity3Plants.html&amp;ei=111hU9msLebT8gGt54GADQ&amp;psig=AFQjCNF62n9t1dZi-KPxESEDa0BsaJnJkw&amp;ust=139897623422953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google.com/url?sa=i&amp;rct=j&amp;q=&amp;esrc=s&amp;frm=1&amp;source=images&amp;cd=&amp;cad=rja&amp;uact=8&amp;docid=eUpaPhu_pj6f9M&amp;tbnid=JfnJ3cj2ogaH1M:&amp;ved=0CAUQjRw&amp;url=http://www.squidoo.com/fun-spring-activities-for-kids&amp;ei=SV9hU-jEPIr68AHUl4CwCA&amp;bvm=bv.65636070,d.b2I&amp;psig=AFQjCNHZrAYpKJ82z8zTWF31oCWMftsxew&amp;ust=139897660758839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6/63/Rose_Prickle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Photosynthetic Tissue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Parenchyma/Mesophyll</a:t>
            </a:r>
            <a:r>
              <a:rPr lang="en-US" sz="4000" b="1" u="sng" dirty="0"/>
              <a:t>: </a:t>
            </a:r>
            <a:r>
              <a:rPr lang="en-US" sz="4000" dirty="0"/>
              <a:t> inside of leaves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67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1029" descr="simple_plant_tiss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5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030"/>
          <p:cNvGrpSpPr>
            <a:grpSpLocks/>
          </p:cNvGrpSpPr>
          <p:nvPr/>
        </p:nvGrpSpPr>
        <p:grpSpPr bwMode="auto">
          <a:xfrm>
            <a:off x="304800" y="3505200"/>
            <a:ext cx="8696325" cy="3886200"/>
            <a:chOff x="168" y="1648"/>
            <a:chExt cx="5478" cy="2448"/>
          </a:xfrm>
        </p:grpSpPr>
        <p:sp>
          <p:nvSpPr>
            <p:cNvPr id="19462" name="Rectangle 1031"/>
            <p:cNvSpPr>
              <a:spLocks noChangeArrowheads="1"/>
            </p:cNvSpPr>
            <p:nvPr/>
          </p:nvSpPr>
          <p:spPr bwMode="auto">
            <a:xfrm>
              <a:off x="175" y="3904"/>
              <a:ext cx="7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 b="1"/>
                <a:t>Figure 35.9</a:t>
              </a:r>
            </a:p>
          </p:txBody>
        </p:sp>
        <p:pic>
          <p:nvPicPr>
            <p:cNvPr id="19463" name="Picture 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1680"/>
              <a:ext cx="1855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80"/>
              <a:ext cx="149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1034"/>
            <p:cNvSpPr txBox="1">
              <a:spLocks noChangeArrowheads="1"/>
            </p:cNvSpPr>
            <p:nvPr/>
          </p:nvSpPr>
          <p:spPr bwMode="auto">
            <a:xfrm>
              <a:off x="168" y="3091"/>
              <a:ext cx="9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/>
                <a:t>Parenchyma cells</a:t>
              </a:r>
            </a:p>
          </p:txBody>
        </p:sp>
        <p:sp>
          <p:nvSpPr>
            <p:cNvPr id="19466" name="Text Box 1035"/>
            <p:cNvSpPr txBox="1">
              <a:spLocks noChangeArrowheads="1"/>
            </p:cNvSpPr>
            <p:nvPr/>
          </p:nvSpPr>
          <p:spPr bwMode="auto">
            <a:xfrm>
              <a:off x="1345" y="3137"/>
              <a:ext cx="4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60 </a:t>
              </a:r>
              <a:r>
                <a:rPr kumimoji="1" lang="en-US" altLang="en-US" sz="1200">
                  <a:sym typeface="Symbol" pitchFamily="28" charset="2"/>
                </a:rPr>
                <a:t>m</a:t>
              </a:r>
              <a:r>
                <a:rPr kumimoji="1" lang="en-US" altLang="en-US" sz="1200"/>
                <a:t> </a:t>
              </a:r>
            </a:p>
          </p:txBody>
        </p:sp>
        <p:sp>
          <p:nvSpPr>
            <p:cNvPr id="19467" name="Text Box 1036"/>
            <p:cNvSpPr txBox="1">
              <a:spLocks noChangeArrowheads="1"/>
            </p:cNvSpPr>
            <p:nvPr/>
          </p:nvSpPr>
          <p:spPr bwMode="auto">
            <a:xfrm>
              <a:off x="312" y="1653"/>
              <a:ext cx="1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PARENCHYMA CELLS</a:t>
              </a:r>
            </a:p>
          </p:txBody>
        </p:sp>
        <p:pic>
          <p:nvPicPr>
            <p:cNvPr id="19468" name="Picture 10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1680"/>
              <a:ext cx="1632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038"/>
            <p:cNvSpPr txBox="1">
              <a:spLocks noChangeArrowheads="1"/>
            </p:cNvSpPr>
            <p:nvPr/>
          </p:nvSpPr>
          <p:spPr bwMode="auto">
            <a:xfrm>
              <a:off x="1857" y="1842"/>
              <a:ext cx="4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80 </a:t>
              </a:r>
              <a:r>
                <a:rPr kumimoji="1" lang="en-US" altLang="en-US" sz="1200">
                  <a:sym typeface="Symbol" pitchFamily="28" charset="2"/>
                </a:rPr>
                <a:t>m</a:t>
              </a:r>
              <a:r>
                <a:rPr kumimoji="1" lang="en-US" altLang="en-US" sz="1200"/>
                <a:t> </a:t>
              </a:r>
            </a:p>
          </p:txBody>
        </p:sp>
        <p:sp>
          <p:nvSpPr>
            <p:cNvPr id="19470" name="Text Box 1039"/>
            <p:cNvSpPr txBox="1">
              <a:spLocks noChangeArrowheads="1"/>
            </p:cNvSpPr>
            <p:nvPr/>
          </p:nvSpPr>
          <p:spPr bwMode="auto">
            <a:xfrm>
              <a:off x="2364" y="1859"/>
              <a:ext cx="12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Cortical parenchyma cells</a:t>
              </a:r>
            </a:p>
          </p:txBody>
        </p:sp>
        <p:sp>
          <p:nvSpPr>
            <p:cNvPr id="19471" name="Text Box 1040"/>
            <p:cNvSpPr txBox="1">
              <a:spLocks noChangeArrowheads="1"/>
            </p:cNvSpPr>
            <p:nvPr/>
          </p:nvSpPr>
          <p:spPr bwMode="auto">
            <a:xfrm>
              <a:off x="2136" y="1664"/>
              <a:ext cx="12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COLLENCHYMA CELLS</a:t>
              </a:r>
            </a:p>
          </p:txBody>
        </p:sp>
        <p:sp>
          <p:nvSpPr>
            <p:cNvPr id="19472" name="Line 1041"/>
            <p:cNvSpPr>
              <a:spLocks noChangeShapeType="1"/>
            </p:cNvSpPr>
            <p:nvPr/>
          </p:nvSpPr>
          <p:spPr bwMode="auto">
            <a:xfrm flipH="1">
              <a:off x="3119" y="2024"/>
              <a:ext cx="41" cy="7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73" name="Line 1042"/>
            <p:cNvSpPr>
              <a:spLocks noChangeShapeType="1"/>
            </p:cNvSpPr>
            <p:nvPr/>
          </p:nvSpPr>
          <p:spPr bwMode="auto">
            <a:xfrm>
              <a:off x="2316" y="2600"/>
              <a:ext cx="132" cy="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74" name="Line 1043"/>
            <p:cNvSpPr>
              <a:spLocks noChangeShapeType="1"/>
            </p:cNvSpPr>
            <p:nvPr/>
          </p:nvSpPr>
          <p:spPr bwMode="auto">
            <a:xfrm flipH="1">
              <a:off x="2448" y="2496"/>
              <a:ext cx="16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75" name="Text Box 1044"/>
            <p:cNvSpPr txBox="1">
              <a:spLocks noChangeArrowheads="1"/>
            </p:cNvSpPr>
            <p:nvPr/>
          </p:nvSpPr>
          <p:spPr bwMode="auto">
            <a:xfrm>
              <a:off x="2064" y="3216"/>
              <a:ext cx="9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/>
                <a:t>Collenchyma cells</a:t>
              </a:r>
            </a:p>
          </p:txBody>
        </p:sp>
        <p:sp>
          <p:nvSpPr>
            <p:cNvPr id="19476" name="Text Box 1045"/>
            <p:cNvSpPr txBox="1">
              <a:spLocks noChangeArrowheads="1"/>
            </p:cNvSpPr>
            <p:nvPr/>
          </p:nvSpPr>
          <p:spPr bwMode="auto">
            <a:xfrm>
              <a:off x="3984" y="1648"/>
              <a:ext cx="1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SCLERENCHYMA CELLS</a:t>
              </a:r>
            </a:p>
          </p:txBody>
        </p:sp>
        <p:sp>
          <p:nvSpPr>
            <p:cNvPr id="19477" name="Text Box 1046"/>
            <p:cNvSpPr txBox="1">
              <a:spLocks noChangeArrowheads="1"/>
            </p:cNvSpPr>
            <p:nvPr/>
          </p:nvSpPr>
          <p:spPr bwMode="auto">
            <a:xfrm>
              <a:off x="3744" y="2755"/>
              <a:ext cx="4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Cell wall</a:t>
              </a:r>
            </a:p>
          </p:txBody>
        </p:sp>
        <p:sp>
          <p:nvSpPr>
            <p:cNvPr id="19478" name="Text Box 1047"/>
            <p:cNvSpPr txBox="1">
              <a:spLocks noChangeArrowheads="1"/>
            </p:cNvSpPr>
            <p:nvPr/>
          </p:nvSpPr>
          <p:spPr bwMode="auto">
            <a:xfrm>
              <a:off x="4890" y="2076"/>
              <a:ext cx="7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200" b="1"/>
                <a:t>Sclereid cells</a:t>
              </a:r>
              <a:r>
                <a:rPr kumimoji="1" lang="en-US" altLang="en-US" sz="1200"/>
                <a:t> </a:t>
              </a:r>
              <a:br>
                <a:rPr kumimoji="1" lang="en-US" altLang="en-US" sz="1200"/>
              </a:br>
              <a:r>
                <a:rPr kumimoji="1" lang="en-US" altLang="en-US" sz="1200"/>
                <a:t>in pear</a:t>
              </a:r>
            </a:p>
          </p:txBody>
        </p:sp>
        <p:sp>
          <p:nvSpPr>
            <p:cNvPr id="19479" name="Text Box 1048"/>
            <p:cNvSpPr txBox="1">
              <a:spLocks noChangeArrowheads="1"/>
            </p:cNvSpPr>
            <p:nvPr/>
          </p:nvSpPr>
          <p:spPr bwMode="auto">
            <a:xfrm>
              <a:off x="5195" y="2282"/>
              <a:ext cx="4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25 </a:t>
              </a:r>
              <a:r>
                <a:rPr kumimoji="1" lang="en-US" altLang="en-US" sz="1200">
                  <a:sym typeface="Symbol" pitchFamily="28" charset="2"/>
                </a:rPr>
                <a:t>m</a:t>
              </a:r>
              <a:r>
                <a:rPr kumimoji="1" lang="en-US" altLang="en-US" sz="1200"/>
                <a:t> </a:t>
              </a:r>
            </a:p>
          </p:txBody>
        </p:sp>
        <p:sp>
          <p:nvSpPr>
            <p:cNvPr id="19480" name="Text Box 1049"/>
            <p:cNvSpPr txBox="1">
              <a:spLocks noChangeArrowheads="1"/>
            </p:cNvSpPr>
            <p:nvPr/>
          </p:nvSpPr>
          <p:spPr bwMode="auto">
            <a:xfrm>
              <a:off x="4328" y="3370"/>
              <a:ext cx="5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/>
                <a:t>Fiber cells</a:t>
              </a:r>
              <a:endParaRPr kumimoji="1" lang="en-US" altLang="en-US" sz="1200"/>
            </a:p>
          </p:txBody>
        </p:sp>
        <p:sp>
          <p:nvSpPr>
            <p:cNvPr id="19481" name="AutoShape 1050"/>
            <p:cNvSpPr>
              <a:spLocks/>
            </p:cNvSpPr>
            <p:nvPr/>
          </p:nvSpPr>
          <p:spPr bwMode="auto">
            <a:xfrm rot="-4808492">
              <a:off x="4037" y="2357"/>
              <a:ext cx="48" cy="144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2" name="Line 1051"/>
            <p:cNvSpPr>
              <a:spLocks noChangeShapeType="1"/>
            </p:cNvSpPr>
            <p:nvPr/>
          </p:nvSpPr>
          <p:spPr bwMode="auto">
            <a:xfrm flipH="1">
              <a:off x="3936" y="2448"/>
              <a:ext cx="116" cy="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83" name="Line 1052"/>
            <p:cNvSpPr>
              <a:spLocks noChangeShapeType="1"/>
            </p:cNvSpPr>
            <p:nvPr/>
          </p:nvSpPr>
          <p:spPr bwMode="auto">
            <a:xfrm>
              <a:off x="4533" y="3030"/>
              <a:ext cx="0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84" name="Line 1053"/>
            <p:cNvSpPr>
              <a:spLocks noChangeShapeType="1"/>
            </p:cNvSpPr>
            <p:nvPr/>
          </p:nvSpPr>
          <p:spPr bwMode="auto">
            <a:xfrm flipV="1">
              <a:off x="4533" y="2964"/>
              <a:ext cx="125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85" name="Text Box 1054"/>
            <p:cNvSpPr txBox="1">
              <a:spLocks noChangeArrowheads="1"/>
            </p:cNvSpPr>
            <p:nvPr/>
          </p:nvSpPr>
          <p:spPr bwMode="auto">
            <a:xfrm>
              <a:off x="4888" y="1786"/>
              <a:ext cx="3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5 </a:t>
              </a:r>
              <a:r>
                <a:rPr kumimoji="1" lang="en-US" altLang="en-US" sz="1200">
                  <a:sym typeface="Symbol" pitchFamily="28" charset="2"/>
                </a:rPr>
                <a:t>m</a:t>
              </a:r>
              <a:r>
                <a:rPr kumimoji="1" lang="en-US" altLang="en-US" sz="1200"/>
                <a:t> </a:t>
              </a:r>
            </a:p>
          </p:txBody>
        </p:sp>
        <p:sp>
          <p:nvSpPr>
            <p:cNvPr id="19486" name="Line 1055"/>
            <p:cNvSpPr>
              <a:spLocks noChangeShapeType="1"/>
            </p:cNvSpPr>
            <p:nvPr/>
          </p:nvSpPr>
          <p:spPr bwMode="auto">
            <a:xfrm flipH="1">
              <a:off x="2964" y="2032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9487" name="Line 1056"/>
            <p:cNvSpPr>
              <a:spLocks noChangeShapeType="1"/>
            </p:cNvSpPr>
            <p:nvPr/>
          </p:nvSpPr>
          <p:spPr bwMode="auto">
            <a:xfrm>
              <a:off x="4692" y="216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9488" name="Line 1057"/>
            <p:cNvSpPr>
              <a:spLocks noChangeShapeType="1"/>
            </p:cNvSpPr>
            <p:nvPr/>
          </p:nvSpPr>
          <p:spPr bwMode="auto">
            <a:xfrm flipH="1">
              <a:off x="4593" y="2163"/>
              <a:ext cx="336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9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Roots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/>
              <a:t> - hold plant in the soil</a:t>
            </a:r>
            <a:br>
              <a:rPr lang="en-US" sz="4000" dirty="0"/>
            </a:br>
            <a:r>
              <a:rPr lang="en-US" sz="4000" dirty="0"/>
              <a:t>- absorb water and nutrients</a:t>
            </a:r>
            <a:br>
              <a:rPr lang="en-US" sz="4000" dirty="0"/>
            </a:br>
            <a:r>
              <a:rPr lang="en-US" sz="4000" dirty="0"/>
              <a:t>- store food</a:t>
            </a:r>
            <a:br>
              <a:rPr lang="en-US" sz="4000" dirty="0"/>
            </a:br>
            <a:r>
              <a:rPr lang="en-US" sz="4000" dirty="0"/>
              <a:t>- reproduction</a:t>
            </a:r>
          </a:p>
        </p:txBody>
      </p:sp>
    </p:spTree>
    <p:extLst>
      <p:ext uri="{BB962C8B-B14F-4D97-AF65-F5344CB8AC3E}">
        <p14:creationId xmlns:p14="http://schemas.microsoft.com/office/powerpoint/2010/main" val="3884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028"/>
          <p:cNvGrpSpPr>
            <a:grpSpLocks/>
          </p:cNvGrpSpPr>
          <p:nvPr/>
        </p:nvGrpSpPr>
        <p:grpSpPr bwMode="auto">
          <a:xfrm>
            <a:off x="-746125" y="228600"/>
            <a:ext cx="9051925" cy="6321425"/>
            <a:chOff x="1158" y="816"/>
            <a:chExt cx="3586" cy="3192"/>
          </a:xfrm>
        </p:grpSpPr>
        <p:sp>
          <p:nvSpPr>
            <p:cNvPr id="21507" name="Rectangle 1029"/>
            <p:cNvSpPr>
              <a:spLocks noChangeArrowheads="1"/>
            </p:cNvSpPr>
            <p:nvPr/>
          </p:nvSpPr>
          <p:spPr bwMode="auto">
            <a:xfrm>
              <a:off x="1158" y="3851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kumimoji="1" lang="en-US" altLang="en-US" sz="1400" b="1"/>
            </a:p>
          </p:txBody>
        </p:sp>
        <p:pic>
          <p:nvPicPr>
            <p:cNvPr id="21508" name="Picture 10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" y="816"/>
              <a:ext cx="2967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 Box 1031"/>
            <p:cNvSpPr txBox="1">
              <a:spLocks noChangeArrowheads="1"/>
            </p:cNvSpPr>
            <p:nvPr/>
          </p:nvSpPr>
          <p:spPr bwMode="auto">
            <a:xfrm>
              <a:off x="1731" y="2164"/>
              <a:ext cx="46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200" b="1"/>
                <a:t>(a) Prop roots</a:t>
              </a:r>
            </a:p>
          </p:txBody>
        </p:sp>
        <p:sp>
          <p:nvSpPr>
            <p:cNvPr id="21510" name="Text Box 1032"/>
            <p:cNvSpPr txBox="1">
              <a:spLocks noChangeArrowheads="1"/>
            </p:cNvSpPr>
            <p:nvPr/>
          </p:nvSpPr>
          <p:spPr bwMode="auto">
            <a:xfrm>
              <a:off x="2861" y="2164"/>
              <a:ext cx="56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/>
                <a:t>(b) Storage roots</a:t>
              </a:r>
            </a:p>
          </p:txBody>
        </p:sp>
        <p:sp>
          <p:nvSpPr>
            <p:cNvPr id="21511" name="Text Box 1033"/>
            <p:cNvSpPr txBox="1">
              <a:spLocks noChangeArrowheads="1"/>
            </p:cNvSpPr>
            <p:nvPr/>
          </p:nvSpPr>
          <p:spPr bwMode="auto">
            <a:xfrm>
              <a:off x="3616" y="2168"/>
              <a:ext cx="6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200" b="1"/>
                <a:t>(c) “Strangling” aerial</a:t>
              </a:r>
              <a:br>
                <a:rPr kumimoji="1" lang="en-US" altLang="en-US" sz="1200" b="1"/>
              </a:br>
              <a:r>
                <a:rPr kumimoji="1" lang="en-US" altLang="en-US" sz="1200" b="1"/>
                <a:t>roots</a:t>
              </a:r>
            </a:p>
          </p:txBody>
        </p:sp>
        <p:sp>
          <p:nvSpPr>
            <p:cNvPr id="21512" name="Text Box 1034"/>
            <p:cNvSpPr txBox="1">
              <a:spLocks noChangeArrowheads="1"/>
            </p:cNvSpPr>
            <p:nvPr/>
          </p:nvSpPr>
          <p:spPr bwMode="auto">
            <a:xfrm>
              <a:off x="1905" y="3858"/>
              <a:ext cx="58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/>
                <a:t>(d) Buttress roots</a:t>
              </a:r>
            </a:p>
          </p:txBody>
        </p:sp>
        <p:sp>
          <p:nvSpPr>
            <p:cNvPr id="21513" name="Text Box 1035"/>
            <p:cNvSpPr txBox="1">
              <a:spLocks noChangeArrowheads="1"/>
            </p:cNvSpPr>
            <p:nvPr/>
          </p:nvSpPr>
          <p:spPr bwMode="auto">
            <a:xfrm>
              <a:off x="3413" y="3869"/>
              <a:ext cx="65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/>
                <a:t>(e) Pneumatophores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6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Stems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 - support leaves and reproductive structures</a:t>
            </a:r>
            <a:br>
              <a:rPr lang="en-US" sz="4000" dirty="0"/>
            </a:br>
            <a:r>
              <a:rPr lang="en-US" sz="4000" dirty="0"/>
              <a:t>- can be specialized to store food or water or </a:t>
            </a:r>
            <a:r>
              <a:rPr lang="en-US" sz="4000" b="1" u="sng" dirty="0">
                <a:solidFill>
                  <a:srgbClr val="FF0000"/>
                </a:solidFill>
              </a:rPr>
              <a:t>reproduction</a:t>
            </a:r>
            <a:r>
              <a:rPr lang="en-US" sz="4000" dirty="0"/>
              <a:t> (potato, strawberry runners, bamboo shoots)</a:t>
            </a:r>
            <a:br>
              <a:rPr lang="en-US" sz="4000" dirty="0"/>
            </a:br>
            <a:r>
              <a:rPr lang="en-US" sz="4000" dirty="0"/>
              <a:t>- modified for defense = </a:t>
            </a:r>
            <a:r>
              <a:rPr lang="en-US" sz="4000" b="1" u="sng" dirty="0">
                <a:solidFill>
                  <a:srgbClr val="FF0000"/>
                </a:solidFill>
              </a:rPr>
              <a:t>thorn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Thorn</a:t>
            </a:r>
          </a:p>
        </p:txBody>
      </p:sp>
      <p:pic>
        <p:nvPicPr>
          <p:cNvPr id="10243" name="Picture 1029" descr="black hawthorn tho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FF0000"/>
                </a:solidFill>
              </a:rPr>
              <a:t>Leaves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/>
              <a:t> - photosynthesis</a:t>
            </a:r>
            <a:br>
              <a:rPr lang="en-US" sz="4000" dirty="0"/>
            </a:br>
            <a:r>
              <a:rPr lang="en-US" sz="4000" dirty="0"/>
              <a:t>- can store water (</a:t>
            </a:r>
            <a:r>
              <a:rPr lang="en-US" sz="4000" b="1" u="sng" dirty="0">
                <a:solidFill>
                  <a:srgbClr val="FF0000"/>
                </a:solidFill>
              </a:rPr>
              <a:t>succulent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4000" dirty="0"/>
              <a:t>- modified for defense = </a:t>
            </a:r>
            <a:r>
              <a:rPr lang="en-US" sz="4000" b="1" u="sng" dirty="0">
                <a:solidFill>
                  <a:srgbClr val="FF0000"/>
                </a:solidFill>
              </a:rPr>
              <a:t>spine</a:t>
            </a:r>
            <a:r>
              <a:rPr lang="en-US" sz="4000" dirty="0"/>
              <a:t> (cactus)</a:t>
            </a:r>
            <a:br>
              <a:rPr lang="en-US" sz="4000" dirty="0"/>
            </a:br>
            <a:r>
              <a:rPr lang="en-US" sz="4000" dirty="0"/>
              <a:t>- specialize for reproduction = </a:t>
            </a:r>
            <a:r>
              <a:rPr lang="en-US" sz="4000" b="1" u="sng" dirty="0">
                <a:solidFill>
                  <a:srgbClr val="FF0000"/>
                </a:solidFill>
              </a:rPr>
              <a:t>flowers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Spine</a:t>
            </a:r>
          </a:p>
        </p:txBody>
      </p:sp>
      <p:pic>
        <p:nvPicPr>
          <p:cNvPr id="11267" name="Picture 1029" descr="Cylindropuntia%20fulgida%20spine%20det%2012Apr05%20700a%207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4864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Structure of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image.tutorvista.com/content/feed/u1406/leaf%20str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102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Leaves: External Structure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0000FF"/>
                </a:solidFill>
              </a:rPr>
              <a:t>Blade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0000FF"/>
                </a:solidFill>
              </a:rPr>
              <a:t>Petiole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0000FF"/>
                </a:solidFill>
              </a:rPr>
              <a:t>Stipule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0000FF"/>
                </a:solidFill>
              </a:rPr>
              <a:t>Axillary Bud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0000FF"/>
                </a:solidFill>
              </a:rPr>
              <a:t>Veins</a:t>
            </a:r>
          </a:p>
        </p:txBody>
      </p:sp>
      <p:pic>
        <p:nvPicPr>
          <p:cNvPr id="45060" name="Picture 4" descr="ltrlb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0292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3048000" y="3733800"/>
            <a:ext cx="1143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Eukaryotic</a:t>
            </a:r>
            <a:br>
              <a:rPr lang="en-US" sz="3600" dirty="0"/>
            </a:br>
            <a:r>
              <a:rPr lang="en-US" sz="3600" dirty="0"/>
              <a:t>Multicellular</a:t>
            </a:r>
            <a:br>
              <a:rPr lang="en-US" sz="3600" dirty="0"/>
            </a:br>
            <a:r>
              <a:rPr lang="en-US" sz="3600" dirty="0"/>
              <a:t>Autotrophic</a:t>
            </a:r>
          </a:p>
        </p:txBody>
      </p:sp>
    </p:spTree>
    <p:extLst>
      <p:ext uri="{BB962C8B-B14F-4D97-AF65-F5344CB8AC3E}">
        <p14:creationId xmlns:p14="http://schemas.microsoft.com/office/powerpoint/2010/main" val="31682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 of Leaf</a:t>
            </a:r>
            <a:endParaRPr lang="en-US" dirty="0"/>
          </a:p>
        </p:txBody>
      </p:sp>
      <p:pic>
        <p:nvPicPr>
          <p:cNvPr id="4" name="Content Placeholder 3" descr="http://home.earthlink.net/~dayvdanls/leafxs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48599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4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Leaf Mesophyll</a:t>
            </a:r>
          </a:p>
        </p:txBody>
      </p:sp>
      <p:pic>
        <p:nvPicPr>
          <p:cNvPr id="51203" name="Picture 5" descr="Mesophyllunstained500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084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 descr="sun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111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Leaf Stomata</a:t>
            </a:r>
          </a:p>
        </p:txBody>
      </p:sp>
      <p:pic>
        <p:nvPicPr>
          <p:cNvPr id="52227" name="Picture 7" descr="AbaxialStomata50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9" descr="9246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1210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Leaf Modifications</a:t>
            </a:r>
          </a:p>
        </p:txBody>
      </p:sp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1190625" y="985838"/>
            <a:ext cx="6934200" cy="5845175"/>
            <a:chOff x="2014" y="1288"/>
            <a:chExt cx="3342" cy="2784"/>
          </a:xfrm>
        </p:grpSpPr>
        <p:sp>
          <p:nvSpPr>
            <p:cNvPr id="54276" name="Rectangle 5"/>
            <p:cNvSpPr>
              <a:spLocks noChangeArrowheads="1"/>
            </p:cNvSpPr>
            <p:nvPr/>
          </p:nvSpPr>
          <p:spPr bwMode="auto">
            <a:xfrm>
              <a:off x="2014" y="3927"/>
              <a:ext cx="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kumimoji="1" lang="en-US" altLang="en-US" sz="1400" b="1"/>
            </a:p>
          </p:txBody>
        </p:sp>
        <p:pic>
          <p:nvPicPr>
            <p:cNvPr id="5427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1288"/>
              <a:ext cx="109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2534" y="1316"/>
              <a:ext cx="1329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marL="195263" indent="-195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800" b="1"/>
                <a:t>(a)	</a:t>
              </a:r>
              <a:r>
                <a:rPr kumimoji="1" lang="en-US" altLang="en-US" sz="1200" b="1">
                  <a:solidFill>
                    <a:srgbClr val="0000FF"/>
                  </a:solidFill>
                </a:rPr>
                <a:t>Tendrils</a:t>
              </a:r>
              <a:r>
                <a:rPr kumimoji="1" lang="en-US" altLang="en-US" sz="800" b="1"/>
                <a:t>.</a:t>
              </a:r>
              <a:r>
                <a:rPr kumimoji="1" lang="en-US" altLang="en-US" sz="800"/>
                <a:t> The tendrils by which this</a:t>
              </a:r>
              <a:br>
                <a:rPr kumimoji="1" lang="en-US" altLang="en-US" sz="800"/>
              </a:br>
              <a:r>
                <a:rPr kumimoji="1" lang="en-US" altLang="en-US" sz="800"/>
                <a:t>pea plant clings to a support are </a:t>
              </a:r>
              <a:br>
                <a:rPr kumimoji="1" lang="en-US" altLang="en-US" sz="800"/>
              </a:br>
              <a:r>
                <a:rPr kumimoji="1" lang="en-US" altLang="en-US" sz="800"/>
                <a:t>modified leaves. After it has “lassoed” </a:t>
              </a:r>
              <a:br>
                <a:rPr kumimoji="1" lang="en-US" altLang="en-US" sz="800"/>
              </a:br>
              <a:r>
                <a:rPr kumimoji="1" lang="en-US" altLang="en-US" sz="800"/>
                <a:t>a support, a tendril forms a coil that </a:t>
              </a:r>
              <a:br>
                <a:rPr kumimoji="1" lang="en-US" altLang="en-US" sz="800"/>
              </a:br>
              <a:r>
                <a:rPr kumimoji="1" lang="en-US" altLang="en-US" sz="800"/>
                <a:t>brings the plant closer to the support. </a:t>
              </a:r>
              <a:br>
                <a:rPr kumimoji="1" lang="en-US" altLang="en-US" sz="800"/>
              </a:br>
              <a:r>
                <a:rPr kumimoji="1" lang="en-US" altLang="en-US" sz="800"/>
                <a:t>Tendrils are typically modified leaves, </a:t>
              </a:r>
              <a:br>
                <a:rPr kumimoji="1" lang="en-US" altLang="en-US" sz="800"/>
              </a:br>
              <a:r>
                <a:rPr kumimoji="1" lang="en-US" altLang="en-US" sz="800"/>
                <a:t>but some tendrils are modified stems, </a:t>
              </a:r>
              <a:br>
                <a:rPr kumimoji="1" lang="en-US" altLang="en-US" sz="800"/>
              </a:br>
              <a:r>
                <a:rPr kumimoji="1" lang="en-US" altLang="en-US" sz="800"/>
                <a:t>as in grapevines.</a:t>
              </a:r>
            </a:p>
          </p:txBody>
        </p:sp>
        <p:sp>
          <p:nvSpPr>
            <p:cNvPr id="54279" name="Text Box 8"/>
            <p:cNvSpPr txBox="1">
              <a:spLocks noChangeArrowheads="1"/>
            </p:cNvSpPr>
            <p:nvPr/>
          </p:nvSpPr>
          <p:spPr bwMode="auto">
            <a:xfrm>
              <a:off x="3997" y="2114"/>
              <a:ext cx="100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195263" indent="-195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800" b="1"/>
                <a:t>(b)	</a:t>
              </a:r>
              <a:r>
                <a:rPr kumimoji="1" lang="en-US" altLang="en-US" sz="1200" b="1">
                  <a:solidFill>
                    <a:srgbClr val="0000FF"/>
                  </a:solidFill>
                </a:rPr>
                <a:t>Spines</a:t>
              </a:r>
              <a:r>
                <a:rPr kumimoji="1" lang="en-US" altLang="en-US" sz="800" b="1"/>
                <a:t>.</a:t>
              </a:r>
              <a:r>
                <a:rPr kumimoji="1" lang="en-US" altLang="en-US" sz="800"/>
                <a:t> The spines of cacti, such </a:t>
              </a:r>
              <a:br>
                <a:rPr kumimoji="1" lang="en-US" altLang="en-US" sz="800"/>
              </a:br>
              <a:r>
                <a:rPr kumimoji="1" lang="en-US" altLang="en-US" sz="800"/>
                <a:t>as this prickly pear, are actually </a:t>
              </a:r>
              <a:br>
                <a:rPr kumimoji="1" lang="en-US" altLang="en-US" sz="800"/>
              </a:br>
              <a:r>
                <a:rPr kumimoji="1" lang="en-US" altLang="en-US" sz="800"/>
                <a:t>leaves, and photosynthesis is </a:t>
              </a:r>
              <a:br>
                <a:rPr kumimoji="1" lang="en-US" altLang="en-US" sz="800"/>
              </a:br>
              <a:r>
                <a:rPr kumimoji="1" lang="en-US" altLang="en-US" sz="800"/>
                <a:t>carried out mainly by the fleshy </a:t>
              </a:r>
              <a:br>
                <a:rPr kumimoji="1" lang="en-US" altLang="en-US" sz="800"/>
              </a:br>
              <a:r>
                <a:rPr kumimoji="1" lang="en-US" altLang="en-US" sz="800"/>
                <a:t>green stems. </a:t>
              </a:r>
            </a:p>
          </p:txBody>
        </p:sp>
        <p:sp>
          <p:nvSpPr>
            <p:cNvPr id="54280" name="Text Box 9"/>
            <p:cNvSpPr txBox="1">
              <a:spLocks noChangeArrowheads="1"/>
            </p:cNvSpPr>
            <p:nvPr/>
          </p:nvSpPr>
          <p:spPr bwMode="auto">
            <a:xfrm>
              <a:off x="2523" y="2731"/>
              <a:ext cx="110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195263" indent="-195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800" b="1"/>
                <a:t>(c)	</a:t>
              </a:r>
              <a:r>
                <a:rPr kumimoji="1" lang="en-US" altLang="en-US" sz="1200" b="1">
                  <a:solidFill>
                    <a:srgbClr val="0000FF"/>
                  </a:solidFill>
                </a:rPr>
                <a:t>Storage leaves</a:t>
              </a:r>
              <a:r>
                <a:rPr kumimoji="1" lang="en-US" altLang="en-US" sz="800" b="1"/>
                <a:t>.</a:t>
              </a:r>
              <a:r>
                <a:rPr kumimoji="1" lang="en-US" altLang="en-US" sz="800"/>
                <a:t> Most succulents, </a:t>
              </a:r>
              <a:br>
                <a:rPr kumimoji="1" lang="en-US" altLang="en-US" sz="800"/>
              </a:br>
              <a:r>
                <a:rPr kumimoji="1" lang="en-US" altLang="en-US" sz="800"/>
                <a:t>such as this ice plant, have leaves </a:t>
              </a:r>
              <a:br>
                <a:rPr kumimoji="1" lang="en-US" altLang="en-US" sz="800"/>
              </a:br>
              <a:r>
                <a:rPr kumimoji="1" lang="en-US" altLang="en-US" sz="800"/>
                <a:t>modified for storing water.</a:t>
              </a:r>
            </a:p>
          </p:txBody>
        </p:sp>
        <p:sp>
          <p:nvSpPr>
            <p:cNvPr id="54281" name="Text Box 10"/>
            <p:cNvSpPr txBox="1">
              <a:spLocks noChangeArrowheads="1"/>
            </p:cNvSpPr>
            <p:nvPr/>
          </p:nvSpPr>
          <p:spPr bwMode="auto">
            <a:xfrm>
              <a:off x="4329" y="3128"/>
              <a:ext cx="102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195263" indent="-195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800" b="1"/>
                <a:t>(d)	</a:t>
              </a:r>
              <a:r>
                <a:rPr kumimoji="1" lang="en-US" altLang="en-US" sz="1200" b="1">
                  <a:solidFill>
                    <a:srgbClr val="0000FF"/>
                  </a:solidFill>
                </a:rPr>
                <a:t>Bracts</a:t>
              </a:r>
              <a:r>
                <a:rPr kumimoji="1" lang="en-US" altLang="en-US" sz="800" b="1"/>
                <a:t>.</a:t>
              </a:r>
              <a:r>
                <a:rPr kumimoji="1" lang="en-US" altLang="en-US" sz="800"/>
                <a:t> Red parts of the poinsettia </a:t>
              </a:r>
              <a:br>
                <a:rPr kumimoji="1" lang="en-US" altLang="en-US" sz="800"/>
              </a:br>
              <a:r>
                <a:rPr kumimoji="1" lang="en-US" altLang="en-US" sz="800"/>
                <a:t>are often mistaken for petals but are </a:t>
              </a:r>
              <a:br>
                <a:rPr kumimoji="1" lang="en-US" altLang="en-US" sz="800"/>
              </a:br>
              <a:r>
                <a:rPr kumimoji="1" lang="en-US" altLang="en-US" sz="800"/>
                <a:t>actually modified leaves called bracts </a:t>
              </a:r>
              <a:br>
                <a:rPr kumimoji="1" lang="en-US" altLang="en-US" sz="800"/>
              </a:br>
              <a:r>
                <a:rPr kumimoji="1" lang="en-US" altLang="en-US" sz="800"/>
                <a:t>that surround a group of flowers. </a:t>
              </a:r>
              <a:br>
                <a:rPr kumimoji="1" lang="en-US" altLang="en-US" sz="800"/>
              </a:br>
              <a:r>
                <a:rPr kumimoji="1" lang="en-US" altLang="en-US" sz="800"/>
                <a:t>Such brightly colored leaves attract </a:t>
              </a:r>
              <a:br>
                <a:rPr kumimoji="1" lang="en-US" altLang="en-US" sz="800"/>
              </a:br>
              <a:r>
                <a:rPr kumimoji="1" lang="en-US" altLang="en-US" sz="800"/>
                <a:t>pollinators.</a:t>
              </a:r>
            </a:p>
          </p:txBody>
        </p:sp>
        <p:sp>
          <p:nvSpPr>
            <p:cNvPr id="54282" name="Text Box 11"/>
            <p:cNvSpPr txBox="1">
              <a:spLocks noChangeArrowheads="1"/>
            </p:cNvSpPr>
            <p:nvPr/>
          </p:nvSpPr>
          <p:spPr bwMode="auto">
            <a:xfrm>
              <a:off x="2541" y="3689"/>
              <a:ext cx="117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185738" indent="-185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800" b="1"/>
                <a:t>(e)	</a:t>
              </a:r>
              <a:r>
                <a:rPr kumimoji="1" lang="en-US" altLang="en-US" sz="1200" b="1">
                  <a:solidFill>
                    <a:srgbClr val="0000FF"/>
                  </a:solidFill>
                </a:rPr>
                <a:t>Reproductive leaves</a:t>
              </a:r>
              <a:r>
                <a:rPr kumimoji="1" lang="en-US" altLang="en-US" sz="800" b="1"/>
                <a:t>.</a:t>
              </a:r>
              <a:r>
                <a:rPr kumimoji="1" lang="en-US" altLang="en-US" sz="800"/>
                <a:t> The leaves </a:t>
              </a:r>
              <a:br>
                <a:rPr kumimoji="1" lang="en-US" altLang="en-US" sz="800"/>
              </a:br>
              <a:r>
                <a:rPr kumimoji="1" lang="en-US" altLang="en-US" sz="800"/>
                <a:t>of some succulents, such as </a:t>
              </a:r>
              <a:r>
                <a:rPr kumimoji="1" lang="en-US" altLang="en-US" sz="800" i="1"/>
                <a:t>Kalanchoe </a:t>
              </a:r>
              <a:br>
                <a:rPr kumimoji="1" lang="en-US" altLang="en-US" sz="800" i="1"/>
              </a:br>
              <a:r>
                <a:rPr kumimoji="1" lang="en-US" altLang="en-US" sz="800" i="1"/>
                <a:t>daigremontiana,</a:t>
              </a:r>
              <a:r>
                <a:rPr kumimoji="1" lang="en-US" altLang="en-US" sz="800"/>
                <a:t> produce adventitious </a:t>
              </a:r>
              <a:br>
                <a:rPr kumimoji="1" lang="en-US" altLang="en-US" sz="800"/>
              </a:br>
              <a:r>
                <a:rPr kumimoji="1" lang="en-US" altLang="en-US" sz="800"/>
                <a:t>plantlets, which fall off the leaf and </a:t>
              </a:r>
              <a:br>
                <a:rPr kumimoji="1" lang="en-US" altLang="en-US" sz="800"/>
              </a:br>
              <a:r>
                <a:rPr kumimoji="1" lang="en-US" altLang="en-US" sz="800"/>
                <a:t>take root in the soil.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300" name="Picture 5" descr="Poinsettia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-280988"/>
            <a:ext cx="9896476" cy="741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Stoma</a:t>
            </a:r>
            <a:r>
              <a:rPr lang="en-US" sz="4000" dirty="0"/>
              <a:t>: opening for gas </a:t>
            </a:r>
            <a:r>
              <a:rPr lang="en-US" sz="4000" dirty="0" smtClean="0"/>
              <a:t>exchange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Guard </a:t>
            </a:r>
            <a:r>
              <a:rPr lang="en-US" sz="4000" b="1" u="sng" dirty="0">
                <a:solidFill>
                  <a:srgbClr val="FF0000"/>
                </a:solidFill>
              </a:rPr>
              <a:t>Cells</a:t>
            </a:r>
            <a:r>
              <a:rPr lang="en-US" sz="4000" dirty="0"/>
              <a:t>: regulate size of </a:t>
            </a:r>
            <a:r>
              <a:rPr lang="en-US" sz="4000" dirty="0" smtClean="0"/>
              <a:t>stoma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Mesophyl</a:t>
            </a:r>
            <a:r>
              <a:rPr lang="en-US" sz="4000" b="1" u="sng" dirty="0">
                <a:solidFill>
                  <a:srgbClr val="FF0000"/>
                </a:solidFill>
              </a:rPr>
              <a:t>l</a:t>
            </a:r>
            <a:r>
              <a:rPr lang="en-US" sz="4000" dirty="0" smtClean="0"/>
              <a:t>: photosynthesis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Cuticle</a:t>
            </a:r>
            <a:r>
              <a:rPr lang="en-US" sz="4000" dirty="0"/>
              <a:t>: protective waxy </a:t>
            </a:r>
            <a:r>
              <a:rPr lang="en-US" sz="4000" dirty="0" smtClean="0"/>
              <a:t>layer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Vascular </a:t>
            </a:r>
            <a:r>
              <a:rPr lang="en-US" sz="4000" b="1" u="sng" dirty="0">
                <a:solidFill>
                  <a:srgbClr val="FF0000"/>
                </a:solidFill>
              </a:rPr>
              <a:t>Bundle</a:t>
            </a:r>
            <a:r>
              <a:rPr lang="en-US" sz="4000" dirty="0"/>
              <a:t>: xylem and phloem – vein of leaf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Non-vascular plants</a:t>
            </a:r>
            <a:r>
              <a:rPr lang="en-US" sz="3200" dirty="0"/>
              <a:t>: No </a:t>
            </a:r>
            <a:r>
              <a:rPr lang="en-US" sz="3200" b="1" u="sng" dirty="0">
                <a:solidFill>
                  <a:srgbClr val="FF0000"/>
                </a:solidFill>
              </a:rPr>
              <a:t>xylem or phloem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– can only move water and sugar by osmosis and diffusion – keeps them </a:t>
            </a:r>
            <a:r>
              <a:rPr lang="en-US" sz="3200" b="1" u="sng" dirty="0">
                <a:solidFill>
                  <a:srgbClr val="FF0000"/>
                </a:solidFill>
              </a:rPr>
              <a:t>small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Ex: </a:t>
            </a:r>
            <a:r>
              <a:rPr lang="en-US" sz="3200" b="1" u="sng" dirty="0">
                <a:solidFill>
                  <a:srgbClr val="FF0000"/>
                </a:solidFill>
              </a:rPr>
              <a:t>Bryophytes</a:t>
            </a:r>
            <a:r>
              <a:rPr lang="en-US" sz="3200" dirty="0"/>
              <a:t>: Mosses and the their relatives (Liverworts, Hornworts)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/>
              <a:t>reproduce using </a:t>
            </a:r>
            <a:r>
              <a:rPr lang="en-US" sz="3200" b="1" u="sng" dirty="0">
                <a:solidFill>
                  <a:srgbClr val="FF0000"/>
                </a:solidFill>
              </a:rPr>
              <a:t>spores</a:t>
            </a:r>
            <a:r>
              <a:rPr lang="en-US" sz="3200" dirty="0"/>
              <a:t> – produced in specialized structures called </a:t>
            </a:r>
            <a:r>
              <a:rPr lang="en-US" sz="3200" b="1" u="sng" dirty="0">
                <a:solidFill>
                  <a:srgbClr val="FF0000"/>
                </a:solidFill>
              </a:rPr>
              <a:t>sporangia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/>
              <a:t>require </a:t>
            </a:r>
            <a:r>
              <a:rPr lang="en-US" sz="3200" b="1" u="sng" dirty="0">
                <a:solidFill>
                  <a:srgbClr val="FF0000"/>
                </a:solidFill>
              </a:rPr>
              <a:t>water</a:t>
            </a:r>
            <a:r>
              <a:rPr lang="en-US" sz="3200" dirty="0"/>
              <a:t> for reproduction – sperm must </a:t>
            </a:r>
            <a:r>
              <a:rPr lang="en-US" sz="3200" b="1" u="sng" dirty="0">
                <a:solidFill>
                  <a:srgbClr val="FF0000"/>
                </a:solidFill>
              </a:rPr>
              <a:t>swim</a:t>
            </a:r>
            <a:r>
              <a:rPr lang="en-US" sz="3200" dirty="0"/>
              <a:t> to the egg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classconnection.s3.amazonaws.com/70/flashcards/274070/jpg/moss_life_cycle130740278189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477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6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Vascular Plants</a:t>
            </a:r>
            <a:r>
              <a:rPr lang="en-US" sz="3600" dirty="0"/>
              <a:t>: Have xylem and phloem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Types of Vascular Plants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u="sng" dirty="0">
                <a:solidFill>
                  <a:srgbClr val="FF0000"/>
                </a:solidFill>
              </a:rPr>
              <a:t>Seedless vascular plants</a:t>
            </a:r>
            <a:r>
              <a:rPr lang="en-US" sz="3600" dirty="0"/>
              <a:t>: Reproduce using </a:t>
            </a:r>
            <a:r>
              <a:rPr lang="en-US" sz="3600" b="1" u="sng" dirty="0">
                <a:solidFill>
                  <a:srgbClr val="FF0000"/>
                </a:solidFill>
              </a:rPr>
              <a:t>spores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 	EX: </a:t>
            </a:r>
            <a:r>
              <a:rPr lang="en-US" sz="3600" b="1" u="sng" dirty="0">
                <a:solidFill>
                  <a:srgbClr val="FF0000"/>
                </a:solidFill>
              </a:rPr>
              <a:t>Ferns</a:t>
            </a:r>
            <a:r>
              <a:rPr lang="en-US" sz="3600" dirty="0"/>
              <a:t> – produce spores which grow in </a:t>
            </a:r>
            <a:r>
              <a:rPr lang="en-US" sz="3600" b="1" u="sng" dirty="0" err="1">
                <a:solidFill>
                  <a:srgbClr val="FF0000"/>
                </a:solidFill>
              </a:rPr>
              <a:t>sprorangia</a:t>
            </a:r>
            <a:r>
              <a:rPr lang="en-US" sz="3600" dirty="0"/>
              <a:t> on the underside of the leaf, which is called a </a:t>
            </a:r>
            <a:r>
              <a:rPr lang="en-US" sz="3600" b="1" u="sng" dirty="0">
                <a:solidFill>
                  <a:srgbClr val="FF0000"/>
                </a:solidFill>
              </a:rPr>
              <a:t>Frond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92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nefern.info/jpgs/notaxa/_FRNDPRT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199" cy="63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plants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Food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Oxygen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Materials </a:t>
            </a:r>
            <a:r>
              <a:rPr lang="en-US" sz="3600" b="1" dirty="0">
                <a:solidFill>
                  <a:srgbClr val="FF0000"/>
                </a:solidFill>
              </a:rPr>
              <a:t>(building, paper, </a:t>
            </a:r>
            <a:r>
              <a:rPr lang="en-US" sz="3600" b="1" dirty="0" smtClean="0">
                <a:solidFill>
                  <a:srgbClr val="FF0000"/>
                </a:solidFill>
              </a:rPr>
              <a:t>clothes)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Aesthetics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Shelter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Medicine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UExQWFhUWGBwXFBgWFxcVFhcUFxcXFxUVFRUYHCggGBomHhQVITIhJSkrLi8uFx8zODMsNygtLiwBCgoKDg0OGxAQGywkICQsLCwsLCwsLCwsLCwsLCwsLCwsLCwsLCwsLCwsLCwsLCwsLCwsLCwsLCwsLCwsLCwsLP/AABEIAQIAwwMBIgACEQEDEQH/xAAbAAACAgMBAAAAAAAAAAAAAAAFBgMEAAIHAf/EADwQAAIBAwMCBAQEBQMDBAMAAAECEQADIQQSMQVBBiJRYRMycYFCkaGxI1LB0fAUYuFygqIHFTOSFiQ0/8QAGQEAAwEBAQAAAAAAAAAAAAAAAQIDBAAF/8QAJxEAAgICAgEEAgMBAQAAAAAAAAECEQMhEjFBBBMiUTJxM2GBkRT/2gAMAwEAAhEDEQA/AExNLt4q0ig1hvKaxB6V5FfZKyQaYVt/pKktVaiaYCVlNdNUOotEVcuXQtDNX1JaHFeB4to2sXYq9p7gPNLn+uk1MuviBSvGzqth69b9K302rIrTRX1YCvbtrOK6L8E2qC1jUlqg6hpA4zVfS3SKlvammTdhTFbqGi2HFQabVQc0f1sNS3rLUHFM42OGCwYUI1tir3ThirGosSKVfFhsUrtog16FonrNKR2of3rSp2jrJbLVPvFQqK1gzS1bO7CemYCt7twVTRSBUGouRUfbthcZIsXTUSrUFq/NW92Kdpx0Ls3CVlR/GryhTCa29W00T0urPehCrFSi7FGUb6ESGfT6mavKcUn6fVkGmLp+skQaFAaYM69rCopXF1mNNfiTSypIpU0Yya0YkqstDZu24V4b7GrbritLSgUbRVw2E+i9QIOabtPc3rNIG6CI9aeOiIxUTWXJFJ2iGSJNtg1l+3ipb4g1vbyKVvRID3Aaoa5R6Ub1luKHtb3U0ZDJgrS3yDAovYUtUVvQgGaPaDTCKWQwMu6GRQTV6EA8U+to8Ut9a08SRXRdHIWbgiqpuZrbVMaptWmK0Uj2Xf8AUxVe7dmoCawGnUEh3OyS0Iq1vrXR2pqa9Zjikk1YJbRBFe1Iq17QJbJNU4ihrXK8a+TzWjU8IcQpFixdq9Y12wzQUGKkDUZYxkGtZ1bcOaDI2aiasmmjjUUFaL3xJFRFzNSDTMEVzwxIX32xP70V0/Q3exauoshjdVz2BtlI3fyzvieOKHQ8pNlLS6ViPifhDhD67mDMMdxCn9KfOkrFsN2OPuI/vVPovRbqr8O5p2cC6rhfmBMbWEKeYIMHmCKeel9C2W3lPhbo7C7bkGQUUwVBBIKniRnFZcj5MX23JCD1TWw0e9GukW9yb5ETGDJBPEjsDxNNek8LaIsCVLNtMlWdZEZMGQOY9RVvS9K06yUQHd6wuOSMenrSUqOXp35E3XaIsdnDE7c4En1NAFttbuG26lSPURPuPUe9dWbpFl2kAgyGgsMHnk9vY1Hrej2rqqrk4YsMh8tljEd847T9K5NB/wDPoQ7GhJ4q9p7BXkf2+1N9joVsSttpUTK5JAPDoWzImPvU1rp1pSd/ykAKYwNszu988+1BoR4ZIU718AUudZvimXxFowk7ZA9D6xMYpF68HQDdGTHOeAcj7/oa6O2KkwDrI3Gqm2rDtJrYKK1J0WUG0UntmvAsUQVBUdy1JgU3MZ4tWR6e9t+lTm/NeNoWia0060jpkpRouA1la7DWUKYlgJua9E0Z1nSiOKpHTxV/ciOolIivQakvCoqdbQOjCaPaDwnqrtr41pBdTmbbBmGJMrggjv8AQ0I0emZ2AVS0EbgMYnuxws+prqXhXplzTowuYRn3WV/GJOCWU98ClyS4oeEeTN/Cfh+4lm5avgbTtuW9w3Kr8XAexBU/moo1oukWrSDbbQMpL+RSnmiGYLuM4ifYD0qzc1zQBvJPAmRz+IkwY7d+at38uojagWAcDceWJ9zP2xWKWRmlQREdcU42rnMc5mTI+lbPriUbbMyOTIIMTnGYP71Q1jkE5wBjGJ+/NVdN1n4e5JhWyZA5EwQD/kVDlborQU1WtICsVKRkYKkgdx2xA9q26fqlfzE7iRMGSSfY/SgvSyL1tvjne04BlnBOQN07UGeAJ9aY+l6UoogewiCQPxYH7+lLLRyJQUUb3B7EQ0kDI4j1Jrzp3UFNwD1EjjIgmFHv/Sh2rvqXKFgsHyyYn2BP378xQLWdVFvUROA4SNx2gA/NAzwOKWNsLpHQP4cE7kUqNxE+bIxI9ccj1qbR6osfNMHBkckRBBH/ADSzptZcFu4QquZ7FRthsN8Q8zjyiT9KK2dUWtSWLNGSTEN7d4/TNUUqJtbLHUNGt1QLizBkFRDc44jFKPijwa9+02z4YurgBZUMisSqw052zmeV96YLerMGV7+XgZxPH+YokrlRIII4xk8DHrz+1NHJ5QHCjgOq6U9gfxlgkeVCYJ9SYyAP1NDAa794h6Ba1loh1G8SUIjcp/Ev/B7gVyLr/hq9Yc+TyCNpxhSAfMJkcwTxMxWmMkxWgFsPIrzTXPNmpmfFUy2aejm0g5uhaGWjms+IYqG1g0i/sXKlWgslvFe1qjGKyk9wzcWMWpsKRSzrNNBNEtLr5Gaj1REYpbFsXb1iKn6b0O9qDFpJ9WOEH1bgcVpqwxMAEyYEep7Cun9CdhprIuKEwsAApgc7lPP1xJxGJOjk1GykIOTM6L0W3p7Sr5GdRO4wBu7kA/i7TzV/TawK25pJAkYxwQDx7zW995bnyAYJgf8A1APEiaodTthLchv+tlGJJxI+lQlLds1xRXbVKQzsYUGRGNz4gR+tWemdSFwwCxkCCZHHOZlhA9qUOqFyNq7jBwAp/wDtH3o90BLgs3Lrq283FCTjAUEn2UBlx7iKWrVg5q6Q1ay1vXsDGYk+8n0NLfWOlm5bdmuBDbE2seY8EgxzGSDyJpg0GvWSfUc++P0MDHvQ3xPbc2WO5Sh+UAZzws81ni6YMjfDQM8HNvUjex2L8Vj7g7QPqd3HtTlpLrlR3MEHGTklsjjj8qUfD2mXTWwof5vO2PNKhgpMceaIH+0GnboFjcgIjzM3J4ieO5Hninmt6DC0lZT6v0b46vLKu5SVYjhiPpjj96TdN05br/xHUOg2sTBRyoieZk9/rRbxdqLilbbM5YztfCxExgHI9qA+HOnBH3u24gZLHakc5nHI4MzSx/4Z3JynQ7aPQqtpSzHYogARs3ACDPfB/ar1y4LSMbgBAwAuePX1ztz7VW01u/dUNdaLcyBlVj2B9T6enFT9bsb7DjeEcgxKyJVAPKpg+hgfrXVbNiaSKWm1LsN1tTHAJ4QrBbcTnhoA96t6bqPxI8uDMHfw4MTMd559veufdH1WqbRsUaJu7yDnGyCM8/ho90fqrXrIs7Njo32YEHzE4Mg0XGtCrJGWh0XUq0YhiR3gRwG/WKg6v0ddRbe2+GOFJny44x2OJj0oRY14ZvnkTtknaGaJhR+R945o0bvpIg+aQSQTxyTPNFSpnJHEesdMfT3DbuiGH3BHZlPcEZmg13mu0ePegjWWt6D/APYRIQE/MkyVzgZJIPv71x7WaG5bVS6Mskg7seYH5Y9Yg/etsJKS0SmiJTW45qsrVJuxTOIjn4LovVlUBdr2k9s60Wbd0ir9ly1Dra0xdBbTqZuOZKkEQVj3VweYHtyanLvRnSsOdB6NtkuoUx8wLbyDIYrPyfhz9aL6zVl2FsmEBCqcD6Ez2FeO5Rdu7yjAkySwzHrxQLV3mXzECB6gZUQCQKLZsiqD+q6eV1TBWG07UUTnfEMfQZJ+wqRtsFWUKTJ45Wef6/lSOPEV0XQQp2icZIXykKZ7EYz6Uw6DXrCyJ+KFZTGSQiMx9x5gPvU5x1YeSvRY1emItj4Zkif19fyrNRrnOnSyqy0ywjgZMz9AB9PtRLR3zPHH/PcfShHirTOLlv4c2yhBAUCMQqxjsSDBB4pMbt0CS3aN+iXWtsd0RmRJIEAEgjsYHejHiZLhss1sIsCSSPL6SRxGYnmaA+BdVZe26u38R7wKk58wEvP1kg/UUwNq7dxGSAUgASSYG0SJ/lJ3Ce0VzjxZy2hK6AG3neTvN1JmIUEiQIOQFP7V0fSan4SorKI2uWzPzNOY7dh9DXMrVtrN+4hwu4FcgnbtwpjgiAKO9J15U7rnfmZ+Ug45xkE0J/kNFUkR+IuoWLzuwa4SIG3BSIO1lPKxHOBxM1N4dssV+IyFuNoBjv3HLEjsMZyaS9FqnF24fKdzGQw3EHcfMp74gU3dF1ZbcyttYA7QOMQQB9SR+VNkVaExrdjhbLn4lx4Ypb+IUj5VUj5AfqDPfNKXWuti6zJJO/sSSVJzyJ/IxgUS1vW2Fy78JfiE2YcLG5muLbLfmBHtVfR6Q3LIZbIJDZwS8+xPBEdxyKnaT2LOT6RV8O/Etbd9lGt9wFbfHcgzkwKP6bp67nun+JbY+RoFt0/2/LwIj86u6T4qkJdAZdp+dBwORIIk8jvVy7YIaHWJ8iLJMKoBiO2CMV33Q0IcdlKxoNoDbQExAEbc583q2OakaSxC4ZcmSIgnEkcZqXWL8GGedpDk4xhGICn1gD86oWrRW6xby72FsSJLQF3NE+pA/OlcS8Uk7Cdm6CwkCSonkkCP0P8AxXLf/VDpxTVBgSQ9suJ9iFJ+vBNdOS4qEzGJBgQcMR+m3/JoX4l0A1NrdEFJKkicMNrLPodwPpgVXFPjLYslaOIqlbhKIavpm1XbekLG3OWk4EdjAY/9pFD7NbL8nnyTR78Gsq2FrKXmwWzyIpi8N9MRwLrw/mhUB9OSw9O//NDNTpIkUf8ABemZEuXGwhO0CBk43EHmOBipxaZTGlYVa55wTB9iJE8V7csIwYtLg4iIA9D7Z7e9QFwzIAZYKWO7C72PlWrPTHloeFJG6DyR7DtmhP8Ao1xBiaWAyKAZOR3+tVerO1hNObYJa1vRwMkbnD2z9Ikf9tN9rSockyxOR/t2yS2eOarN0zzFmAAby4G4bed3Ocj9Kkp0SnGncQL03qeAynykkj9J/Ikg0z6f+MoJ83oswY5we32pV614bdLKPYaNrG40TAVoEZ9IE8d+KodN8QXNN5L4KwczMEZnPau4buI0Z7pmdVR9K+4EFC5K7RtZGJWPKeR5Rkelb6HqTtcW4jDbJ+IpPlySTtx6k0Z6t1C1qbJ2AF4LL5lmIyYIn85ikvo+jvq6Ip2hmCY4zyTIqiakv7KcaYf6rrUZiCUUkAKYjIOATzGSO2GmqPVOpsnJMxAEyIBjy9oxR/UeHU2EhScZYmSY/p/neqPRPDjb9vw0uI0wrgtA4LgjIk4H/SfSkXF9+Bv0LOm1Yn5AHIzH4veO30FGLOtFsqJAIiTxAJ835VZ634bWwwDWxaJyPOSB9DPPel6625mQKNq4Z43Fj+GJ4+Un7GqcYzdoToYtJoLzXXZD8ZSBOwiQoPlLRzgqPXFOPhzWC2hUqz3N+ELbRMxL+nBrnXTN1uGRivoVxmnnp+i+K+523kgSTJL3GANsTgmJM+ucxxKSt2gRikHLvUC5PxL6TxCAkKeSF7cH5icY5qDqviWNQEJ8ilVORIDKArqexk59o+lK/W+p2rZNm2wwf4pIEu58x2mI5YDH8tBW1odpBMORAbG78OPXtSvkrEnmjEb/ABF4i+DbVbjAvcLNCwYUBlJ9PMQfufaq+i66b123dusAnEAEeoLDPqQc96W+p9Bu37gJfaFCqBGFVRAH7596s2uh3bbqhyWwhGJPMT64otxcVT2GOa2PVjULlhJBA3E9+wJMHMyfvVq38wEnaSIwOAPlgfaaGI4kLGxfhhCCTBKYJInEmR+XrRO1fDMFXJP5t3AntikK3s514+0iW7htosSxut7lsY9ufzNKdqxXQ/8A1C0abxdLeVbLKs4JuhvIOfRj+QpE0RLHAmMn2Hqa1JviYsyakbixWVcDispbIHp1EtJE5mPX2xTTaufwl7RyojaCDwB2GDSlaXawPoZpp0c/C5/F5pAjeYOIGYwPrNCCovieyv1BYsxO0tHwp5ESCpPpBoWvU3LmTsHZz/MBx9Mc+9EtNu+Q4WZbAJk5MHsYMfarD6EMCVWFDEAfMxxyW7U0pI1pa0Vel9XUEJcubWIEDdMgkQSRgZpm0vVGRoYZBkAjy+nHal3/ANlV3DED0AC4iO5q+2h+JCE4AGchgf5gQcRxHeKjJR8HKL8jHb6gtwbWChWkFQAAd2Cu30Neda6TYuKBct29oAgExK+7H5hUfTenKpAW6W43b/LEdx6zj+1UPEd4ghVYBWBLMzklBwNqcNI7kgZ4pY3Y3BdivpujH477zbAQSPhtuXbiCI47CPemO50kBLdwQIMzxJkBlPuvm+uKodK0iXBc3NDXFiTxIIYEEd5AotY1727bWb4G1jIeYG7AJkYGM57ii5KTs6mTN1EDT2kiSwLNAzIBtBPztnHuKM+HdIiBWwpAAuEnAIHm2/zAAkY71zW/1T4bFDEo2ByDkzB9JJpg6b1QkEd28rNhiFwWULiAf6VzdPYa0FepdOGqcG0rENIYyANpIM7yDHoYBkUr+IfBgsoG090QDJXDHdIHzQD+g4p60mqsR5oRVHeSJxHLZYntQzr+tlCzMpIjYAvmMiZY98du1FSa6O8nMmupaZVYNB+Ydwf9p/vVrQdUv33uFPKbduLK5JFxyLQ2k+zHPt71U6gvxNSu8ROc5JIEk/eiukdFExzye8fUVXkopOtitN+SXWeG/j3EbK4hlJkbuQSBmII+mPSmm74OZ0WNpjyriTPMKVwD7kioumdUVmWCZGVZzBJX0b/mmzR9S3edLttlA8wVgIaTBUCCs9wZGMVK+VW+iUsUWLvh/pN+1cIv7ntEMgUqWKtIKsTEkbf3oprNKMEAEhgUnjAJIH2oh/r7Z/8Akfc+JG7OOTI74FDr+tyX9CRuZvnb1WSexH6Usku0GONJ9Ff/AE3nwODucFewyQsn5iRH2rbTrHmgqd2DPA5gg/v9a3uXFt27ZcsGuQwHBAmJiZzDfnU1m4djMQGJZhmSAOCRmJwaWvspuxd8f6FblpWYN/DZmbaQZLJ65gY9OSK5fd1bfKBtUfhHr/uPJP1/Su1+J9Op0pBGDCgAScjJgc/Mua491vSMjndtxCyCDuhR5sfr7mteF6pkM8b2iFdaa8qiayrcDJQy7s0zaO7NhI2jJn0EHBzxG2qF3oxFSaGVDWyMEEn9MfTms0X5KY5LkWLwIEhpmQeCZEE+Xucj8qiu63yzEDAaPm5+YDse9Qa7+Jb2+YMCYIUBQcCN3vHHrS6zXFuhfqTPrGfp2p5JPo13SHTSX5VvOTIG0gDMZlT2wMg1LY1QDGG5PeMFok/vgetK3TdLelULQjnJGCoPf2jGaMjw07NDMXciVaTgbokgcczMdjUHFdCc7ekML68I4RN7OcDG0NPck8Tx9Kn8TdDe5a+M4VXW2SqgSFjPOJwBE9zVvoukWxaRXclgSXuEZkyQo+0Uwa60NTb+Fja2G5B28iAOSSBQWnosk/Jzrodi4PxjPIIBHuR6H0on4n6cW0xO4scAKAAPfIrOu9PfT3V27Sl0nYO6tjy9+ZxVjTvbVWZvmK7YJmDBkgds0idPY3g5lptG7FpU44znHeinh/UAFkJgcEkf2zRbqd5E2leSNvsTWnROhEtubb5yDMkjacjiM/34qstoWLdjJodOoWVvSpiQUUoSDwDtJn0yG7xRVtCHBL2kxPn2LjEE7Ygk+tUz0i+lsLZW06zMNPxBuImf5ozzGPpVTWnVIsjcFg8CIHbIJkft6VJ6GQn+KOhFTuUwv4QOBE8D8J9hQLR64gTAchlw3Hmxkd8zTR1LqDgbdwZSQcd2jjIk80u3+m72+Im0bRlTg7lnc0dwY7etXxO1UgTTW0QXesluIBUmAeAPQTRTQ9VdACoAnzDd2PYR+f50tvoizTEZwM49z3is09u/v2hSzE4AyTPcVaWKLWjG8skPDeKrpWNtlVjlbQB/MH2qH/8AJFJi2zjaoZmdFbzkEoBztyV9Tz3pc163LM2riEORie84x/narXSuj3wysLbNPzBgFWOfNn27xU4wSVv/AApDLJ9jb0q5v87MzXbhhGuknapkb/Un09Owpps2l+GFX5bUhmM+YttPbsDuMnmaX+lW72nQXLsFif4QPmYQcewGTx70T0N9lQBR8whvc8En6Zx2mpSNDZY8Q6A3LL2muFQwmVBO0SPXIwGxPcVyXrdjZdNkHcLWA8yWVgHBMGPxV1vrGqX/AE1xiZETB7yQoB9sx965R1v/APqu42+aNvpAAAquJ6JZ+gb8I1lW4rKpyZksetV1FTVLTXQXH+ciP61Ru2DNTWBFQhGifTtFvUXCjFQIwQkYB5IDDv8A0odbtKziRlu45JOT7jNFuoqLloSMiQPryT/5UMsNBUMuJEkeoEkGePtTSTZ6EJWgl8P4fzZPMgdgcR7VeXqAIG0jELkyTmdxxJGaVL/ULYJEtB+SGkA9pnPY1tpNRcLIeAAT/QN+1TlFj2rHfTXmZ2XDQJkHcCRMie2O/wBPSmvprkeUHzbSBjuJM/aknpepRArgFTw6jgGZDT7/ALzRjU9V+Cg3tCuWKlYJAC7vNGZkTn1qS70dN9LwHdMF1DEFQwVwqAgAB1El4PBz9orXqfh+1euFOGIncsA7yfmGePr9Kg6E21VG8tzuYkyxOZPoc1i6vZqyx/8AjdVk4wd57+xn8qdV5+wJvoG3uh21um0ZMKjDcONpjcCRM7uQOJWq/UOlaixc+NbAa3kugyePNjvyfei/jW55UvCNy92BiQch4PeP2qDpPXUuGFMPGVZgRuE/KwOewjmBFGVJv6GTdI86V11F/hkKHHY7lwcgq4BjHr+eKM6pFYbjCn1ODI5HqfWRQjrvTVIW7aC/EACTgqFksYB94gjil+317aGVtoYGN8gkD0A4E9/Wlb1QVG9oGeLdCFuKeAxIkCM5AkduTVjpnShcR0EhlECOT83HrwKFeJuvjyEAHawI7tHBkcZzR3w/1kK6QQAxJVyRG1gdoPtux96KT4psaUl0Luj6NsLvcO66ANiMMNH+7sMzMRE0weBeg7rl27eNsXQYtoogBCAdwPr2qfV6cfHO/dtPlYj5ghEFccKAQfqKF6dLlktcB4xgzBGN0Dsa6WRvR5+XG1sK+J+kA3tOzLKrdhjHyr2+05+9Z1bQxO08gsPptk5/zitND4ivK5JJMfRpPoPXkVnU7+9tjE9w4UQNxBMenMClTvSEindAfptpioHm2iSYkgdzz3jj3pr6XaZg20TA3QciNwE/eTwPalrSad1BUTOMYzMAwPtR3p17cDJMEBTAAIQESu3vmMUb2bkkTdWtzZa25AUshLQMhSGYDPl+QfSuTdV14vX3uAQGPlHoogLPvAFdD8c37a6cW2Mb2MNlj5RnyzMRXML1nbDBgymYI5BHZlOVNacUdCZlZYk1lRqayn4EKR1jqHTVXilzV2oNFtT1MsTNDLtzcaSrMzIVvEYn7fvUetWFJE7SZkQTJI9ePSpNRYIE1WtaiDtaSpxyce4FCTothycXsEX+nAgbfmmTiBGQIPc0S0p27CeVAH3GIEeoFb6vSw/lIC4Oe0iRx/marXHyDzmPaRSSbejamu0FdJrnRt4JGcfnVhOrXHuAt+GZkQFnECR6RPqCaVxr3BzyDIB4+n0q3pbzXGJH/cJwIxS8WkFDrptWoVdrAn0AIAjtP4s+lQWOr79Y7ACduUYnOWMjEHiY9u9B/jsq+h5yMjviheh1c3Sd0OCdrCCPUAjsec+9JBdsZs6WOoG6jKwUhufSDgD9DSJa1bWnIIUdoCwSAfL5ue/6Uf6f1FsyFBjMADnhv1NLvWtSBcG5RzPoYxzjihG+gfoeLGqJtAttBYCJI3E9mA5IxzA7ZpT8QLFwkKMyT/1D5YHPpWtvxKduwIo4JbBbiMtAkRHtQzqmre84I5GAfv6+tFRSY91sCb1uXP4zFE7lRJH9896a+n9HsKN/xN+niVCi4XZiPlgLtVp5MxStrdMyYOD+9R9L1d2y8o7J3EHHv5Tg1q7jRncl5OmdK6iSP46FAB84IPkkQr/zHtiTR/VaG29sXLfysMFY2kYiSfocc1zNOtgnzMSTmfhoBJGQYE8+lG+keJEtoV3hAefIW9IIVmiecVnlEZNSGDQ9L2tuMHO5O/mmcj2rXqCFCV2DdIJwJJmZ/wDI/lUOh6zZIb+OjTEEQhHb5D2yZAmiug1QuA7SBukoGHHAkAZBIk/QZqai0csaTtApemMrnfO/5wMjcD2gDHMxU66aCe8DIBAO6JGc84/WpLZfeWAO6NgJnCmMeqmI9xNeaazc2wTuk4HLTMZb2wa5DR3sVf8A1Fvg2QoILbxuBiVEEyveCZBj+WueW7Rpx8XWd2ocxGY75jg++CM0H09gGK2wfGBKS5yYNFo+9ZTba6UCAayu5kvbGe74YcTM1t03oJ35rqWssrtJxSjf1gR6hPlCVMz9MGdW6SFSlRNIAxO0N7H9Dimjr3UyVgUJ09vyy1NyTA+9FbRaAuxPrzjEelb6zwq4Xcu3BmCOfWmPw7bWaaktKam7vQ8JyitHEOo2dpIa1EcA5g/eqmnQLMff+xruGs6LbIPlHmGSQGP64mlvU+ELBUgKSx7g7c+vsKWeWtM0L1KXZzi7qTtKkYPH19qr6UoDDKcGQePYqY7U76zwRtEhyft/WaDW+iLvgtHYkj+1dHLGqRRZoPyZouo/Cghgx28HgfQEc4GaHai011iTgse/659Kb+n+F7MSzmeRA/erJ6bYQ4En1n9vSuOfqIpaFTpXhq9cYKqMARMnyjZIkgnkZFFL/QPgrmSe/wBK6FouoKRk1Q62A6mKdfbISzSkcf64hDgTjbP5HFUEuZ9/6d6OeJdPAJ7gkf5+lBdPZkBuPY8gnsfrVvFhg70RIhOeRXp8vLQJ9j+QNELCsdwUZgn1Hlz9jE1Tv6YPCmQDlcfpNcnvYeFPQ0+GNMrJFsqz7txJO2Fj5Qg9xO6ivTerIj+YXACYJQj3gwe2TPrilPQ2tnlwpAiecGIpn0mmIxcSXAyFwAGEqT9MmoT70aYyVDFZuj4RZjM5QDEsTkv6gDt7j0rdLrgwBBIwp7HAUnGB/Qe1V+mW8MTG1QJkdyY9IiJM+1T9WH8IKNpdjhGMB1EbkPrIgZ7E0kU2G12InVdb8Nfg3wHYsxLWwE2qdvmtgr5gWEziYP1oAr7XhTuE4IBE+8HIor1vRN8dyR8xlYGNvZVA4AGI9qp2NHmtTkqMjnKxh0eq8i/Svaq20wKys9sFSOvvrWdYFAtT09pk0z9NtqFzXmqKUZ43JXZGUbE+5oh3oZrztBApq6gopW6hzWVRlGRLaBWg6u1omaYugeKAz7SaVNfp5FBVtsjSpg1pX2FSO8prFcVtasg1yXpviW7b+fimnpfi9TGaVrk7Y2mOOt08rST1nozSWUZpjs+IUfuKKWr1t17GoNfLR3G2coTqToSpnFa3upFsUV8Z6VN4K8k5igtvSkVVN0K01ot2eouO9Mmi1IZM0GtohsqGB3CYaOBOQfUZ5qtq+oW7Y8rjbMB2kKT3CjlvsKElJlKa2zbq1uXwygtnIBCnIVjPef3pbTpLrcb+W5PxQT5txGGk+/p60YtM9wj5XDHleR2Eg5Az+te/F83w2EESAYzuIGGntj9avGaqkysJIFdN0+xwWkmO0Z7f59a91+jAIGwiYZDJO5W+Ur7Va0wJ3TOP3ParZZBbDNynlA5ALNIPtya5Oy8XaNF6dcAVTZm4QdzMVBUEQCqmjOh0F4bjtZyCJePzCnvXmlt7Qpcy0EwGOAfl3wMie0n7VbRXugI1yQI5zAiBA7DERSTZSqLlhCAqMQDEn2OSc+2BHtQvxFd+LbW2p/iAbhiCVwSFYcEkA+piKL3baqpOVxHJwoHmWJkT9K571vqwuXJXgEx2M4E/+NdG7BkklEp6rqt0QDcYgcSZj86n0dwUK1+p+IQSPPPmacN6Ej+bnPerOlkCnloxc3YUa6s81lDmrKmHkzs1y+QuKWOp9TdGkzRRuoAOV96nvdLF0AkVBZJt0xcj3ooWNSWSTQLXXZY0Z6na+GIE0O0nTS/mNaCTI9Fpd/Iqr1PpW3MU3dL0W2pur6HcIpZy4nVo5zesqRUvT+nzxRy50FyTCmrXT+nFORU5ZTgNf0LLwTVWzrr6GA5FOn+hLYrXWeHsTFCL5DoWrdp7hlzJq9ZsD5T3xXrPsEEcVV/1RLTFVVIZK+wyOmobNwMpmCo82GIMkCOwgT9e9LHifoijUWiwcoLYKqBCoduVMdy24f8AbTHoeoNbdZwlydjlSQtzgB4xsjDDnM0xXrK6mwxA86zIWNwYqQRHBRvynP0tFPbRqyqLqjnGue5b+AmjslnjzXCzSM4AMxJmfyo5puiHaj6kAQ27YsyT+IEznMYovpOg3Eu2zKrbTc7Y8zlp2oRyIrbw9rRr9QzhSLWnMCcb7hGDHaIY59RU/blLfkyuLTsX9do0a6Sq/DUxCDJkYEn+nahOu067ym7uBE5nmfQxmm/xTe+ADcVdxkAD6kyfsAfzpTsWC83GUAvHYkzBzjgZFLjUn8n0VxpthK1pQw8uFAJUtEzAO4Zkif39qNae0VUB4Er5cAmTyNvftQ5NKCq7Sx2jk5Ukk59exP0JovZtlV823kGYgjMwTH60r27NeroHdfsEWmgmQOYMIJEtEgmNw/5rnWs6fcQtw0NtYjs2cEHIODXR+uuURiSQGVQJ4J3TA9eAY9hQWzaN7nIksY7s3LH1PuavBKjP6juhHtWTORRJFgUy3+ijsKB6vSGYFSl8mZkgUz17RNOjORMVlHkg6GjTA/GyDzya6L0m15RSf1C8guY5mj3S+qAACp4uKfyDk/NlvqnTgc0LuhUFXtf1ORigF+9ursk05fEi+wh03UAmirQYpLu6k2zIov07XbhzSTlqmdeqHPT6ddvagPVbMPCiinTFLD2oouhXuM1sWB58a4qilWtCxobcHIo0yArVPqqhGEVJbv4qOGsbcJAWtAbW9EVjxVE+HxPtTHb1Qk/pUgvKc8zXNRl5Dys5t17ob6Vzcs3GUXWHxgGJgkNBAnI8v6+leeC21HxALdtpkecEhAO+7kERn6mnLxL07/U7VNzZbzuIG47iCsn+XH4sxJpK01j/AE0WbltnOZIM2iwMgkSrOM8SAIEg9rNKVb68l8fy0dQDvcQyo3xkqylCRM+4/wCaSenltPda3bRgpClpyBCCfMcmWLmagdrpZXJChR5QFFtQJJGy0hODH9yaI6fWsdoDhgoyQdpzugNJzn2HFJmnekV9rWzW9bchd8FhvZgCWA2gztIGR6YzQK8rBjkBiOB5ZVu49ef1puuWkmSrAgSIkfUZwPt6/WhXV7CXFtuJyGHliGLFY+3uPSo9IdVDRBoBM7wFwd27GQMwOZIP61fDKGHoQQQCCPU8Dsf89KKpjO4iZBMxAAx9cDvGDVLxVqTpkJtwC7bF7mBkk5+vFCP0OqrkCNbrzqmhmZxbEpBAAG4AzAM8jPtTL0Hp3lHNLHhuwP6fb0p1TVBVxT5HoxT+XyZF1JQBFLr2AWn3qxr9WWaKs6eyIzSp6omi9asLArKmt2cCspOH9hopeIemEZAg0L0V5wYNdLvaE3RlYoH1DoO0zFNKE4rrX2JPsDtc8tDruq2mj79OO0xVHTdBNwmaGKLTJ+QBJuNFH+m6AiKl/wDZvhMCODR/S2McUcsXZ1BPpDwM1e1GsgULViKl07bzmtmL1EoxUF2UvwDdXYuXGmMdqrXLdxcU6LbAHFUNVYBmKXN6KUVyu2BwFiwDUxtnmY9Yj9auPb2tW+rWBNZIwYEgY7OuWgr/ADDAH/UD296pa2zLqpBjadsZjIhSPT0/Kj2i1CspGPQ0t+IVjNoxtEAA42mJEduARHpVvapWViite3FhBzMCFCkn689qge7JADBCMBYMFvQle5zkipNRdFxd5ViAo+VY7+YseI4Ej8qqaLa0ykLiDBYAz7cnNGMTXhtdhHRdUCn+KrA5VQo3AT5Z3n5QPzzV+yFt6Y8Fz5bUHKqRBILcmO/tihGi0+7UsbroLY3HgjeQAFUieJP6VdbTgtzu3DOdjZAA2gxmcfYUj1v9lJqLdkiXdmW7AEERPmEwPeT37Ui+OOoLvFtvntmSo48ygwcYIxT7ptMWJLrkYByIA74meDg+9cp8Z6U3Ll3UId2ZvL+K2SSq7h2BAWfQmjgjyYMr+OjNP1vacY9vT2zTL0rqfxBzXMNLuZgK6T4S6Ycc1bLgUejGwrqCFzVK71YDA5psvdH3LSD1jRG3c9pqPCuwNjVptYxUH2rKE6bqqBQJ7VlJxDR2nScVW6uPLXlZXsT/AIf8AwOnFS9JHNe1lYMfaJ+SHqoyPrV/Sjy1lZXP8zl2Ssoiq2n+c1lZXT/JHPsNTioE71lZXp5O0OwR1SoNax+CfpWVleM/zYPIsaG4fiPk/nVlflnv8UCe8QMVlZVp/wAY8DfobHbfHZRe2jsMW+B2oNos6jTqflLJI7dzxWVlT9P2/wDDSjQnzP8AU0d6ao+EuO396ysqD7L5O3+iTVMf42exrjPjRiuqu7TEs4aMSN7YMcjA/KsrK2em7ZDL+KKnRFHxF+tdi8PjyCvaynyGUOXTikPxeK9rKzzFkJ81lZWVI4/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853"/>
            <a:ext cx="5029199" cy="665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6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- spores land on ground and grow into a </a:t>
            </a:r>
            <a:r>
              <a:rPr lang="en-US" sz="4000" b="1" u="sng" dirty="0">
                <a:solidFill>
                  <a:srgbClr val="FF0000"/>
                </a:solidFill>
              </a:rPr>
              <a:t>separate plant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which produces the </a:t>
            </a:r>
            <a:r>
              <a:rPr lang="en-US" sz="4000" b="1" u="sng" dirty="0">
                <a:solidFill>
                  <a:srgbClr val="FF0000"/>
                </a:solidFill>
              </a:rPr>
              <a:t>eggs and the sperm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	- water hits this and allows the sperm to </a:t>
            </a:r>
            <a:r>
              <a:rPr lang="en-US" sz="4000" b="1" u="sng" dirty="0">
                <a:solidFill>
                  <a:srgbClr val="FF0000"/>
                </a:solidFill>
              </a:rPr>
              <a:t>swim</a:t>
            </a:r>
            <a:r>
              <a:rPr lang="en-US" sz="4000" dirty="0"/>
              <a:t> to the egg and the zygote grows into a new </a:t>
            </a:r>
            <a:r>
              <a:rPr lang="en-US" sz="4000" dirty="0" smtClean="0"/>
              <a:t>fern</a:t>
            </a:r>
          </a:p>
          <a:p>
            <a:r>
              <a:rPr lang="en-US" sz="4000" u="sng" dirty="0"/>
              <a:t>Other Types</a:t>
            </a:r>
            <a:r>
              <a:rPr lang="en-US" sz="4000" dirty="0"/>
              <a:t>: Horsetails, Ground Pine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20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ern life cycle sporangium sporophyte gametophyte 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6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Seed Plants</a:t>
            </a:r>
            <a:r>
              <a:rPr lang="en-US" sz="3600" dirty="0"/>
              <a:t>: Produce specialized structures (</a:t>
            </a:r>
            <a:r>
              <a:rPr lang="en-US" sz="3600" b="1" u="sng" dirty="0">
                <a:solidFill>
                  <a:srgbClr val="FF0000"/>
                </a:solidFill>
              </a:rPr>
              <a:t>Cones or Flowers</a:t>
            </a:r>
            <a:r>
              <a:rPr lang="en-US" sz="3600" dirty="0"/>
              <a:t>) that make egg cells in an ovary and sperm cells which are housed inside of </a:t>
            </a:r>
            <a:r>
              <a:rPr lang="en-US" sz="3600" b="1" u="sng" dirty="0">
                <a:solidFill>
                  <a:srgbClr val="FF0000"/>
                </a:solidFill>
              </a:rPr>
              <a:t>pollen grains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	- pollen is transferred to the cone or flower by a </a:t>
            </a:r>
            <a:r>
              <a:rPr lang="en-US" sz="3600" b="1" u="sng" dirty="0">
                <a:solidFill>
                  <a:srgbClr val="FF0000"/>
                </a:solidFill>
              </a:rPr>
              <a:t>pollinator (insects, birds, bats)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to make a new plant and a </a:t>
            </a:r>
            <a:r>
              <a:rPr lang="en-US" sz="3600" b="1" u="sng" dirty="0">
                <a:solidFill>
                  <a:srgbClr val="FF0000"/>
                </a:solidFill>
              </a:rPr>
              <a:t>food source</a:t>
            </a:r>
            <a:r>
              <a:rPr lang="en-US" sz="3600" dirty="0"/>
              <a:t> which is protected inside of a </a:t>
            </a:r>
            <a:r>
              <a:rPr lang="en-US" sz="3600" b="1" u="sng" dirty="0">
                <a:solidFill>
                  <a:srgbClr val="FF0000"/>
                </a:solidFill>
              </a:rPr>
              <a:t>seed</a:t>
            </a:r>
            <a:r>
              <a:rPr lang="en-US" sz="3600" dirty="0"/>
              <a:t> and the cone or the developing fruit</a:t>
            </a:r>
          </a:p>
        </p:txBody>
      </p:sp>
    </p:spTree>
    <p:extLst>
      <p:ext uri="{BB962C8B-B14F-4D97-AF65-F5344CB8AC3E}">
        <p14:creationId xmlns:p14="http://schemas.microsoft.com/office/powerpoint/2010/main" val="38696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Types of Seed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Gymnosperms</a:t>
            </a:r>
            <a:r>
              <a:rPr lang="en-US" sz="3200" dirty="0">
                <a:solidFill>
                  <a:srgbClr val="FF0000"/>
                </a:solidFill>
              </a:rPr>
              <a:t>: “</a:t>
            </a:r>
            <a:r>
              <a:rPr lang="en-US" sz="3200" b="1" u="sng" dirty="0">
                <a:solidFill>
                  <a:srgbClr val="FF0000"/>
                </a:solidFill>
              </a:rPr>
              <a:t>naked</a:t>
            </a:r>
            <a:r>
              <a:rPr lang="en-US" sz="3200" dirty="0">
                <a:solidFill>
                  <a:srgbClr val="FF0000"/>
                </a:solidFill>
              </a:rPr>
              <a:t>” </a:t>
            </a:r>
            <a:r>
              <a:rPr lang="en-US" sz="3200" dirty="0"/>
              <a:t>seeds – seeds only have a seed coat and are </a:t>
            </a:r>
            <a:r>
              <a:rPr lang="en-US" sz="3200" b="1" u="sng" dirty="0">
                <a:solidFill>
                  <a:srgbClr val="FF0000"/>
                </a:solidFill>
              </a:rPr>
              <a:t>not protected by a fruit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Ex: </a:t>
            </a:r>
            <a:r>
              <a:rPr lang="en-US" sz="3200" b="1" u="sng" dirty="0">
                <a:solidFill>
                  <a:srgbClr val="FF0000"/>
                </a:solidFill>
              </a:rPr>
              <a:t>Conifers</a:t>
            </a:r>
            <a:r>
              <a:rPr lang="en-US" sz="3200" dirty="0"/>
              <a:t>: </a:t>
            </a:r>
            <a:r>
              <a:rPr lang="en-US" sz="3200" b="1" u="sng" dirty="0">
                <a:solidFill>
                  <a:srgbClr val="FF0000"/>
                </a:solidFill>
              </a:rPr>
              <a:t>cone</a:t>
            </a:r>
            <a:r>
              <a:rPr lang="en-US" sz="3200" dirty="0"/>
              <a:t> bearing trees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 - produce two types of cones: </a:t>
            </a:r>
            <a:br>
              <a:rPr lang="en-US" sz="3200" dirty="0"/>
            </a:br>
            <a:r>
              <a:rPr lang="en-US" sz="3200" b="1" dirty="0"/>
              <a:t> 	</a:t>
            </a:r>
            <a:r>
              <a:rPr lang="en-US" sz="3200" b="1" u="sng" dirty="0">
                <a:solidFill>
                  <a:srgbClr val="FF0000"/>
                </a:solidFill>
              </a:rPr>
              <a:t>Male cones (make pollen)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– very small </a:t>
            </a:r>
            <a:br>
              <a:rPr lang="en-US" sz="3200" dirty="0"/>
            </a:br>
            <a:r>
              <a:rPr lang="en-US" sz="3200" dirty="0"/>
              <a:t> 	</a:t>
            </a:r>
            <a:r>
              <a:rPr lang="en-US" sz="3200" b="1" u="sng" dirty="0">
                <a:solidFill>
                  <a:srgbClr val="FF0000"/>
                </a:solidFill>
              </a:rPr>
              <a:t>Female cones (make eggs)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– egg is housed in the scales of the cone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5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pollen is blown by the </a:t>
            </a:r>
            <a:r>
              <a:rPr lang="en-US" sz="3200" b="1" u="sng" dirty="0">
                <a:solidFill>
                  <a:srgbClr val="FF0000"/>
                </a:solidFill>
              </a:rPr>
              <a:t>wind</a:t>
            </a:r>
            <a:r>
              <a:rPr lang="en-US" sz="3200" dirty="0"/>
              <a:t> from the male cone to the female cone and fertilizes the egg – </a:t>
            </a:r>
            <a:r>
              <a:rPr lang="en-US" sz="3200" b="1" u="sng" dirty="0">
                <a:solidFill>
                  <a:srgbClr val="FF0000"/>
                </a:solidFill>
              </a:rPr>
              <a:t>cone scales close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protect the developing seed – sperm and egg fuse to make the embryo and other unfertilized eggs divide to make a food source in the seed – after </a:t>
            </a:r>
            <a:r>
              <a:rPr lang="en-US" sz="3200" b="1" u="sng" dirty="0">
                <a:solidFill>
                  <a:srgbClr val="FF0000"/>
                </a:solidFill>
              </a:rPr>
              <a:t>several</a:t>
            </a:r>
            <a:r>
              <a:rPr lang="en-US" sz="3200" b="1" u="sng" dirty="0"/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years the scale opens and releases the seeds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– some conifers require the </a:t>
            </a:r>
            <a:r>
              <a:rPr lang="en-US" sz="3200" b="1" u="sng" dirty="0">
                <a:solidFill>
                  <a:srgbClr val="FF0000"/>
                </a:solidFill>
              </a:rPr>
              <a:t>heat and smoke from fire</a:t>
            </a:r>
            <a:r>
              <a:rPr lang="en-US" sz="3200" dirty="0"/>
              <a:t> to cause the cones to open and release the seeds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59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anselm.edu/homepage/jpitocch/genbi101/17_07PineLifeCycle_4-L%20copy.jpg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70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8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Angiosperms</a:t>
            </a:r>
            <a:r>
              <a:rPr lang="en-US" sz="4000" dirty="0">
                <a:solidFill>
                  <a:srgbClr val="FF0000"/>
                </a:solidFill>
              </a:rPr>
              <a:t>: “</a:t>
            </a:r>
            <a:r>
              <a:rPr lang="en-US" sz="4000" b="1" u="sng" dirty="0">
                <a:solidFill>
                  <a:srgbClr val="FF0000"/>
                </a:solidFill>
              </a:rPr>
              <a:t>combined” seeds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– seeds that develop from </a:t>
            </a:r>
            <a:r>
              <a:rPr lang="en-US" sz="4000" b="1" u="sng" dirty="0">
                <a:solidFill>
                  <a:srgbClr val="FF0000"/>
                </a:solidFill>
              </a:rPr>
              <a:t>flowers</a:t>
            </a:r>
            <a:r>
              <a:rPr lang="en-US" sz="4000" dirty="0"/>
              <a:t> and have a protective coating around the seeds that is the </a:t>
            </a:r>
            <a:r>
              <a:rPr lang="en-US" sz="4000" b="1" u="sng" dirty="0">
                <a:solidFill>
                  <a:srgbClr val="FF0000"/>
                </a:solidFill>
              </a:rPr>
              <a:t>mature ovary of the plant </a:t>
            </a:r>
            <a:r>
              <a:rPr lang="en-US" sz="4000" b="1" u="sng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4000" b="1" u="sng" dirty="0">
                <a:solidFill>
                  <a:srgbClr val="FF0000"/>
                </a:solidFill>
              </a:rPr>
              <a:t> fruit</a:t>
            </a:r>
            <a:r>
              <a:rPr lang="en-US" sz="4000" b="1" u="sng" dirty="0"/>
              <a:t/>
            </a:r>
            <a:br>
              <a:rPr lang="en-US" sz="4000" b="1" u="sng" dirty="0"/>
            </a:br>
            <a:r>
              <a:rPr lang="en-US" sz="4000" dirty="0"/>
              <a:t>	- Flowering Plants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79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Flower Structure and Reproductive Cycle</a:t>
            </a:r>
            <a:endParaRPr lang="en-US" dirty="0"/>
          </a:p>
        </p:txBody>
      </p:sp>
      <p:pic>
        <p:nvPicPr>
          <p:cNvPr id="4" name="Content Placeholder 3" descr="angiosperm: life cycle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181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4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u="sng" dirty="0">
                <a:solidFill>
                  <a:srgbClr val="FF0000"/>
                </a:solidFill>
              </a:rPr>
              <a:t>Reproduction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b="1" u="sng" dirty="0">
                <a:solidFill>
                  <a:srgbClr val="FF0000"/>
                </a:solidFill>
              </a:rPr>
              <a:t>Ovary produces egg cells, anthers produce pollen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(houses the sperm and a specialized cell called the tube cell)</a:t>
            </a:r>
            <a:br>
              <a:rPr lang="en-US" sz="3200" dirty="0"/>
            </a:br>
            <a:r>
              <a:rPr lang="en-US" sz="3200" dirty="0"/>
              <a:t>- pollen is transferred to the </a:t>
            </a:r>
            <a:r>
              <a:rPr lang="en-US" sz="3200" b="1" u="sng" dirty="0">
                <a:solidFill>
                  <a:srgbClr val="FF0000"/>
                </a:solidFill>
              </a:rPr>
              <a:t>stigma</a:t>
            </a:r>
            <a:r>
              <a:rPr lang="en-US" sz="3200" dirty="0"/>
              <a:t> and germinates releasing the </a:t>
            </a:r>
            <a:r>
              <a:rPr lang="en-US" sz="3200" b="1" u="sng" dirty="0">
                <a:solidFill>
                  <a:srgbClr val="FF0000"/>
                </a:solidFill>
              </a:rPr>
              <a:t>tube cell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the sperm cell</a:t>
            </a:r>
          </a:p>
          <a:p>
            <a:pPr lvl="0"/>
            <a:r>
              <a:rPr lang="en-US" sz="3200" dirty="0"/>
              <a:t>Tube cell makes a </a:t>
            </a:r>
            <a:r>
              <a:rPr lang="en-US" sz="3200" b="1" u="sng" dirty="0">
                <a:solidFill>
                  <a:srgbClr val="FF0000"/>
                </a:solidFill>
              </a:rPr>
              <a:t>path</a:t>
            </a:r>
            <a:r>
              <a:rPr lang="en-US" sz="3200" dirty="0"/>
              <a:t> for the sperm cells to the </a:t>
            </a:r>
            <a:r>
              <a:rPr lang="en-US" sz="3200" b="1" u="sng" dirty="0">
                <a:solidFill>
                  <a:srgbClr val="FF0000"/>
                </a:solidFill>
              </a:rPr>
              <a:t>opening of the ovary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8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Vascular Tissue</a:t>
            </a:r>
            <a:r>
              <a:rPr lang="en-US" sz="3200" dirty="0"/>
              <a:t>: interconnected cells that make </a:t>
            </a:r>
            <a:r>
              <a:rPr lang="en-US" sz="3200" b="1" u="sng" dirty="0">
                <a:solidFill>
                  <a:srgbClr val="FF0000"/>
                </a:solidFill>
              </a:rPr>
              <a:t>tubes for transport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b="1" u="sng" dirty="0">
                <a:solidFill>
                  <a:srgbClr val="FF0000"/>
                </a:solidFill>
              </a:rPr>
              <a:t>Xylem</a:t>
            </a:r>
            <a:r>
              <a:rPr lang="en-US" sz="3200" dirty="0"/>
              <a:t>: move </a:t>
            </a:r>
            <a:r>
              <a:rPr lang="en-US" sz="3200" b="1" u="sng" dirty="0">
                <a:solidFill>
                  <a:srgbClr val="FF0000"/>
                </a:solidFill>
              </a:rPr>
              <a:t>water</a:t>
            </a:r>
            <a:r>
              <a:rPr lang="en-US" sz="3200" dirty="0"/>
              <a:t> from the roots to the leaves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b="1" u="sng" dirty="0">
                <a:solidFill>
                  <a:srgbClr val="FF0000"/>
                </a:solidFill>
              </a:rPr>
              <a:t>Phloem</a:t>
            </a:r>
            <a:r>
              <a:rPr lang="en-US" sz="3200" dirty="0"/>
              <a:t>: move </a:t>
            </a:r>
            <a:r>
              <a:rPr lang="en-US" sz="3200" b="1" u="sng" dirty="0">
                <a:solidFill>
                  <a:srgbClr val="FF0000"/>
                </a:solidFill>
              </a:rPr>
              <a:t>sugar</a:t>
            </a:r>
            <a:r>
              <a:rPr lang="en-US" sz="3200" dirty="0"/>
              <a:t> from roots to leaf buds (</a:t>
            </a:r>
            <a:r>
              <a:rPr lang="en-US" sz="3200" b="1" u="sng" dirty="0">
                <a:solidFill>
                  <a:srgbClr val="FF0000"/>
                </a:solidFill>
              </a:rPr>
              <a:t>Spring</a:t>
            </a:r>
            <a:r>
              <a:rPr lang="en-US" sz="3200" dirty="0"/>
              <a:t>) or leaves to roots (</a:t>
            </a:r>
            <a:r>
              <a:rPr lang="en-US" sz="3200" b="1" u="sng" dirty="0">
                <a:solidFill>
                  <a:srgbClr val="FF0000"/>
                </a:solidFill>
              </a:rPr>
              <a:t>Fall</a:t>
            </a:r>
            <a:r>
              <a:rPr lang="en-US" sz="32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4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u="sng" dirty="0">
                <a:solidFill>
                  <a:srgbClr val="FF0000"/>
                </a:solidFill>
              </a:rPr>
              <a:t>One sperm fertilizes one egg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 make the </a:t>
            </a:r>
            <a:r>
              <a:rPr lang="en-US" sz="3200" u="sng" dirty="0"/>
              <a:t>new plant embryo</a:t>
            </a:r>
            <a:r>
              <a:rPr lang="en-US" sz="3200" dirty="0"/>
              <a:t> and the </a:t>
            </a:r>
            <a:r>
              <a:rPr lang="en-US" sz="3200" b="1" u="sng" dirty="0">
                <a:solidFill>
                  <a:srgbClr val="FF0000"/>
                </a:solidFill>
              </a:rPr>
              <a:t>other sperm fertilizes two other egg cells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 make the </a:t>
            </a:r>
            <a:r>
              <a:rPr lang="en-US" sz="3200" b="1" u="sng" dirty="0">
                <a:solidFill>
                  <a:srgbClr val="FF0000"/>
                </a:solidFill>
              </a:rPr>
              <a:t>food source</a:t>
            </a:r>
            <a:r>
              <a:rPr lang="en-US" sz="3200" dirty="0">
                <a:solidFill>
                  <a:srgbClr val="FF0000"/>
                </a:solidFill>
              </a:rPr>
              <a:t> = </a:t>
            </a:r>
            <a:r>
              <a:rPr lang="en-US" sz="3200" b="1" u="sng" dirty="0">
                <a:solidFill>
                  <a:srgbClr val="FF0000"/>
                </a:solidFill>
              </a:rPr>
              <a:t>double fertilization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3200" dirty="0"/>
              <a:t>The food source develops into the seed part that we eat and the embryo develops into the young plant</a:t>
            </a:r>
          </a:p>
          <a:p>
            <a:r>
              <a:rPr lang="en-US" sz="3200" dirty="0"/>
              <a:t>At the same time the </a:t>
            </a:r>
            <a:r>
              <a:rPr lang="en-US" sz="3200" b="1" u="sng" dirty="0">
                <a:solidFill>
                  <a:srgbClr val="FF0000"/>
                </a:solidFill>
              </a:rPr>
              <a:t>wall of the ovary begins to grow and expand forming the fruit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to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attract animals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or help spread the seeds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74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4000" b="1" u="sng" dirty="0"/>
              <a:t>Types of Fruits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 	- </a:t>
            </a:r>
            <a:r>
              <a:rPr lang="en-US" sz="4000" b="1" u="sng" dirty="0">
                <a:solidFill>
                  <a:srgbClr val="FF0000"/>
                </a:solidFill>
              </a:rPr>
              <a:t>Dry fruits</a:t>
            </a:r>
            <a:r>
              <a:rPr lang="en-US" sz="4000" dirty="0"/>
              <a:t>: sunflower seeds, Maple tree helicopters, burrs, </a:t>
            </a:r>
            <a:r>
              <a:rPr lang="en-US" sz="4000" dirty="0" smtClean="0"/>
              <a:t>dandelion tufts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	- </a:t>
            </a:r>
            <a:r>
              <a:rPr lang="en-US" sz="4000" b="1" u="sng" dirty="0">
                <a:solidFill>
                  <a:srgbClr val="FF0000"/>
                </a:solidFill>
              </a:rPr>
              <a:t>Fleshy fruits</a:t>
            </a:r>
            <a:r>
              <a:rPr lang="en-US" sz="4000" dirty="0"/>
              <a:t>: Apples, bananas, tomatoes, peppers, </a:t>
            </a:r>
            <a:r>
              <a:rPr lang="en-US" sz="4000" dirty="0" smtClean="0"/>
              <a:t>cucumbers, avocado, peas, green beans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Types Of Angiosperms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b="1" u="sng" dirty="0">
                <a:solidFill>
                  <a:srgbClr val="FF0000"/>
                </a:solidFill>
              </a:rPr>
              <a:t>Monocots and Eudicots</a:t>
            </a:r>
            <a:r>
              <a:rPr lang="en-US" sz="3600" dirty="0">
                <a:solidFill>
                  <a:srgbClr val="FF0000"/>
                </a:solidFill>
              </a:rPr>
              <a:t> – “</a:t>
            </a:r>
            <a:r>
              <a:rPr lang="en-US" sz="3600" b="1" u="sng" dirty="0">
                <a:solidFill>
                  <a:srgbClr val="FF0000"/>
                </a:solidFill>
              </a:rPr>
              <a:t>cot</a:t>
            </a:r>
            <a:r>
              <a:rPr lang="en-US" sz="3600" dirty="0">
                <a:solidFill>
                  <a:srgbClr val="FF0000"/>
                </a:solidFill>
              </a:rPr>
              <a:t>” </a:t>
            </a:r>
            <a:r>
              <a:rPr lang="en-US" sz="3600" dirty="0"/>
              <a:t>refers to the </a:t>
            </a:r>
            <a:r>
              <a:rPr lang="en-US" sz="3600" b="1" u="sng" dirty="0">
                <a:solidFill>
                  <a:srgbClr val="FF0000"/>
                </a:solidFill>
              </a:rPr>
              <a:t>cotyledon</a:t>
            </a:r>
            <a:r>
              <a:rPr lang="en-US" sz="3600" dirty="0"/>
              <a:t> or the “</a:t>
            </a:r>
            <a:r>
              <a:rPr lang="en-US" sz="3600" b="1" u="sng" dirty="0">
                <a:solidFill>
                  <a:srgbClr val="FF0000"/>
                </a:solidFill>
              </a:rPr>
              <a:t>seed leaf</a:t>
            </a:r>
            <a:r>
              <a:rPr lang="en-US" sz="3600" dirty="0"/>
              <a:t>” in the seed – the first </a:t>
            </a:r>
            <a:r>
              <a:rPr lang="en-US" sz="3600" b="1" u="sng" dirty="0">
                <a:solidFill>
                  <a:srgbClr val="FF0000"/>
                </a:solidFill>
              </a:rPr>
              <a:t>leaf/leaves</a:t>
            </a:r>
            <a:r>
              <a:rPr lang="en-US" sz="3600" dirty="0"/>
              <a:t> that emerge from the growing embryo  - </a:t>
            </a:r>
            <a:r>
              <a:rPr lang="en-US" sz="3600" b="1" u="sng" dirty="0">
                <a:solidFill>
                  <a:srgbClr val="FF0000"/>
                </a:solidFill>
              </a:rPr>
              <a:t>embryonic leaves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69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3.bp.blogspot.com/-NrrYa-NdhP4/T5SdsNdftLI/AAAAAAAAABk/c-4rILuCGcE/s1600/monodic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8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2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3863479"/>
              </p:ext>
            </p:extLst>
          </p:nvPr>
        </p:nvGraphicFramePr>
        <p:xfrm>
          <a:off x="304800" y="533399"/>
          <a:ext cx="8534400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884"/>
                <a:gridCol w="3828716"/>
                <a:gridCol w="2844800"/>
              </a:tblGrid>
              <a:tr h="64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Characteristic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Eudicots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Seed 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“seed leaf” – made of one piece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 “seed leaves” – made of two pieces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Flowers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Leaf Veins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the 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Secondary Growth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iology.unm.edu/ccouncil/Biology_203/Images/FloweringPlants/seedgermmonodi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0363"/>
            <a:ext cx="52959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7028978"/>
              </p:ext>
            </p:extLst>
          </p:nvPr>
        </p:nvGraphicFramePr>
        <p:xfrm>
          <a:off x="304800" y="533399"/>
          <a:ext cx="8534400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884"/>
                <a:gridCol w="3828716"/>
                <a:gridCol w="2844800"/>
              </a:tblGrid>
              <a:tr h="64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Characteristic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Eudicots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Seed 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“seed leaf” – made of one piece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 “seed leaves” – made of two pieces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Flowers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4 and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Leaf Veins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the 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Secondary Growth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1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Eudicot Flower: multiples of 4 &amp; 5</a:t>
            </a:r>
          </a:p>
        </p:txBody>
      </p:sp>
      <p:sp>
        <p:nvSpPr>
          <p:cNvPr id="5632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000" smtClean="0"/>
              <a:t>From:http://www.csdl.tamu.edu/FLORA/tfplab/rep68.jpg</a:t>
            </a:r>
            <a:r>
              <a:rPr lang="en-US" altLang="en-US" smtClean="0"/>
              <a:t> </a:t>
            </a:r>
          </a:p>
        </p:txBody>
      </p:sp>
      <p:sp>
        <p:nvSpPr>
          <p:cNvPr id="5632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000" smtClean="0"/>
              <a:t>From:http://www.theseedsite.co.uk/brassicaceae.gif</a:t>
            </a:r>
          </a:p>
        </p:txBody>
      </p:sp>
      <p:pic>
        <p:nvPicPr>
          <p:cNvPr id="56325" name="Picture 11" descr="rep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5814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brassicace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Monocot Flower: Multiples of 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000" smtClean="0"/>
              <a:t>From: http://www.emc.maricopa.edu/faculty/farabee/biobk/monocot_flower.gif</a:t>
            </a:r>
          </a:p>
        </p:txBody>
      </p:sp>
      <p:pic>
        <p:nvPicPr>
          <p:cNvPr id="57348" name="Picture 5" descr="monocot_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1816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6714228"/>
              </p:ext>
            </p:extLst>
          </p:nvPr>
        </p:nvGraphicFramePr>
        <p:xfrm>
          <a:off x="304800" y="533399"/>
          <a:ext cx="8534400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884"/>
                <a:gridCol w="3828716"/>
                <a:gridCol w="2844800"/>
              </a:tblGrid>
              <a:tr h="64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Characteristic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Eudicots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Seed 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“seed leaf” – made of one piece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 “seed leaves” – made of two pieces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Flowers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4 and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Leaf Veins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Parallel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pattern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Fibrous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Tap root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the 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Secondary Growth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28"/>
          <p:cNvGrpSpPr>
            <a:grpSpLocks/>
          </p:cNvGrpSpPr>
          <p:nvPr/>
        </p:nvGrpSpPr>
        <p:grpSpPr bwMode="auto">
          <a:xfrm>
            <a:off x="269875" y="2181225"/>
            <a:ext cx="8154988" cy="4371975"/>
            <a:chOff x="170" y="1374"/>
            <a:chExt cx="5137" cy="2754"/>
          </a:xfrm>
        </p:grpSpPr>
        <p:sp>
          <p:nvSpPr>
            <p:cNvPr id="16387" name="Rectangle 1029"/>
            <p:cNvSpPr>
              <a:spLocks noChangeArrowheads="1"/>
            </p:cNvSpPr>
            <p:nvPr/>
          </p:nvSpPr>
          <p:spPr bwMode="auto">
            <a:xfrm>
              <a:off x="170" y="3936"/>
              <a:ext cx="7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 b="1"/>
                <a:t>Figure. 35.9</a:t>
              </a:r>
            </a:p>
          </p:txBody>
        </p:sp>
        <p:pic>
          <p:nvPicPr>
            <p:cNvPr id="16388" name="Picture 10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92"/>
              <a:ext cx="2085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9" name="Group 1031"/>
            <p:cNvGrpSpPr>
              <a:grpSpLocks/>
            </p:cNvGrpSpPr>
            <p:nvPr/>
          </p:nvGrpSpPr>
          <p:grpSpPr bwMode="auto">
            <a:xfrm>
              <a:off x="574" y="1374"/>
              <a:ext cx="1726" cy="2238"/>
              <a:chOff x="574" y="1374"/>
              <a:chExt cx="1726" cy="2238"/>
            </a:xfrm>
          </p:grpSpPr>
          <p:pic>
            <p:nvPicPr>
              <p:cNvPr id="16423" name="Picture 10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392"/>
                <a:ext cx="1724" cy="2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4" name="Text Box 1033"/>
              <p:cNvSpPr txBox="1">
                <a:spLocks noChangeArrowheads="1"/>
              </p:cNvSpPr>
              <p:nvPr/>
            </p:nvSpPr>
            <p:spPr bwMode="auto">
              <a:xfrm>
                <a:off x="574" y="1374"/>
                <a:ext cx="170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900" b="1">
                    <a:solidFill>
                      <a:schemeClr val="bg1"/>
                    </a:solidFill>
                  </a:rPr>
                  <a:t>WATER-CONDUCTING CELLS OF THE XYLEM</a:t>
                </a:r>
              </a:p>
            </p:txBody>
          </p:sp>
        </p:grpSp>
        <p:sp>
          <p:nvSpPr>
            <p:cNvPr id="16390" name="Text Box 1034"/>
            <p:cNvSpPr txBox="1">
              <a:spLocks noChangeArrowheads="1"/>
            </p:cNvSpPr>
            <p:nvPr/>
          </p:nvSpPr>
          <p:spPr bwMode="auto">
            <a:xfrm>
              <a:off x="721" y="1735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Vessel</a:t>
              </a:r>
            </a:p>
          </p:txBody>
        </p:sp>
        <p:sp>
          <p:nvSpPr>
            <p:cNvPr id="16391" name="Text Box 1035"/>
            <p:cNvSpPr txBox="1">
              <a:spLocks noChangeArrowheads="1"/>
            </p:cNvSpPr>
            <p:nvPr/>
          </p:nvSpPr>
          <p:spPr bwMode="auto">
            <a:xfrm>
              <a:off x="1008" y="1704"/>
              <a:ext cx="4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Tracheids</a:t>
              </a:r>
            </a:p>
          </p:txBody>
        </p:sp>
        <p:sp>
          <p:nvSpPr>
            <p:cNvPr id="16392" name="Text Box 1036"/>
            <p:cNvSpPr txBox="1">
              <a:spLocks noChangeArrowheads="1"/>
            </p:cNvSpPr>
            <p:nvPr/>
          </p:nvSpPr>
          <p:spPr bwMode="auto">
            <a:xfrm>
              <a:off x="1488" y="1719"/>
              <a:ext cx="4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100 </a:t>
              </a:r>
              <a:r>
                <a:rPr kumimoji="1" lang="en-US" altLang="en-US" sz="1200">
                  <a:sym typeface="Symbol" pitchFamily="28" charset="2"/>
                </a:rPr>
                <a:t>m</a:t>
              </a:r>
              <a:r>
                <a:rPr kumimoji="1" lang="en-US" altLang="en-US" sz="1200"/>
                <a:t> </a:t>
              </a:r>
            </a:p>
          </p:txBody>
        </p:sp>
        <p:sp>
          <p:nvSpPr>
            <p:cNvPr id="16393" name="Line 1037"/>
            <p:cNvSpPr>
              <a:spLocks noChangeShapeType="1"/>
            </p:cNvSpPr>
            <p:nvPr/>
          </p:nvSpPr>
          <p:spPr bwMode="auto">
            <a:xfrm flipH="1" flipV="1">
              <a:off x="1264" y="1896"/>
              <a:ext cx="4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394" name="Line 1038"/>
            <p:cNvSpPr>
              <a:spLocks noChangeShapeType="1"/>
            </p:cNvSpPr>
            <p:nvPr/>
          </p:nvSpPr>
          <p:spPr bwMode="auto">
            <a:xfrm flipH="1" flipV="1">
              <a:off x="912" y="1920"/>
              <a:ext cx="9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395" name="Text Box 1039"/>
            <p:cNvSpPr txBox="1">
              <a:spLocks noChangeArrowheads="1"/>
            </p:cNvSpPr>
            <p:nvPr/>
          </p:nvSpPr>
          <p:spPr bwMode="auto">
            <a:xfrm>
              <a:off x="480" y="2880"/>
              <a:ext cx="9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 b="1"/>
                <a:t>Tracheids and vessels</a:t>
              </a:r>
            </a:p>
          </p:txBody>
        </p:sp>
        <p:sp>
          <p:nvSpPr>
            <p:cNvPr id="16396" name="Text Box 1040"/>
            <p:cNvSpPr txBox="1">
              <a:spLocks noChangeArrowheads="1"/>
            </p:cNvSpPr>
            <p:nvPr/>
          </p:nvSpPr>
          <p:spPr bwMode="auto">
            <a:xfrm>
              <a:off x="888" y="3120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Vessel</a:t>
              </a:r>
            </a:p>
            <a:p>
              <a:r>
                <a:rPr kumimoji="1" lang="en-US" altLang="en-US" sz="1000"/>
                <a:t>element</a:t>
              </a:r>
            </a:p>
          </p:txBody>
        </p:sp>
        <p:sp>
          <p:nvSpPr>
            <p:cNvPr id="16397" name="Text Box 1041"/>
            <p:cNvSpPr txBox="1">
              <a:spLocks noChangeArrowheads="1"/>
            </p:cNvSpPr>
            <p:nvPr/>
          </p:nvSpPr>
          <p:spPr bwMode="auto">
            <a:xfrm>
              <a:off x="316" y="3312"/>
              <a:ext cx="9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 b="1"/>
                <a:t>Vessel elements with</a:t>
              </a:r>
            </a:p>
            <a:p>
              <a:r>
                <a:rPr kumimoji="1" lang="en-US" altLang="en-US" sz="1000" b="1"/>
                <a:t>partially perforated </a:t>
              </a:r>
            </a:p>
            <a:p>
              <a:r>
                <a:rPr kumimoji="1" lang="en-US" altLang="en-US" sz="1000" b="1"/>
                <a:t>end walls</a:t>
              </a:r>
            </a:p>
          </p:txBody>
        </p:sp>
        <p:sp>
          <p:nvSpPr>
            <p:cNvPr id="16398" name="Line 1042"/>
            <p:cNvSpPr>
              <a:spLocks noChangeShapeType="1"/>
            </p:cNvSpPr>
            <p:nvPr/>
          </p:nvSpPr>
          <p:spPr bwMode="auto">
            <a:xfrm flipV="1">
              <a:off x="2208" y="2336"/>
              <a:ext cx="336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399" name="Line 1043"/>
            <p:cNvSpPr>
              <a:spLocks noChangeShapeType="1"/>
            </p:cNvSpPr>
            <p:nvPr/>
          </p:nvSpPr>
          <p:spPr bwMode="auto">
            <a:xfrm flipV="1">
              <a:off x="2112" y="2336"/>
              <a:ext cx="427" cy="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00" name="AutoShape 1044"/>
            <p:cNvSpPr>
              <a:spLocks/>
            </p:cNvSpPr>
            <p:nvPr/>
          </p:nvSpPr>
          <p:spPr bwMode="auto">
            <a:xfrm>
              <a:off x="1360" y="2876"/>
              <a:ext cx="112" cy="664"/>
            </a:xfrm>
            <a:prstGeom prst="leftBrace">
              <a:avLst>
                <a:gd name="adj1" fmla="val 4940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1" name="Text Box 1045"/>
            <p:cNvSpPr txBox="1">
              <a:spLocks noChangeArrowheads="1"/>
            </p:cNvSpPr>
            <p:nvPr/>
          </p:nvSpPr>
          <p:spPr bwMode="auto">
            <a:xfrm>
              <a:off x="2512" y="2248"/>
              <a:ext cx="2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Pits</a:t>
              </a:r>
            </a:p>
          </p:txBody>
        </p:sp>
        <p:sp>
          <p:nvSpPr>
            <p:cNvPr id="16402" name="Text Box 1046"/>
            <p:cNvSpPr txBox="1">
              <a:spLocks noChangeArrowheads="1"/>
            </p:cNvSpPr>
            <p:nvPr/>
          </p:nvSpPr>
          <p:spPr bwMode="auto">
            <a:xfrm>
              <a:off x="1860" y="3536"/>
              <a:ext cx="4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 b="1"/>
                <a:t>Tracheids</a:t>
              </a:r>
            </a:p>
          </p:txBody>
        </p:sp>
        <p:sp>
          <p:nvSpPr>
            <p:cNvPr id="16403" name="Text Box 1047"/>
            <p:cNvSpPr txBox="1">
              <a:spLocks noChangeArrowheads="1"/>
            </p:cNvSpPr>
            <p:nvPr/>
          </p:nvSpPr>
          <p:spPr bwMode="auto">
            <a:xfrm>
              <a:off x="3149" y="1377"/>
              <a:ext cx="19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 b="1">
                  <a:solidFill>
                    <a:schemeClr val="bg1"/>
                  </a:solidFill>
                </a:rPr>
                <a:t>SUGAR-CONDUCTING CELLS OF THE PHLOEM</a:t>
              </a:r>
            </a:p>
          </p:txBody>
        </p:sp>
        <p:sp>
          <p:nvSpPr>
            <p:cNvPr id="16404" name="Text Box 1048"/>
            <p:cNvSpPr txBox="1">
              <a:spLocks noChangeArrowheads="1"/>
            </p:cNvSpPr>
            <p:nvPr/>
          </p:nvSpPr>
          <p:spPr bwMode="auto">
            <a:xfrm>
              <a:off x="3412" y="2184"/>
              <a:ext cx="7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Companion cell</a:t>
              </a:r>
            </a:p>
          </p:txBody>
        </p:sp>
        <p:sp>
          <p:nvSpPr>
            <p:cNvPr id="16405" name="Text Box 1049"/>
            <p:cNvSpPr txBox="1">
              <a:spLocks noChangeArrowheads="1"/>
            </p:cNvSpPr>
            <p:nvPr/>
          </p:nvSpPr>
          <p:spPr bwMode="auto">
            <a:xfrm>
              <a:off x="3776" y="240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Sieve-tube</a:t>
              </a:r>
            </a:p>
            <a:p>
              <a:r>
                <a:rPr kumimoji="1" lang="en-US" altLang="en-US" sz="1000"/>
                <a:t>member</a:t>
              </a:r>
            </a:p>
          </p:txBody>
        </p:sp>
        <p:sp>
          <p:nvSpPr>
            <p:cNvPr id="16406" name="Line 1050"/>
            <p:cNvSpPr>
              <a:spLocks noChangeShapeType="1"/>
            </p:cNvSpPr>
            <p:nvPr/>
          </p:nvSpPr>
          <p:spPr bwMode="auto">
            <a:xfrm>
              <a:off x="3552" y="254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07" name="Text Box 1051"/>
            <p:cNvSpPr txBox="1">
              <a:spLocks noChangeArrowheads="1"/>
            </p:cNvSpPr>
            <p:nvPr/>
          </p:nvSpPr>
          <p:spPr bwMode="auto">
            <a:xfrm>
              <a:off x="3032" y="1544"/>
              <a:ext cx="9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 b="1"/>
                <a:t>Sieve-tube members:</a:t>
              </a:r>
            </a:p>
            <a:p>
              <a:r>
                <a:rPr kumimoji="1" lang="en-US" altLang="en-US" sz="1000" b="1"/>
                <a:t>longitudinal view</a:t>
              </a:r>
            </a:p>
          </p:txBody>
        </p:sp>
        <p:sp>
          <p:nvSpPr>
            <p:cNvPr id="16408" name="Text Box 1052"/>
            <p:cNvSpPr txBox="1">
              <a:spLocks noChangeArrowheads="1"/>
            </p:cNvSpPr>
            <p:nvPr/>
          </p:nvSpPr>
          <p:spPr bwMode="auto">
            <a:xfrm>
              <a:off x="3783" y="2749"/>
              <a:ext cx="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Sieve</a:t>
              </a:r>
            </a:p>
            <a:p>
              <a:r>
                <a:rPr kumimoji="1" lang="en-US" altLang="en-US" sz="1000"/>
                <a:t>plate</a:t>
              </a:r>
            </a:p>
          </p:txBody>
        </p:sp>
        <p:sp>
          <p:nvSpPr>
            <p:cNvPr id="16409" name="Line 1053"/>
            <p:cNvSpPr>
              <a:spLocks noChangeShapeType="1"/>
            </p:cNvSpPr>
            <p:nvPr/>
          </p:nvSpPr>
          <p:spPr bwMode="auto">
            <a:xfrm>
              <a:off x="4056" y="2832"/>
              <a:ext cx="336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0" name="Text Box 1054"/>
            <p:cNvSpPr txBox="1">
              <a:spLocks noChangeArrowheads="1"/>
            </p:cNvSpPr>
            <p:nvPr/>
          </p:nvSpPr>
          <p:spPr bwMode="auto">
            <a:xfrm>
              <a:off x="3770" y="3095"/>
              <a:ext cx="4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Nucleus</a:t>
              </a:r>
            </a:p>
          </p:txBody>
        </p:sp>
        <p:sp>
          <p:nvSpPr>
            <p:cNvPr id="16411" name="Line 1055"/>
            <p:cNvSpPr>
              <a:spLocks noChangeShapeType="1"/>
            </p:cNvSpPr>
            <p:nvPr/>
          </p:nvSpPr>
          <p:spPr bwMode="auto">
            <a:xfrm>
              <a:off x="3609" y="3165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2" name="Text Box 1056"/>
            <p:cNvSpPr txBox="1">
              <a:spLocks noChangeArrowheads="1"/>
            </p:cNvSpPr>
            <p:nvPr/>
          </p:nvSpPr>
          <p:spPr bwMode="auto">
            <a:xfrm>
              <a:off x="3160" y="3696"/>
              <a:ext cx="4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Cytoplasm</a:t>
              </a:r>
            </a:p>
          </p:txBody>
        </p:sp>
        <p:sp>
          <p:nvSpPr>
            <p:cNvPr id="16413" name="Text Box 1057"/>
            <p:cNvSpPr txBox="1">
              <a:spLocks noChangeArrowheads="1"/>
            </p:cNvSpPr>
            <p:nvPr/>
          </p:nvSpPr>
          <p:spPr bwMode="auto">
            <a:xfrm>
              <a:off x="3688" y="3592"/>
              <a:ext cx="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Companion</a:t>
              </a:r>
            </a:p>
            <a:p>
              <a:r>
                <a:rPr kumimoji="1" lang="en-US" altLang="en-US" sz="1000"/>
                <a:t>cell</a:t>
              </a:r>
            </a:p>
          </p:txBody>
        </p:sp>
        <p:sp>
          <p:nvSpPr>
            <p:cNvPr id="16414" name="Line 1058"/>
            <p:cNvSpPr>
              <a:spLocks noChangeShapeType="1"/>
            </p:cNvSpPr>
            <p:nvPr/>
          </p:nvSpPr>
          <p:spPr bwMode="auto">
            <a:xfrm>
              <a:off x="3600" y="345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5" name="Line 1059"/>
            <p:cNvSpPr>
              <a:spLocks noChangeShapeType="1"/>
            </p:cNvSpPr>
            <p:nvPr/>
          </p:nvSpPr>
          <p:spPr bwMode="auto">
            <a:xfrm>
              <a:off x="3408" y="3408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6" name="Text Box 1060"/>
            <p:cNvSpPr txBox="1">
              <a:spLocks noChangeArrowheads="1"/>
            </p:cNvSpPr>
            <p:nvPr/>
          </p:nvSpPr>
          <p:spPr bwMode="auto">
            <a:xfrm>
              <a:off x="4944" y="3328"/>
              <a:ext cx="36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30 </a:t>
              </a:r>
              <a:r>
                <a:rPr kumimoji="1" lang="en-US" altLang="en-US" sz="1000">
                  <a:sym typeface="Symbol" pitchFamily="28" charset="2"/>
                </a:rPr>
                <a:t>m</a:t>
              </a:r>
              <a:r>
                <a:rPr kumimoji="1" lang="en-US" altLang="en-US" sz="1000"/>
                <a:t> </a:t>
              </a:r>
            </a:p>
          </p:txBody>
        </p:sp>
        <p:sp>
          <p:nvSpPr>
            <p:cNvPr id="16417" name="Text Box 1061"/>
            <p:cNvSpPr txBox="1">
              <a:spLocks noChangeArrowheads="1"/>
            </p:cNvSpPr>
            <p:nvPr/>
          </p:nvSpPr>
          <p:spPr bwMode="auto">
            <a:xfrm>
              <a:off x="4896" y="3448"/>
              <a:ext cx="36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15 </a:t>
              </a:r>
              <a:r>
                <a:rPr kumimoji="1" lang="en-US" altLang="en-US" sz="1000">
                  <a:sym typeface="Symbol" pitchFamily="28" charset="2"/>
                </a:rPr>
                <a:t>m</a:t>
              </a:r>
              <a:r>
                <a:rPr kumimoji="1" lang="en-US" altLang="en-US" sz="1000"/>
                <a:t> </a:t>
              </a:r>
            </a:p>
          </p:txBody>
        </p:sp>
        <p:sp>
          <p:nvSpPr>
            <p:cNvPr id="16418" name="Line 1062"/>
            <p:cNvSpPr>
              <a:spLocks noChangeShapeType="1"/>
            </p:cNvSpPr>
            <p:nvPr/>
          </p:nvSpPr>
          <p:spPr bwMode="auto">
            <a:xfrm flipH="1">
              <a:off x="1224" y="320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19" name="Line 1063"/>
            <p:cNvSpPr>
              <a:spLocks noChangeShapeType="1"/>
            </p:cNvSpPr>
            <p:nvPr/>
          </p:nvSpPr>
          <p:spPr bwMode="auto">
            <a:xfrm flipH="1" flipV="1">
              <a:off x="1268" y="1908"/>
              <a:ext cx="14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20" name="Line 1064"/>
            <p:cNvSpPr>
              <a:spLocks noChangeShapeType="1"/>
            </p:cNvSpPr>
            <p:nvPr/>
          </p:nvSpPr>
          <p:spPr bwMode="auto">
            <a:xfrm flipH="1">
              <a:off x="4047" y="2265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21" name="Line 1065"/>
            <p:cNvSpPr>
              <a:spLocks noChangeShapeType="1"/>
            </p:cNvSpPr>
            <p:nvPr/>
          </p:nvSpPr>
          <p:spPr bwMode="auto">
            <a:xfrm flipH="1" flipV="1">
              <a:off x="4224" y="2496"/>
              <a:ext cx="192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22" name="Line 1066"/>
            <p:cNvSpPr>
              <a:spLocks noChangeShapeType="1"/>
            </p:cNvSpPr>
            <p:nvPr/>
          </p:nvSpPr>
          <p:spPr bwMode="auto">
            <a:xfrm flipH="1">
              <a:off x="3483" y="2820"/>
              <a:ext cx="33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Eudicot &amp; Monocot Leaf Veination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000" smtClean="0"/>
              <a:t>Eudicot – </a:t>
            </a:r>
            <a:r>
              <a:rPr lang="en-US" altLang="en-US" sz="2000" smtClean="0">
                <a:solidFill>
                  <a:srgbClr val="0000FF"/>
                </a:solidFill>
              </a:rPr>
              <a:t>net venation</a:t>
            </a:r>
          </a:p>
          <a:p>
            <a:pPr eaLnBrk="1" hangingPunct="1"/>
            <a:endParaRPr lang="en-US" altLang="en-US" sz="1000" smtClean="0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000" smtClean="0"/>
              <a:t>Monocot – </a:t>
            </a:r>
            <a:r>
              <a:rPr lang="en-US" altLang="en-US" sz="2000" smtClean="0">
                <a:solidFill>
                  <a:srgbClr val="0000FF"/>
                </a:solidFill>
              </a:rPr>
              <a:t>parallel venation</a:t>
            </a:r>
          </a:p>
        </p:txBody>
      </p:sp>
      <p:pic>
        <p:nvPicPr>
          <p:cNvPr id="53253" name="Picture 8" descr="dicot%20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2923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2" descr="parallelvei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12432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Eudicot &amp; Monocot Roots - External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000" smtClean="0"/>
              <a:t>Eudicot – </a:t>
            </a:r>
            <a:r>
              <a:rPr lang="en-US" altLang="en-US" sz="2000" smtClean="0">
                <a:solidFill>
                  <a:srgbClr val="0000FF"/>
                </a:solidFill>
              </a:rPr>
              <a:t>tap root</a:t>
            </a:r>
            <a:r>
              <a:rPr lang="en-US" altLang="en-US" smtClean="0"/>
              <a:t>	</a:t>
            </a:r>
          </a:p>
          <a:p>
            <a:pPr eaLnBrk="1" hangingPunct="1"/>
            <a:endParaRPr lang="en-US" altLang="en-US" sz="1000" smtClean="0"/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000" smtClean="0"/>
              <a:t>Monocot – </a:t>
            </a:r>
            <a:r>
              <a:rPr lang="en-US" altLang="en-US" sz="2000" smtClean="0">
                <a:solidFill>
                  <a:srgbClr val="0000FF"/>
                </a:solidFill>
              </a:rPr>
              <a:t>fibrous roots</a:t>
            </a:r>
          </a:p>
          <a:p>
            <a:pPr eaLnBrk="1" hangingPunct="1"/>
            <a:endParaRPr lang="en-US" altLang="en-US" sz="2600" smtClean="0"/>
          </a:p>
        </p:txBody>
      </p:sp>
      <p:pic>
        <p:nvPicPr>
          <p:cNvPr id="30725" name="Picture 7" descr="tap_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2266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1" descr="Allium_przewalskianum_roots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6098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5046743"/>
              </p:ext>
            </p:extLst>
          </p:nvPr>
        </p:nvGraphicFramePr>
        <p:xfrm>
          <a:off x="304800" y="533399"/>
          <a:ext cx="8534400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884"/>
                <a:gridCol w="3828716"/>
                <a:gridCol w="2844800"/>
              </a:tblGrid>
              <a:tr h="64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Characteristic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Eudicots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Seed 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“seed leaf” – made of one piece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 “seed leaves” – made of two pieces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Flowers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4 and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Leaf Veins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Parallel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pattern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Fibrous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Tap root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Xylem in a Circle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Xylem in an “X”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the 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Secondary Growth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1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Monocot Root Cross Section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000" smtClean="0"/>
              <a:t>From: http://www.inclinehs.org/smb/Sungirls/images/monocot_stem.JPG</a:t>
            </a:r>
          </a:p>
        </p:txBody>
      </p:sp>
      <p:pic>
        <p:nvPicPr>
          <p:cNvPr id="26628" name="Picture 5" descr="monocot_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3894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1997512"/>
              </p:ext>
            </p:extLst>
          </p:nvPr>
        </p:nvGraphicFramePr>
        <p:xfrm>
          <a:off x="304800" y="533399"/>
          <a:ext cx="8534400" cy="6292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884"/>
                <a:gridCol w="3828716"/>
                <a:gridCol w="2844800"/>
              </a:tblGrid>
              <a:tr h="64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Characteristic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Eudicots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Seed 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“seed leaf” – made of one piece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 “seed leaves” – made of two pieces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Flowers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4 and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Leaf Veins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Parallel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pattern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Fibrous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Tap root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Xylem in a Circle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Xylem in an “X”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the 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Scattered throughout – look like little faces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Along the outer edge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Secondary Growth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1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Monocot Stem Vascular Bundles</a:t>
            </a:r>
          </a:p>
        </p:txBody>
      </p:sp>
      <p:pic>
        <p:nvPicPr>
          <p:cNvPr id="36867" name="Picture 5" descr="14%20MONOCOT%20ATAC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9248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981200" y="25908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Xylem</a:t>
            </a:r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>
            <a:off x="2819400" y="28956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4572000" y="33528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Phleom</a:t>
            </a:r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 flipH="1">
            <a:off x="3657600" y="3505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8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Monocot Stem Vascular Bundle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000" smtClean="0"/>
              <a:t>From: http://iweb.tntech.edu/mcaprio/stem_dicot_400X_cs_E.jpg</a:t>
            </a:r>
          </a:p>
        </p:txBody>
      </p:sp>
      <p:pic>
        <p:nvPicPr>
          <p:cNvPr id="37892" name="Picture 5" descr="stem_vascular_bundle_monocot_400X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7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vasbundm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533400"/>
            <a:ext cx="59277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30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Eudicot Stem Cross Section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000" smtClean="0"/>
              <a:t>From: http://plantphys.info/plant_physiology/images/stemcs.jpg</a:t>
            </a:r>
          </a:p>
        </p:txBody>
      </p:sp>
      <p:pic>
        <p:nvPicPr>
          <p:cNvPr id="40964" name="Picture 5" descr="stem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5688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Eudicot Stem Vascular Bundle</a:t>
            </a:r>
          </a:p>
        </p:txBody>
      </p:sp>
      <p:pic>
        <p:nvPicPr>
          <p:cNvPr id="41987" name="Picture 5" descr="stem_dicot_400X_cs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2590800" y="4343400"/>
            <a:ext cx="6858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 flipH="1">
            <a:off x="3276600" y="4343400"/>
            <a:ext cx="8382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"/>
          <p:cNvSpPr>
            <a:spLocks noChangeShapeType="1"/>
          </p:cNvSpPr>
          <p:nvPr/>
        </p:nvSpPr>
        <p:spPr bwMode="auto">
          <a:xfrm>
            <a:off x="3276600" y="5791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1"/>
          <p:cNvSpPr>
            <a:spLocks noChangeShapeType="1"/>
          </p:cNvSpPr>
          <p:nvPr/>
        </p:nvSpPr>
        <p:spPr bwMode="auto">
          <a:xfrm>
            <a:off x="4953000" y="5638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2"/>
          <p:cNvSpPr>
            <a:spLocks noChangeShapeType="1"/>
          </p:cNvSpPr>
          <p:nvPr/>
        </p:nvSpPr>
        <p:spPr bwMode="auto">
          <a:xfrm>
            <a:off x="4724400" y="4800600"/>
            <a:ext cx="228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3"/>
          <p:cNvSpPr>
            <a:spLocks noChangeShapeType="1"/>
          </p:cNvSpPr>
          <p:nvPr/>
        </p:nvSpPr>
        <p:spPr bwMode="auto">
          <a:xfrm flipH="1">
            <a:off x="4953000" y="4800600"/>
            <a:ext cx="228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>
            <a:off x="4572000" y="34290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Text Box 15"/>
          <p:cNvSpPr txBox="1">
            <a:spLocks noChangeArrowheads="1"/>
          </p:cNvSpPr>
          <p:nvPr/>
        </p:nvSpPr>
        <p:spPr bwMode="auto">
          <a:xfrm>
            <a:off x="2590800" y="6096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Xylem</a:t>
            </a:r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4800600" y="5867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Phloem</a:t>
            </a:r>
          </a:p>
        </p:txBody>
      </p:sp>
      <p:sp>
        <p:nvSpPr>
          <p:cNvPr id="41997" name="Text Box 17"/>
          <p:cNvSpPr txBox="1">
            <a:spLocks noChangeArrowheads="1"/>
          </p:cNvSpPr>
          <p:nvPr/>
        </p:nvSpPr>
        <p:spPr bwMode="auto">
          <a:xfrm>
            <a:off x="3657600" y="6400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Vascular Cambium</a:t>
            </a:r>
          </a:p>
        </p:txBody>
      </p:sp>
      <p:sp>
        <p:nvSpPr>
          <p:cNvPr id="41998" name="Line 18"/>
          <p:cNvSpPr>
            <a:spLocks noChangeShapeType="1"/>
          </p:cNvSpPr>
          <p:nvPr/>
        </p:nvSpPr>
        <p:spPr bwMode="auto">
          <a:xfrm>
            <a:off x="6019800" y="31242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19"/>
          <p:cNvSpPr txBox="1">
            <a:spLocks noChangeArrowheads="1"/>
          </p:cNvSpPr>
          <p:nvPr/>
        </p:nvSpPr>
        <p:spPr bwMode="auto">
          <a:xfrm>
            <a:off x="7543800" y="2971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Sclerenchyma</a:t>
            </a:r>
          </a:p>
        </p:txBody>
      </p:sp>
    </p:spTree>
    <p:extLst>
      <p:ext uri="{BB962C8B-B14F-4D97-AF65-F5344CB8AC3E}">
        <p14:creationId xmlns:p14="http://schemas.microsoft.com/office/powerpoint/2010/main" val="251050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FF0000"/>
                </a:solidFill>
              </a:rPr>
              <a:t>Storage Tissue</a:t>
            </a:r>
            <a:r>
              <a:rPr lang="en-US" sz="4000" dirty="0"/>
              <a:t>: stores food as </a:t>
            </a:r>
            <a:r>
              <a:rPr lang="en-US" sz="4000" b="1" u="sng" dirty="0">
                <a:solidFill>
                  <a:srgbClr val="FF0000"/>
                </a:solidFill>
              </a:rPr>
              <a:t>starch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Collenchyma</a:t>
            </a:r>
            <a:r>
              <a:rPr lang="en-US" sz="4000" dirty="0"/>
              <a:t> – </a:t>
            </a:r>
            <a:r>
              <a:rPr lang="en-US" sz="4000" b="1" u="sng" dirty="0">
                <a:solidFill>
                  <a:srgbClr val="FF0000"/>
                </a:solidFill>
              </a:rPr>
              <a:t>crunchy</a:t>
            </a:r>
            <a:r>
              <a:rPr lang="en-US" sz="4000" dirty="0"/>
              <a:t> cells – carrots and potatoes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3755188"/>
              </p:ext>
            </p:extLst>
          </p:nvPr>
        </p:nvGraphicFramePr>
        <p:xfrm>
          <a:off x="304800" y="533399"/>
          <a:ext cx="8534400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884"/>
                <a:gridCol w="3828716"/>
                <a:gridCol w="2844800"/>
              </a:tblGrid>
              <a:tr h="64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Characteristic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Eudicots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Seed 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“seed leaf” – made of one piece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 “seed leaves” – made of two pieces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Flowers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multiples of 4 and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Leaf Veins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Parallel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pattern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Fibrous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Tap root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Roots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Xylem in a Circle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Xylem in an “X”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Vascular Bundles in the 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Scattered throughout – look like little faces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Along the outer edge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Secondary Growth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Absent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Present – forms layers of new growth each year – makes rings of xylem tissue </a:t>
                      </a:r>
                      <a:r>
                        <a:rPr lang="en-US" sz="16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600" dirty="0">
                          <a:effectLst/>
                        </a:rPr>
                        <a:t> Annual Rings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1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Life Cycles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b="1" u="sng" dirty="0">
                <a:solidFill>
                  <a:srgbClr val="FF0000"/>
                </a:solidFill>
              </a:rPr>
              <a:t>Annuals</a:t>
            </a:r>
            <a:r>
              <a:rPr lang="en-US" sz="3600" dirty="0"/>
              <a:t>: live for one year and then die</a:t>
            </a:r>
            <a:br>
              <a:rPr lang="en-US" sz="3600" dirty="0"/>
            </a:br>
            <a:r>
              <a:rPr lang="en-US" sz="3600" b="1" u="sng" dirty="0">
                <a:solidFill>
                  <a:srgbClr val="FF0000"/>
                </a:solidFill>
              </a:rPr>
              <a:t>Biannual</a:t>
            </a:r>
            <a:r>
              <a:rPr lang="en-US" sz="3600" dirty="0"/>
              <a:t>: grow for one year but do not flower – flower the second year and then die</a:t>
            </a:r>
            <a:br>
              <a:rPr lang="en-US" sz="3600" dirty="0"/>
            </a:br>
            <a:r>
              <a:rPr lang="en-US" sz="3600" b="1" u="sng" dirty="0">
                <a:solidFill>
                  <a:srgbClr val="FF0000"/>
                </a:solidFill>
              </a:rPr>
              <a:t>Perennials</a:t>
            </a:r>
            <a:r>
              <a:rPr lang="en-US" sz="3600" dirty="0"/>
              <a:t>: live for more than two years and up to thousands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6583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forensicmag.com/sites/forensicmag.com/files/legacy/u730/ClandestineFig5%2005291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58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Support Tissue</a:t>
            </a:r>
            <a:r>
              <a:rPr lang="en-US" sz="4000" dirty="0"/>
              <a:t>: gives </a:t>
            </a:r>
            <a:r>
              <a:rPr lang="en-US" sz="4000" b="1" u="sng" dirty="0">
                <a:solidFill>
                  <a:srgbClr val="FF0000"/>
                </a:solidFill>
              </a:rPr>
              <a:t>strength</a:t>
            </a:r>
            <a:r>
              <a:rPr lang="en-US" sz="4000" dirty="0"/>
              <a:t> to tissues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Sclerenchyma</a:t>
            </a:r>
            <a:r>
              <a:rPr lang="en-US" sz="4000" dirty="0"/>
              <a:t> – stick like 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Xylem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6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Protective Tissue</a:t>
            </a:r>
            <a:r>
              <a:rPr lang="en-US" sz="4000" dirty="0"/>
              <a:t>: keep </a:t>
            </a:r>
            <a:r>
              <a:rPr lang="en-US" sz="4000" b="1" u="sng" dirty="0">
                <a:solidFill>
                  <a:srgbClr val="FF0000"/>
                </a:solidFill>
              </a:rPr>
              <a:t>water in and invaders out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Cork</a:t>
            </a:r>
            <a:r>
              <a:rPr lang="en-US" sz="4000" dirty="0"/>
              <a:t> on stems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Epidermis</a:t>
            </a:r>
            <a:r>
              <a:rPr lang="en-US" sz="4000" dirty="0"/>
              <a:t> on leaves – makes a waxy layer called the </a:t>
            </a:r>
            <a:r>
              <a:rPr lang="en-US" sz="4000" b="1" u="sng" dirty="0">
                <a:solidFill>
                  <a:srgbClr val="FF0000"/>
                </a:solidFill>
              </a:rPr>
              <a:t>cuticle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63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Prickle</a:t>
            </a:r>
          </a:p>
        </p:txBody>
      </p:sp>
      <p:pic>
        <p:nvPicPr>
          <p:cNvPr id="12291" name="Picture 1028" descr="File:Rose Prickles.jpg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813" y="1295400"/>
            <a:ext cx="2671762" cy="4038600"/>
          </a:xfrm>
          <a:prstGeom prst="rect">
            <a:avLst/>
          </a:prstGeom>
        </p:spPr>
      </p:pic>
      <p:sp>
        <p:nvSpPr>
          <p:cNvPr id="12292" name="Text Box 1029"/>
          <p:cNvSpPr txBox="1">
            <a:spLocks noChangeArrowheads="1"/>
          </p:cNvSpPr>
          <p:nvPr/>
        </p:nvSpPr>
        <p:spPr bwMode="auto">
          <a:xfrm>
            <a:off x="838200" y="54864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Rose “thorns” are prickles </a:t>
            </a:r>
            <a:r>
              <a:rPr lang="en-US" altLang="en-US">
                <a:sym typeface="Wingdings" pitchFamily="28" charset="2"/>
              </a:rPr>
              <a:t> “A rose between two prickles.”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197</TotalTime>
  <Words>1086</Words>
  <Application>Microsoft Office PowerPoint</Application>
  <PresentationFormat>On-screen Show (4:3)</PresentationFormat>
  <Paragraphs>248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Soho</vt:lpstr>
      <vt:lpstr>Plants</vt:lpstr>
      <vt:lpstr>What is a plant? </vt:lpstr>
      <vt:lpstr>Why are plants important? </vt:lpstr>
      <vt:lpstr>Plant Tissues</vt:lpstr>
      <vt:lpstr>PowerPoint Presentation</vt:lpstr>
      <vt:lpstr>PowerPoint Presentation</vt:lpstr>
      <vt:lpstr>PowerPoint Presentation</vt:lpstr>
      <vt:lpstr>PowerPoint Presentation</vt:lpstr>
      <vt:lpstr>Prickle</vt:lpstr>
      <vt:lpstr>PowerPoint Presentation</vt:lpstr>
      <vt:lpstr>PowerPoint Presentation</vt:lpstr>
      <vt:lpstr>Plant Organs</vt:lpstr>
      <vt:lpstr>PowerPoint Presentation</vt:lpstr>
      <vt:lpstr>PowerPoint Presentation</vt:lpstr>
      <vt:lpstr>Thorn</vt:lpstr>
      <vt:lpstr>PowerPoint Presentation</vt:lpstr>
      <vt:lpstr>Spine</vt:lpstr>
      <vt:lpstr>External Structure of Leaf</vt:lpstr>
      <vt:lpstr>Leaves: External Structure</vt:lpstr>
      <vt:lpstr>Internal Structure of Leaf</vt:lpstr>
      <vt:lpstr>Leaf Mesophyll</vt:lpstr>
      <vt:lpstr>Leaf Stomata</vt:lpstr>
      <vt:lpstr>Leaf Modifications</vt:lpstr>
      <vt:lpstr>PowerPoint Presentation</vt:lpstr>
      <vt:lpstr>Important Structures</vt:lpstr>
      <vt:lpstr>Types of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Seed Plants</vt:lpstr>
      <vt:lpstr>PowerPoint Presentation</vt:lpstr>
      <vt:lpstr>PowerPoint Presentation</vt:lpstr>
      <vt:lpstr>PowerPoint Presentation</vt:lpstr>
      <vt:lpstr>Typical Flower Structure and Reproductive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Eudicot Flower: multiples of 4 &amp; 5</vt:lpstr>
      <vt:lpstr>Monocot Flower: Multiples of 3</vt:lpstr>
      <vt:lpstr>PowerPoint Presentation</vt:lpstr>
      <vt:lpstr>Eudicot &amp; Monocot Leaf Veination</vt:lpstr>
      <vt:lpstr>Eudicot &amp; Monocot Roots - External</vt:lpstr>
      <vt:lpstr>PowerPoint Presentation</vt:lpstr>
      <vt:lpstr>Monocot Root Cross Section</vt:lpstr>
      <vt:lpstr>PowerPoint Presentation</vt:lpstr>
      <vt:lpstr>Monocot Stem Vascular Bundles</vt:lpstr>
      <vt:lpstr>Monocot Stem Vascular Bundle</vt:lpstr>
      <vt:lpstr>PowerPoint Presentation</vt:lpstr>
      <vt:lpstr>Eudicot Stem Cross Section</vt:lpstr>
      <vt:lpstr>Eudicot Stem Vascular Bundle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NDHS</dc:creator>
  <cp:lastModifiedBy>NDHS</cp:lastModifiedBy>
  <cp:revision>14</cp:revision>
  <dcterms:created xsi:type="dcterms:W3CDTF">2014-04-30T20:32:29Z</dcterms:created>
  <dcterms:modified xsi:type="dcterms:W3CDTF">2014-05-05T11:31:32Z</dcterms:modified>
</cp:coreProperties>
</file>