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71" r:id="rId11"/>
    <p:sldId id="274" r:id="rId12"/>
    <p:sldId id="275" r:id="rId13"/>
    <p:sldId id="285" r:id="rId14"/>
    <p:sldId id="295" r:id="rId15"/>
    <p:sldId id="299" r:id="rId16"/>
    <p:sldId id="300" r:id="rId17"/>
    <p:sldId id="301" r:id="rId18"/>
    <p:sldId id="302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8" r:id="rId28"/>
    <p:sldId id="329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8F8D92-A4EC-41FB-B6E9-E1E213434EEE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3E8D20-EEF0-401A-AAD4-7807B8C8FE4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9oDTMXM7M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Plant Parts: Roots, Stems and Leaves	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Roots: 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	Functions: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absorb water, nutrients and minerals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anchor plant in soil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store food and water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support the plant</a:t>
            </a:r>
          </a:p>
        </p:txBody>
      </p:sp>
    </p:spTree>
    <p:extLst>
      <p:ext uri="{BB962C8B-B14F-4D97-AF65-F5344CB8AC3E}">
        <p14:creationId xmlns:p14="http://schemas.microsoft.com/office/powerpoint/2010/main" val="2732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28"/>
          <p:cNvGrpSpPr>
            <a:grpSpLocks/>
          </p:cNvGrpSpPr>
          <p:nvPr/>
        </p:nvGrpSpPr>
        <p:grpSpPr bwMode="auto">
          <a:xfrm>
            <a:off x="-746125" y="228600"/>
            <a:ext cx="9051925" cy="6321425"/>
            <a:chOff x="1158" y="816"/>
            <a:chExt cx="3586" cy="3192"/>
          </a:xfrm>
        </p:grpSpPr>
        <p:sp>
          <p:nvSpPr>
            <p:cNvPr id="21507" name="Rectangle 1029"/>
            <p:cNvSpPr>
              <a:spLocks noChangeArrowheads="1"/>
            </p:cNvSpPr>
            <p:nvPr/>
          </p:nvSpPr>
          <p:spPr bwMode="auto">
            <a:xfrm>
              <a:off x="1158" y="3851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endParaRPr kumimoji="1" lang="en-US" sz="1400" b="1"/>
            </a:p>
          </p:txBody>
        </p:sp>
        <p:pic>
          <p:nvPicPr>
            <p:cNvPr id="21508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" y="816"/>
              <a:ext cx="2967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1031"/>
            <p:cNvSpPr txBox="1">
              <a:spLocks noChangeArrowheads="1"/>
            </p:cNvSpPr>
            <p:nvPr/>
          </p:nvSpPr>
          <p:spPr bwMode="auto">
            <a:xfrm>
              <a:off x="1731" y="2164"/>
              <a:ext cx="46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 b="1"/>
                <a:t>(a) Prop roots</a:t>
              </a:r>
            </a:p>
          </p:txBody>
        </p:sp>
        <p:sp>
          <p:nvSpPr>
            <p:cNvPr id="21510" name="Text Box 1032"/>
            <p:cNvSpPr txBox="1">
              <a:spLocks noChangeArrowheads="1"/>
            </p:cNvSpPr>
            <p:nvPr/>
          </p:nvSpPr>
          <p:spPr bwMode="auto">
            <a:xfrm>
              <a:off x="2861" y="2164"/>
              <a:ext cx="56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(b) Storage roots</a:t>
              </a:r>
            </a:p>
          </p:txBody>
        </p:sp>
        <p:sp>
          <p:nvSpPr>
            <p:cNvPr id="21511" name="Text Box 1033"/>
            <p:cNvSpPr txBox="1">
              <a:spLocks noChangeArrowheads="1"/>
            </p:cNvSpPr>
            <p:nvPr/>
          </p:nvSpPr>
          <p:spPr bwMode="auto">
            <a:xfrm>
              <a:off x="3616" y="2168"/>
              <a:ext cx="6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 b="1"/>
                <a:t>(c) “Strangling” aerial</a:t>
              </a:r>
              <a:br>
                <a:rPr kumimoji="1" lang="en-US" sz="1200" b="1"/>
              </a:br>
              <a:r>
                <a:rPr kumimoji="1" lang="en-US" sz="1200" b="1"/>
                <a:t>roots</a:t>
              </a:r>
            </a:p>
          </p:txBody>
        </p:sp>
        <p:sp>
          <p:nvSpPr>
            <p:cNvPr id="21512" name="Text Box 1034"/>
            <p:cNvSpPr txBox="1">
              <a:spLocks noChangeArrowheads="1"/>
            </p:cNvSpPr>
            <p:nvPr/>
          </p:nvSpPr>
          <p:spPr bwMode="auto">
            <a:xfrm>
              <a:off x="1905" y="3858"/>
              <a:ext cx="58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(d) Buttress roots</a:t>
              </a:r>
            </a:p>
          </p:txBody>
        </p:sp>
        <p:sp>
          <p:nvSpPr>
            <p:cNvPr id="21513" name="Text Box 1035"/>
            <p:cNvSpPr txBox="1">
              <a:spLocks noChangeArrowheads="1"/>
            </p:cNvSpPr>
            <p:nvPr/>
          </p:nvSpPr>
          <p:spPr bwMode="auto">
            <a:xfrm>
              <a:off x="3413" y="3869"/>
              <a:ext cx="6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(e) Pneumatophores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Function: 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support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leaves and flowers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photosynthesis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(non-woody plants – herbaceous)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 	- </a:t>
            </a:r>
            <a:r>
              <a:rPr lang="en-US" sz="3200" b="1" u="sng" dirty="0" smtClean="0">
                <a:solidFill>
                  <a:srgbClr val="FFFF00"/>
                </a:solidFill>
              </a:rPr>
              <a:t>storage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food (tubers – potato) and water (cactus)</a:t>
            </a:r>
          </a:p>
          <a:p>
            <a:pPr eaLnBrk="1" hangingPunct="1">
              <a:buFont typeface="Wingdings" pitchFamily="28" charset="2"/>
              <a:buNone/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Leaves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Functions: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photosynthesis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storage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(succulent leaves, Aloe)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protection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spines, toxins, </a:t>
            </a:r>
            <a:r>
              <a:rPr lang="en-US" sz="3200" dirty="0" err="1" smtClean="0">
                <a:solidFill>
                  <a:schemeClr val="tx1"/>
                </a:solidFill>
              </a:rPr>
              <a:t>trichomes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8" charset="2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- </a:t>
            </a:r>
            <a:r>
              <a:rPr lang="en-US" sz="3200" b="1" u="sng" dirty="0" smtClean="0">
                <a:solidFill>
                  <a:srgbClr val="FFFF00"/>
                </a:solidFill>
              </a:rPr>
              <a:t>reproduction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flowers (modified leaves)</a:t>
            </a:r>
          </a:p>
        </p:txBody>
      </p:sp>
    </p:spTree>
    <p:extLst>
      <p:ext uri="{BB962C8B-B14F-4D97-AF65-F5344CB8AC3E}">
        <p14:creationId xmlns:p14="http://schemas.microsoft.com/office/powerpoint/2010/main" val="41872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Leaves: Internal Structure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8" charset="2"/>
              <a:buNone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mg0002art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91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-20638" y="635000"/>
            <a:ext cx="9012238" cy="5918200"/>
            <a:chOff x="-13" y="400"/>
            <a:chExt cx="5677" cy="3728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427"/>
              <a:ext cx="5577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415" y="408"/>
              <a:ext cx="5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Key</a:t>
              </a:r>
            </a:p>
            <a:p>
              <a:pPr algn="ctr"/>
              <a:r>
                <a:rPr kumimoji="1" lang="en-US" sz="1200" b="1"/>
                <a:t>to labels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520" y="704"/>
              <a:ext cx="4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Dermal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2517" y="835"/>
              <a:ext cx="4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Ground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528" y="984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Vascular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3290" y="400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Guard</a:t>
              </a:r>
            </a:p>
            <a:p>
              <a:r>
                <a:rPr kumimoji="1" lang="en-US" sz="1200"/>
                <a:t>cells</a:t>
              </a:r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3216" y="818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Stomatal pore</a:t>
              </a: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278" y="1009"/>
              <a:ext cx="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Epidermal</a:t>
              </a:r>
            </a:p>
            <a:p>
              <a:r>
                <a:rPr kumimoji="1" lang="en-US" sz="1200"/>
                <a:t>cell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5128" y="140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50 µm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4168" y="1536"/>
              <a:ext cx="14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 b="1"/>
                <a:t>Surface view of a spiderwort</a:t>
              </a:r>
            </a:p>
            <a:p>
              <a:r>
                <a:rPr kumimoji="1" lang="en-US" sz="1200" b="1"/>
                <a:t>(</a:t>
              </a:r>
              <a:r>
                <a:rPr kumimoji="1" lang="en-US" sz="1200" b="1" i="1"/>
                <a:t>Tradescantia</a:t>
              </a:r>
              <a:r>
                <a:rPr kumimoji="1" lang="en-US" sz="1200" b="1"/>
                <a:t>) leaf (LM)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4009" y="1530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(b)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1321" y="142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Cuticle</a:t>
              </a: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1862" y="1268"/>
              <a:ext cx="7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Sclerenchyma</a:t>
              </a:r>
            </a:p>
            <a:p>
              <a:r>
                <a:rPr kumimoji="1" lang="en-US" sz="1200"/>
                <a:t>fibers</a:t>
              </a:r>
            </a:p>
          </p:txBody>
        </p:sp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2484" y="1594"/>
              <a:ext cx="3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Stoma</a:t>
              </a: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3118" y="1968"/>
              <a:ext cx="5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Upper</a:t>
              </a:r>
            </a:p>
            <a:p>
              <a:r>
                <a:rPr kumimoji="1" lang="en-US" sz="1200"/>
                <a:t>epidermis</a:t>
              </a: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3118" y="2337"/>
              <a:ext cx="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Palisade</a:t>
              </a:r>
            </a:p>
            <a:p>
              <a:r>
                <a:rPr kumimoji="1" lang="en-US" sz="1200"/>
                <a:t>mesophyll</a:t>
              </a: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3110" y="2848"/>
              <a:ext cx="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Spongy</a:t>
              </a:r>
            </a:p>
            <a:p>
              <a:r>
                <a:rPr kumimoji="1" lang="en-US" sz="1200"/>
                <a:t>mesophyll</a:t>
              </a:r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3118" y="3160"/>
              <a:ext cx="5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Lower</a:t>
              </a:r>
            </a:p>
            <a:p>
              <a:r>
                <a:rPr kumimoji="1" lang="en-US" sz="1200"/>
                <a:t>epidermis</a:t>
              </a: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2860" y="343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Cuticle</a:t>
              </a:r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2477" y="3586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Vein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1967" y="3729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Guard </a:t>
              </a:r>
            </a:p>
            <a:p>
              <a:r>
                <a:rPr kumimoji="1" lang="en-US" sz="1200"/>
                <a:t>cells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18" y="3602"/>
              <a:ext cx="3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Xylem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408" y="3752"/>
              <a:ext cx="4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Phloem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48" y="3329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Guard </a:t>
              </a:r>
            </a:p>
            <a:p>
              <a:r>
                <a:rPr kumimoji="1" lang="en-US" sz="1200"/>
                <a:t>cells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-13" y="2525"/>
              <a:ext cx="44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Bundle-</a:t>
              </a:r>
            </a:p>
            <a:p>
              <a:r>
                <a:rPr kumimoji="1" lang="en-US" sz="1200"/>
                <a:t>sheath</a:t>
              </a:r>
            </a:p>
            <a:p>
              <a:r>
                <a:rPr kumimoji="1" lang="en-US" sz="1200"/>
                <a:t>cell</a:t>
              </a:r>
            </a:p>
          </p:txBody>
        </p:sp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435" y="3898"/>
              <a:ext cx="15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Cutaway drawing of leaf tissues</a:t>
              </a: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287" y="3898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(a)</a:t>
              </a:r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 flipH="1" flipV="1">
              <a:off x="392" y="2640"/>
              <a:ext cx="52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 flipH="1">
              <a:off x="376" y="3264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 flipV="1">
              <a:off x="376" y="3356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 flipH="1">
              <a:off x="796" y="2976"/>
              <a:ext cx="336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 flipH="1">
              <a:off x="812" y="3164"/>
              <a:ext cx="384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1864" y="3744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auto">
            <a:xfrm>
              <a:off x="2008" y="369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2768" y="3388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6" name="AutoShape 40"/>
            <p:cNvSpPr>
              <a:spLocks/>
            </p:cNvSpPr>
            <p:nvPr/>
          </p:nvSpPr>
          <p:spPr bwMode="auto">
            <a:xfrm>
              <a:off x="2924" y="3213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2976" y="3285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8" name="AutoShape 42"/>
            <p:cNvSpPr>
              <a:spLocks/>
            </p:cNvSpPr>
            <p:nvPr/>
          </p:nvSpPr>
          <p:spPr bwMode="auto">
            <a:xfrm>
              <a:off x="2932" y="2751"/>
              <a:ext cx="48" cy="432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2988" y="2967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0" name="AutoShape 44"/>
            <p:cNvSpPr>
              <a:spLocks/>
            </p:cNvSpPr>
            <p:nvPr/>
          </p:nvSpPr>
          <p:spPr bwMode="auto">
            <a:xfrm>
              <a:off x="2944" y="2198"/>
              <a:ext cx="48" cy="528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1" name="Line 45"/>
            <p:cNvSpPr>
              <a:spLocks noChangeShapeType="1"/>
            </p:cNvSpPr>
            <p:nvPr/>
          </p:nvSpPr>
          <p:spPr bwMode="auto">
            <a:xfrm>
              <a:off x="2992" y="2462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2" name="AutoShape 46"/>
            <p:cNvSpPr>
              <a:spLocks/>
            </p:cNvSpPr>
            <p:nvPr/>
          </p:nvSpPr>
          <p:spPr bwMode="auto">
            <a:xfrm>
              <a:off x="2936" y="2017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3" name="Line 47"/>
            <p:cNvSpPr>
              <a:spLocks noChangeShapeType="1"/>
            </p:cNvSpPr>
            <p:nvPr/>
          </p:nvSpPr>
          <p:spPr bwMode="auto">
            <a:xfrm>
              <a:off x="2984" y="2089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 flipH="1" flipV="1">
              <a:off x="1528" y="1584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 flipV="1">
              <a:off x="1864" y="1536"/>
              <a:ext cx="192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6" name="Line 50"/>
            <p:cNvSpPr>
              <a:spLocks noChangeShapeType="1"/>
            </p:cNvSpPr>
            <p:nvPr/>
          </p:nvSpPr>
          <p:spPr bwMode="auto">
            <a:xfrm flipV="1">
              <a:off x="2504" y="1728"/>
              <a:ext cx="144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7" name="AutoShape 51"/>
            <p:cNvSpPr>
              <a:spLocks/>
            </p:cNvSpPr>
            <p:nvPr/>
          </p:nvSpPr>
          <p:spPr bwMode="auto">
            <a:xfrm>
              <a:off x="4008" y="1824"/>
              <a:ext cx="48" cy="19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8" name="Line 52"/>
            <p:cNvSpPr>
              <a:spLocks noChangeShapeType="1"/>
            </p:cNvSpPr>
            <p:nvPr/>
          </p:nvSpPr>
          <p:spPr bwMode="auto">
            <a:xfrm flipH="1">
              <a:off x="3632" y="1916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29" name="AutoShape 53"/>
            <p:cNvSpPr>
              <a:spLocks/>
            </p:cNvSpPr>
            <p:nvPr/>
          </p:nvSpPr>
          <p:spPr bwMode="auto">
            <a:xfrm>
              <a:off x="4008" y="2056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 flipH="1">
              <a:off x="3628" y="2264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1" name="AutoShape 55"/>
            <p:cNvSpPr>
              <a:spLocks/>
            </p:cNvSpPr>
            <p:nvPr/>
          </p:nvSpPr>
          <p:spPr bwMode="auto">
            <a:xfrm>
              <a:off x="3992" y="2512"/>
              <a:ext cx="80" cy="896"/>
            </a:xfrm>
            <a:prstGeom prst="leftBrace">
              <a:avLst>
                <a:gd name="adj1" fmla="val 9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2" name="AutoShape 56"/>
            <p:cNvSpPr>
              <a:spLocks/>
            </p:cNvSpPr>
            <p:nvPr/>
          </p:nvSpPr>
          <p:spPr bwMode="auto">
            <a:xfrm>
              <a:off x="4020" y="3424"/>
              <a:ext cx="48" cy="19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4068" y="3619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Vein</a:t>
              </a:r>
            </a:p>
          </p:txBody>
        </p:sp>
        <p:sp>
          <p:nvSpPr>
            <p:cNvPr id="50234" name="Line 58"/>
            <p:cNvSpPr>
              <a:spLocks noChangeShapeType="1"/>
            </p:cNvSpPr>
            <p:nvPr/>
          </p:nvSpPr>
          <p:spPr bwMode="auto">
            <a:xfrm flipH="1" flipV="1">
              <a:off x="3636" y="3328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5" name="Text Box 59"/>
            <p:cNvSpPr txBox="1">
              <a:spLocks noChangeArrowheads="1"/>
            </p:cNvSpPr>
            <p:nvPr/>
          </p:nvSpPr>
          <p:spPr bwMode="auto">
            <a:xfrm>
              <a:off x="4373" y="3619"/>
              <a:ext cx="5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Air spaces</a:t>
              </a:r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960" y="3619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Guard cells</a:t>
              </a:r>
            </a:p>
          </p:txBody>
        </p:sp>
        <p:sp>
          <p:nvSpPr>
            <p:cNvPr id="50237" name="Text Box 61"/>
            <p:cNvSpPr txBox="1">
              <a:spLocks noChangeArrowheads="1"/>
            </p:cNvSpPr>
            <p:nvPr/>
          </p:nvSpPr>
          <p:spPr bwMode="auto">
            <a:xfrm>
              <a:off x="5115" y="3819"/>
              <a:ext cx="4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100 µm</a:t>
              </a:r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 flipH="1">
              <a:off x="3668" y="2960"/>
              <a:ext cx="33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 flipH="1">
              <a:off x="4183" y="2733"/>
              <a:ext cx="192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>
              <a:off x="4456" y="3368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1" name="Line 65"/>
            <p:cNvSpPr>
              <a:spLocks noChangeShapeType="1"/>
            </p:cNvSpPr>
            <p:nvPr/>
          </p:nvSpPr>
          <p:spPr bwMode="auto">
            <a:xfrm>
              <a:off x="4696" y="3316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2" name="Line 66"/>
            <p:cNvSpPr>
              <a:spLocks noChangeShapeType="1"/>
            </p:cNvSpPr>
            <p:nvPr/>
          </p:nvSpPr>
          <p:spPr bwMode="auto">
            <a:xfrm>
              <a:off x="5176" y="3456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3" name="Line 67"/>
            <p:cNvSpPr>
              <a:spLocks noChangeShapeType="1"/>
            </p:cNvSpPr>
            <p:nvPr/>
          </p:nvSpPr>
          <p:spPr bwMode="auto">
            <a:xfrm>
              <a:off x="5272" y="340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4" name="Text Box 68"/>
            <p:cNvSpPr txBox="1">
              <a:spLocks noChangeArrowheads="1"/>
            </p:cNvSpPr>
            <p:nvPr/>
          </p:nvSpPr>
          <p:spPr bwMode="auto">
            <a:xfrm>
              <a:off x="3784" y="3840"/>
              <a:ext cx="14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 b="1"/>
                <a:t>Transverse section of a lilac</a:t>
              </a:r>
            </a:p>
            <a:p>
              <a:r>
                <a:rPr kumimoji="1" lang="en-US" sz="1200" b="1"/>
                <a:t>(</a:t>
              </a:r>
              <a:r>
                <a:rPr kumimoji="1" lang="en-US" sz="1200" b="1" i="1"/>
                <a:t>Syringa</a:t>
              </a:r>
              <a:r>
                <a:rPr kumimoji="1" lang="en-US" sz="1200" b="1"/>
                <a:t>) leaf (LM)</a:t>
              </a:r>
            </a:p>
          </p:txBody>
        </p:sp>
        <p:sp>
          <p:nvSpPr>
            <p:cNvPr id="50245" name="Text Box 69"/>
            <p:cNvSpPr txBox="1">
              <a:spLocks noChangeArrowheads="1"/>
            </p:cNvSpPr>
            <p:nvPr/>
          </p:nvSpPr>
          <p:spPr bwMode="auto">
            <a:xfrm>
              <a:off x="3643" y="3847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 b="1"/>
                <a:t>(c)</a:t>
              </a:r>
            </a:p>
          </p:txBody>
        </p:sp>
        <p:sp>
          <p:nvSpPr>
            <p:cNvPr id="50246" name="Line 70"/>
            <p:cNvSpPr>
              <a:spLocks noChangeShapeType="1"/>
            </p:cNvSpPr>
            <p:nvPr/>
          </p:nvSpPr>
          <p:spPr bwMode="auto">
            <a:xfrm>
              <a:off x="3731" y="496"/>
              <a:ext cx="67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7" name="Line 71"/>
            <p:cNvSpPr>
              <a:spLocks noChangeShapeType="1"/>
            </p:cNvSpPr>
            <p:nvPr/>
          </p:nvSpPr>
          <p:spPr bwMode="auto">
            <a:xfrm>
              <a:off x="3731" y="496"/>
              <a:ext cx="57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8" name="Line 72"/>
            <p:cNvSpPr>
              <a:spLocks noChangeShapeType="1"/>
            </p:cNvSpPr>
            <p:nvPr/>
          </p:nvSpPr>
          <p:spPr bwMode="auto">
            <a:xfrm flipH="1">
              <a:off x="3923" y="720"/>
              <a:ext cx="43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49" name="Line 73"/>
            <p:cNvSpPr>
              <a:spLocks noChangeShapeType="1"/>
            </p:cNvSpPr>
            <p:nvPr/>
          </p:nvSpPr>
          <p:spPr bwMode="auto">
            <a:xfrm flipH="1">
              <a:off x="3779" y="976"/>
              <a:ext cx="57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50" name="Line 74"/>
            <p:cNvSpPr>
              <a:spLocks noChangeShapeType="1"/>
            </p:cNvSpPr>
            <p:nvPr/>
          </p:nvSpPr>
          <p:spPr bwMode="auto">
            <a:xfrm>
              <a:off x="2168" y="3190"/>
              <a:ext cx="330" cy="4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251" name="Rectangle 75"/>
            <p:cNvSpPr>
              <a:spLocks noChangeArrowheads="1"/>
            </p:cNvSpPr>
            <p:nvPr/>
          </p:nvSpPr>
          <p:spPr bwMode="auto">
            <a:xfrm>
              <a:off x="2526" y="3760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400" b="1"/>
                <a:t>Figure 35.17a–c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6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Mesophyll</a:t>
            </a:r>
          </a:p>
        </p:txBody>
      </p:sp>
      <p:pic>
        <p:nvPicPr>
          <p:cNvPr id="51203" name="Picture 5" descr="Mesophyllunstained500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sun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11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Stomata</a:t>
            </a:r>
          </a:p>
        </p:txBody>
      </p:sp>
      <p:pic>
        <p:nvPicPr>
          <p:cNvPr id="52227" name="Picture 7" descr="AbaxialStomata50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9" descr="9246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1210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Transpiration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b="1" u="sng" dirty="0" smtClean="0">
                <a:solidFill>
                  <a:srgbClr val="FFFF00"/>
                </a:solidFill>
              </a:rPr>
              <a:t>Moving water from the roots to the leaves through the xylem</a:t>
            </a:r>
            <a:endParaRPr lang="en-US" sz="3200" b="1" u="sng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/>
              <a:t>regulation </a:t>
            </a:r>
            <a:r>
              <a:rPr lang="en-US" sz="3200" dirty="0"/>
              <a:t>of the </a:t>
            </a:r>
            <a:r>
              <a:rPr lang="en-US" sz="3200" b="1" u="sng" dirty="0">
                <a:solidFill>
                  <a:srgbClr val="FFFF00"/>
                </a:solidFill>
              </a:rPr>
              <a:t>photosynthesis/transpiration compromise </a:t>
            </a:r>
            <a:r>
              <a:rPr lang="en-US" sz="3200" dirty="0"/>
              <a:t>by the </a:t>
            </a:r>
            <a:r>
              <a:rPr lang="en-US" sz="3200" b="1" u="sng" dirty="0">
                <a:solidFill>
                  <a:srgbClr val="FFFF00"/>
                </a:solidFill>
              </a:rPr>
              <a:t>guard cells and stomata</a:t>
            </a:r>
          </a:p>
          <a:p>
            <a:pPr lvl="1">
              <a:lnSpc>
                <a:spcPct val="90000"/>
              </a:lnSpc>
            </a:pPr>
            <a:r>
              <a:rPr lang="en-US" sz="3200" b="1" u="sng" dirty="0">
                <a:solidFill>
                  <a:srgbClr val="FFFF00"/>
                </a:solidFill>
              </a:rPr>
              <a:t>Proper gas exchange causes the loss of water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from the air spaces in the spongy mesophyll</a:t>
            </a:r>
          </a:p>
          <a:p>
            <a:pPr lvl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FFFF00"/>
                </a:solidFill>
              </a:rPr>
              <a:t>pulls </a:t>
            </a:r>
            <a:r>
              <a:rPr lang="en-US" sz="3200" b="1" u="sng" dirty="0">
                <a:solidFill>
                  <a:srgbClr val="FFFF00"/>
                </a:solidFill>
              </a:rPr>
              <a:t>water </a:t>
            </a:r>
            <a:r>
              <a:rPr lang="en-US" sz="3200" b="1" u="sng" dirty="0" smtClean="0">
                <a:solidFill>
                  <a:srgbClr val="FFFF00"/>
                </a:solidFill>
              </a:rPr>
              <a:t>out </a:t>
            </a:r>
            <a:r>
              <a:rPr lang="en-US" sz="3200" b="1" u="sng" dirty="0">
                <a:solidFill>
                  <a:srgbClr val="FFFF00"/>
                </a:solidFill>
              </a:rPr>
              <a:t>of the mesophyll </a:t>
            </a:r>
            <a:r>
              <a:rPr lang="en-US" sz="3200" dirty="0"/>
              <a:t>which gets the water </a:t>
            </a:r>
            <a:r>
              <a:rPr lang="en-US" sz="3200" b="1" u="sng" dirty="0">
                <a:solidFill>
                  <a:srgbClr val="FFFF00"/>
                </a:solidFill>
              </a:rPr>
              <a:t>from the </a:t>
            </a:r>
            <a:r>
              <a:rPr lang="en-US" sz="3200" b="1" u="sng" dirty="0" smtClean="0">
                <a:solidFill>
                  <a:srgbClr val="FFFF00"/>
                </a:solidFill>
              </a:rPr>
              <a:t>xylem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04800" y="641421"/>
            <a:ext cx="8839200" cy="5622854"/>
            <a:chOff x="1382" y="1900"/>
            <a:chExt cx="3631" cy="2101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2477"/>
              <a:ext cx="1983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965" y="1977"/>
              <a:ext cx="137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       Evaporation causes the air-water interface to retreat farther into</a:t>
              </a:r>
            </a:p>
            <a:p>
              <a:r>
                <a:rPr kumimoji="1" lang="en-US" sz="800">
                  <a:latin typeface="Arial" charset="0"/>
                </a:rPr>
                <a:t> the cell wall and become more curved as the rate of transpiration </a:t>
              </a:r>
            </a:p>
            <a:p>
              <a:r>
                <a:rPr kumimoji="1" lang="en-US" sz="800">
                  <a:latin typeface="Arial" charset="0"/>
                </a:rPr>
                <a:t>increases. As the interface becomes more curved, the water film’s </a:t>
              </a:r>
            </a:p>
            <a:p>
              <a:r>
                <a:rPr kumimoji="1" lang="en-US" sz="800">
                  <a:latin typeface="Arial" charset="0"/>
                </a:rPr>
                <a:t>pressure becomes more negative. This negative pressure, or tension, </a:t>
              </a:r>
            </a:p>
            <a:p>
              <a:r>
                <a:rPr kumimoji="1" lang="en-US" sz="800">
                  <a:latin typeface="Arial" charset="0"/>
                </a:rPr>
                <a:t>pulls water from the xylem, where the pressure is greater.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2090" y="2720"/>
              <a:ext cx="204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Cuticle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890" y="2808"/>
              <a:ext cx="25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Upper</a:t>
              </a:r>
            </a:p>
            <a:p>
              <a:r>
                <a:rPr kumimoji="1" lang="en-US" sz="800">
                  <a:latin typeface="Arial" charset="0"/>
                </a:rPr>
                <a:t>epidermis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008" y="3044"/>
              <a:ext cx="264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Mesophyll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850" y="3249"/>
              <a:ext cx="25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Lower</a:t>
              </a:r>
            </a:p>
            <a:p>
              <a:r>
                <a:rPr kumimoji="1" lang="en-US" sz="800">
                  <a:latin typeface="Arial" charset="0"/>
                </a:rPr>
                <a:t>epidermis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042" y="3444"/>
              <a:ext cx="20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Cuticle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448" y="3504"/>
              <a:ext cx="304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Water vapor</a:t>
              </a: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2432" y="3421"/>
              <a:ext cx="1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CO</a:t>
              </a:r>
              <a:r>
                <a:rPr kumimoji="1" lang="en-US" sz="800" baseline="-25000">
                  <a:latin typeface="Arial" charset="0"/>
                </a:rPr>
                <a:t>2</a:t>
              </a:r>
              <a:endParaRPr kumimoji="1" lang="en-US" sz="800">
                <a:latin typeface="Arial" charset="0"/>
              </a:endParaRPr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2600" y="3427"/>
              <a:ext cx="12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O</a:t>
              </a:r>
              <a:r>
                <a:rPr kumimoji="1" lang="en-US" sz="800" baseline="-25000">
                  <a:latin typeface="Arial" charset="0"/>
                </a:rPr>
                <a:t>2</a:t>
              </a:r>
              <a:endParaRPr kumimoji="1" lang="en-US" sz="800">
                <a:latin typeface="Arial" charset="0"/>
              </a:endParaRP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2773" y="3426"/>
              <a:ext cx="1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Xylem</a:t>
              </a: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2962" y="3426"/>
              <a:ext cx="1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CO</a:t>
              </a:r>
              <a:r>
                <a:rPr kumimoji="1" lang="en-US" sz="800" baseline="-25000">
                  <a:latin typeface="Arial" charset="0"/>
                </a:rPr>
                <a:t>2</a:t>
              </a:r>
              <a:endParaRPr kumimoji="1" lang="en-US" sz="800">
                <a:latin typeface="Arial" charset="0"/>
              </a:endParaRP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11" y="3424"/>
              <a:ext cx="12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O</a:t>
              </a:r>
              <a:r>
                <a:rPr kumimoji="1" lang="en-US" sz="800" baseline="-25000">
                  <a:latin typeface="Arial" charset="0"/>
                </a:rPr>
                <a:t>2</a:t>
              </a:r>
              <a:endParaRPr kumimoji="1" lang="en-US" sz="800">
                <a:latin typeface="Arial" charset="0"/>
              </a:endParaRP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959" y="3499"/>
              <a:ext cx="304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Water vapor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3237" y="3418"/>
              <a:ext cx="19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Stoma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99" y="2962"/>
              <a:ext cx="300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Evaporation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3510" y="3793"/>
              <a:ext cx="699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     At first, the water vapor lost by</a:t>
              </a:r>
            </a:p>
            <a:p>
              <a:r>
                <a:rPr kumimoji="1" lang="en-US" sz="800">
                  <a:latin typeface="Arial" charset="0"/>
                </a:rPr>
                <a:t>transpiration is replaced by </a:t>
              </a:r>
            </a:p>
            <a:p>
              <a:r>
                <a:rPr kumimoji="1" lang="en-US" sz="800">
                  <a:latin typeface="Arial" charset="0"/>
                </a:rPr>
                <a:t>evaporation from the water film </a:t>
              </a:r>
            </a:p>
            <a:p>
              <a:r>
                <a:rPr kumimoji="1" lang="en-US" sz="800">
                  <a:latin typeface="Arial" charset="0"/>
                </a:rPr>
                <a:t>that coats mesophyll cells.</a:t>
              </a: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922" y="3770"/>
              <a:ext cx="101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    In transpiration, water vapor (shown as </a:t>
              </a:r>
              <a:br>
                <a:rPr kumimoji="1" lang="en-US" sz="800">
                  <a:latin typeface="Arial" charset="0"/>
                </a:rPr>
              </a:br>
              <a:r>
                <a:rPr kumimoji="1" lang="en-US" sz="800">
                  <a:latin typeface="Arial" charset="0"/>
                </a:rPr>
                <a:t>blue dots) diffuses from the moist air spaces of the</a:t>
              </a:r>
              <a:br>
                <a:rPr kumimoji="1" lang="en-US" sz="800">
                  <a:latin typeface="Arial" charset="0"/>
                </a:rPr>
              </a:br>
              <a:r>
                <a:rPr kumimoji="1" lang="en-US" sz="800">
                  <a:latin typeface="Arial" charset="0"/>
                </a:rPr>
                <a:t>leaf to the drier air outside via stomata.</a:t>
              </a:r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3634" y="3086"/>
              <a:ext cx="297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     Airspace</a:t>
              </a: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4146" y="2942"/>
              <a:ext cx="27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Cytoplasm</a:t>
              </a: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4209" y="3179"/>
              <a:ext cx="231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Cell wall</a:t>
              </a:r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4231" y="3301"/>
              <a:ext cx="228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Vacuole</a:t>
              </a:r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3461" y="3266"/>
              <a:ext cx="300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Evaporation</a:t>
              </a: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3444" y="3330"/>
              <a:ext cx="26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Water film</a:t>
              </a: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3446" y="2702"/>
              <a:ext cx="30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Low rate of</a:t>
              </a:r>
            </a:p>
            <a:p>
              <a:r>
                <a:rPr kumimoji="1" lang="en-US" sz="800">
                  <a:latin typeface="Arial" charset="0"/>
                </a:rPr>
                <a:t>transpiration</a:t>
              </a: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3845" y="2702"/>
              <a:ext cx="30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High rate of</a:t>
              </a:r>
            </a:p>
            <a:p>
              <a:r>
                <a:rPr kumimoji="1" lang="en-US" sz="800">
                  <a:latin typeface="Arial" charset="0"/>
                </a:rPr>
                <a:t>transpiration</a:t>
              </a:r>
            </a:p>
          </p:txBody>
        </p:sp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4164" y="2534"/>
              <a:ext cx="24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800">
                  <a:latin typeface="Arial" charset="0"/>
                </a:rPr>
                <a:t>Air-water</a:t>
              </a:r>
            </a:p>
            <a:p>
              <a:r>
                <a:rPr kumimoji="1" lang="en-US" sz="800">
                  <a:latin typeface="Arial" charset="0"/>
                </a:rPr>
                <a:t>interface</a:t>
              </a:r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3183" y="2498"/>
              <a:ext cx="23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Cell wall</a:t>
              </a:r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3180" y="2596"/>
              <a:ext cx="239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Arial" charset="0"/>
                </a:rPr>
                <a:t>Airspace</a:t>
              </a:r>
            </a:p>
          </p:txBody>
        </p:sp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3441" y="2399"/>
              <a:ext cx="360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Symbol" pitchFamily="28" charset="2"/>
                </a:rPr>
                <a:t>Y</a:t>
              </a:r>
              <a:r>
                <a:rPr kumimoji="1" lang="en-US" sz="800">
                  <a:latin typeface="Arial" charset="0"/>
                </a:rPr>
                <a:t> = –0.15 MPa</a:t>
              </a:r>
            </a:p>
          </p:txBody>
        </p:sp>
        <p:sp>
          <p:nvSpPr>
            <p:cNvPr id="27683" name="Text Box 35"/>
            <p:cNvSpPr txBox="1">
              <a:spLocks noChangeArrowheads="1"/>
            </p:cNvSpPr>
            <p:nvPr/>
          </p:nvSpPr>
          <p:spPr bwMode="auto">
            <a:xfrm>
              <a:off x="3908" y="2399"/>
              <a:ext cx="38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800">
                  <a:latin typeface="Symbol" pitchFamily="28" charset="2"/>
                </a:rPr>
                <a:t>Y</a:t>
              </a:r>
              <a:r>
                <a:rPr kumimoji="1" lang="en-US" sz="800">
                  <a:latin typeface="Arial" charset="0"/>
                </a:rPr>
                <a:t> = –10.00 MPa</a:t>
              </a:r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 flipH="1" flipV="1">
              <a:off x="2308" y="2775"/>
              <a:ext cx="93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 flipV="1">
              <a:off x="2246" y="2834"/>
              <a:ext cx="155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H="1">
              <a:off x="2213" y="3353"/>
              <a:ext cx="1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87" name="AutoShape 39"/>
            <p:cNvSpPr>
              <a:spLocks/>
            </p:cNvSpPr>
            <p:nvPr/>
          </p:nvSpPr>
          <p:spPr bwMode="auto">
            <a:xfrm>
              <a:off x="2332" y="2884"/>
              <a:ext cx="31" cy="433"/>
            </a:xfrm>
            <a:prstGeom prst="leftBrace">
              <a:avLst>
                <a:gd name="adj1" fmla="val 11639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>
              <a:off x="2263" y="3392"/>
              <a:ext cx="186" cy="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>
              <a:off x="2839" y="3124"/>
              <a:ext cx="0" cy="3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3144" y="3385"/>
              <a:ext cx="81" cy="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flipH="1">
              <a:off x="3750" y="337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H="1">
              <a:off x="3812" y="3310"/>
              <a:ext cx="1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H="1">
              <a:off x="3812" y="3227"/>
              <a:ext cx="139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4" name="Line 46"/>
            <p:cNvSpPr>
              <a:spLocks noChangeShapeType="1"/>
            </p:cNvSpPr>
            <p:nvPr/>
          </p:nvSpPr>
          <p:spPr bwMode="auto">
            <a:xfrm flipH="1">
              <a:off x="4040" y="3345"/>
              <a:ext cx="1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 flipH="1">
              <a:off x="4004" y="3217"/>
              <a:ext cx="1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6" name="Line 48"/>
            <p:cNvSpPr>
              <a:spLocks noChangeShapeType="1"/>
            </p:cNvSpPr>
            <p:nvPr/>
          </p:nvSpPr>
          <p:spPr bwMode="auto">
            <a:xfrm>
              <a:off x="4032" y="2980"/>
              <a:ext cx="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7" name="AutoShape 49"/>
            <p:cNvSpPr>
              <a:spLocks/>
            </p:cNvSpPr>
            <p:nvPr/>
          </p:nvSpPr>
          <p:spPr bwMode="auto">
            <a:xfrm>
              <a:off x="3445" y="2491"/>
              <a:ext cx="31" cy="93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8" name="AutoShape 50"/>
            <p:cNvSpPr>
              <a:spLocks/>
            </p:cNvSpPr>
            <p:nvPr/>
          </p:nvSpPr>
          <p:spPr bwMode="auto">
            <a:xfrm>
              <a:off x="3448" y="2597"/>
              <a:ext cx="31" cy="93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9" name="AutoShape 51"/>
            <p:cNvSpPr>
              <a:spLocks noChangeArrowheads="1"/>
            </p:cNvSpPr>
            <p:nvPr/>
          </p:nvSpPr>
          <p:spPr bwMode="auto">
            <a:xfrm>
              <a:off x="3012" y="1900"/>
              <a:ext cx="92" cy="93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800" b="1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7700" name="AutoShape 52"/>
            <p:cNvSpPr>
              <a:spLocks noChangeArrowheads="1"/>
            </p:cNvSpPr>
            <p:nvPr/>
          </p:nvSpPr>
          <p:spPr bwMode="auto">
            <a:xfrm>
              <a:off x="1948" y="3728"/>
              <a:ext cx="93" cy="93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8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7701" name="AutoShape 53"/>
            <p:cNvSpPr>
              <a:spLocks noChangeArrowheads="1"/>
            </p:cNvSpPr>
            <p:nvPr/>
          </p:nvSpPr>
          <p:spPr bwMode="auto">
            <a:xfrm>
              <a:off x="3538" y="3733"/>
              <a:ext cx="93" cy="93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V="1">
              <a:off x="3031" y="2318"/>
              <a:ext cx="19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1963" y="3712"/>
              <a:ext cx="14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3502" y="3712"/>
              <a:ext cx="10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781" y="2318"/>
              <a:ext cx="62" cy="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2604" y="3589"/>
              <a:ext cx="216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 flipH="1">
              <a:off x="2820" y="3589"/>
              <a:ext cx="248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3853" y="3431"/>
              <a:ext cx="124" cy="2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1382" y="3800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/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2496" y="3130"/>
              <a:ext cx="1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Air-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space</a:t>
              </a:r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>
              <a:off x="4108" y="255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Plants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</a:pPr>
            <a:r>
              <a:rPr lang="en-US" sz="3200" dirty="0" smtClean="0"/>
              <a:t>Plant: </a:t>
            </a:r>
            <a:r>
              <a:rPr lang="en-US" sz="3200" dirty="0" smtClean="0">
                <a:solidFill>
                  <a:schemeClr val="tx1"/>
                </a:solidFill>
              </a:rPr>
              <a:t>terrestrial (mostly), multicellular, photoautotrophic, eukaryote, true tissues and organs</a:t>
            </a:r>
          </a:p>
        </p:txBody>
      </p:sp>
    </p:spTree>
    <p:extLst>
      <p:ext uri="{BB962C8B-B14F-4D97-AF65-F5344CB8AC3E}">
        <p14:creationId xmlns:p14="http://schemas.microsoft.com/office/powerpoint/2010/main" val="21377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Transpirational</a:t>
            </a:r>
            <a:r>
              <a:rPr lang="en-US" sz="3200" dirty="0"/>
              <a:t> pull results from the properties of </a:t>
            </a:r>
            <a:r>
              <a:rPr lang="en-US" sz="3200" b="1" u="sng" dirty="0">
                <a:solidFill>
                  <a:srgbClr val="FFFF00"/>
                </a:solidFill>
              </a:rPr>
              <a:t>cohesion and adhesion</a:t>
            </a:r>
          </a:p>
          <a:p>
            <a:pPr lvl="1"/>
            <a:r>
              <a:rPr lang="en-US" sz="3200" dirty="0"/>
              <a:t>As one water molecule moves out of the xylem </a:t>
            </a:r>
            <a:r>
              <a:rPr lang="en-US" sz="3200" b="1" u="sng" dirty="0">
                <a:solidFill>
                  <a:srgbClr val="FFFF00"/>
                </a:solidFill>
              </a:rPr>
              <a:t>it tugs on the water molecule behind it </a:t>
            </a:r>
            <a:r>
              <a:rPr lang="en-US" sz="3200" dirty="0"/>
              <a:t>because they are </a:t>
            </a:r>
            <a:r>
              <a:rPr lang="en-US" sz="3200" b="1" u="sng" dirty="0" smtClean="0">
                <a:solidFill>
                  <a:srgbClr val="FFFF00"/>
                </a:solidFill>
              </a:rPr>
              <a:t>bound to each other (cohesion).</a:t>
            </a:r>
            <a:endParaRPr lang="en-US" sz="3200" b="1" u="sng" dirty="0">
              <a:solidFill>
                <a:srgbClr val="FFFF00"/>
              </a:solidFill>
            </a:endParaRPr>
          </a:p>
          <a:p>
            <a:pPr lvl="1"/>
            <a:r>
              <a:rPr lang="en-US" sz="3200" dirty="0"/>
              <a:t>Water does not move down the xylem because it is </a:t>
            </a:r>
            <a:r>
              <a:rPr lang="en-US" sz="3200" b="1" u="sng" dirty="0" smtClean="0">
                <a:solidFill>
                  <a:srgbClr val="FFFF00"/>
                </a:solidFill>
              </a:rPr>
              <a:t>sticks to the sides of the xylem (</a:t>
            </a:r>
            <a:r>
              <a:rPr lang="en-US" sz="3200" b="1" u="sng" dirty="0" smtClean="0">
                <a:solidFill>
                  <a:srgbClr val="FFFF00"/>
                </a:solidFill>
              </a:rPr>
              <a:t>adhesion)</a:t>
            </a:r>
            <a:r>
              <a:rPr lang="en-US" sz="3200" b="1" u="sng" dirty="0" smtClean="0">
                <a:solidFill>
                  <a:srgbClr val="FFFF00"/>
                </a:solidFill>
              </a:rPr>
              <a:t>.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578658" y="0"/>
            <a:ext cx="6690630" cy="6929438"/>
            <a:chOff x="1395" y="811"/>
            <a:chExt cx="3251" cy="3299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811"/>
              <a:ext cx="2322" cy="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176" y="976"/>
              <a:ext cx="24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Xylem</a:t>
              </a:r>
            </a:p>
            <a:p>
              <a:r>
                <a:rPr kumimoji="1" lang="en-US" sz="900">
                  <a:latin typeface="Arial" charset="0"/>
                </a:rPr>
                <a:t>sap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 rot="16200000">
              <a:off x="1867" y="2521"/>
              <a:ext cx="71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 b="1">
                  <a:latin typeface="Arial" charset="0"/>
                </a:rPr>
                <a:t>Water potential gradient</a:t>
              </a: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 flipV="1">
              <a:off x="3781" y="1028"/>
              <a:ext cx="392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4170" y="1236"/>
              <a:ext cx="3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Mesophyll</a:t>
              </a:r>
            </a:p>
            <a:p>
              <a:r>
                <a:rPr kumimoji="1" lang="en-US" sz="900">
                  <a:latin typeface="Arial" charset="0"/>
                </a:rPr>
                <a:t>cells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4205" y="1406"/>
              <a:ext cx="25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>
                  <a:latin typeface="Arial" charset="0"/>
                </a:rPr>
                <a:t>Stoma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180" y="1524"/>
              <a:ext cx="3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Water</a:t>
              </a:r>
            </a:p>
            <a:p>
              <a:r>
                <a:rPr kumimoji="1" lang="en-US" sz="900">
                  <a:latin typeface="Arial" charset="0"/>
                </a:rPr>
                <a:t>molecule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4257" y="1787"/>
              <a:ext cx="389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>
                  <a:latin typeface="Arial" charset="0"/>
                </a:rPr>
                <a:t>Atmosphere</a:t>
              </a: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3930" y="1137"/>
              <a:ext cx="243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3847" y="1228"/>
              <a:ext cx="326" cy="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930" y="1559"/>
              <a:ext cx="261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3572" y="1661"/>
              <a:ext cx="4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 b="1">
                  <a:latin typeface="Arial" charset="0"/>
                </a:rPr>
                <a:t>Transpiration</a:t>
              </a: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3522" y="1906"/>
              <a:ext cx="24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Xylem</a:t>
              </a:r>
            </a:p>
            <a:p>
              <a:r>
                <a:rPr kumimoji="1" lang="en-US" sz="900">
                  <a:latin typeface="Arial" charset="0"/>
                </a:rPr>
                <a:t>cells</a:t>
              </a:r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3608" y="2108"/>
              <a:ext cx="43" cy="1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3647" y="2115"/>
              <a:ext cx="124" cy="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3929" y="2001"/>
              <a:ext cx="32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>
                  <a:latin typeface="Arial" charset="0"/>
                </a:rPr>
                <a:t>Adhesion</a:t>
              </a: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4086" y="2112"/>
              <a:ext cx="174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00" name="Text Box 28"/>
            <p:cNvSpPr txBox="1">
              <a:spLocks noChangeArrowheads="1"/>
            </p:cNvSpPr>
            <p:nvPr/>
          </p:nvSpPr>
          <p:spPr bwMode="auto">
            <a:xfrm>
              <a:off x="4306" y="2027"/>
              <a:ext cx="18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Cell</a:t>
              </a:r>
            </a:p>
            <a:p>
              <a:r>
                <a:rPr kumimoji="1" lang="en-US" sz="900">
                  <a:latin typeface="Arial" charset="0"/>
                </a:rPr>
                <a:t>wall</a:t>
              </a: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4128" y="2772"/>
              <a:ext cx="34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Cohesion,</a:t>
              </a:r>
            </a:p>
            <a:p>
              <a:r>
                <a:rPr kumimoji="1" lang="en-US" sz="900">
                  <a:latin typeface="Arial" charset="0"/>
                </a:rPr>
                <a:t>by</a:t>
              </a:r>
            </a:p>
            <a:p>
              <a:r>
                <a:rPr kumimoji="1" lang="en-US" sz="900">
                  <a:latin typeface="Arial" charset="0"/>
                </a:rPr>
                <a:t>hydrogen</a:t>
              </a:r>
            </a:p>
            <a:p>
              <a:r>
                <a:rPr kumimoji="1" lang="en-US" sz="900">
                  <a:latin typeface="Arial" charset="0"/>
                </a:rPr>
                <a:t>bonding</a:t>
              </a: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4132" y="3199"/>
              <a:ext cx="31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Water</a:t>
              </a:r>
            </a:p>
            <a:p>
              <a:r>
                <a:rPr kumimoji="1" lang="en-US" sz="900">
                  <a:latin typeface="Arial" charset="0"/>
                </a:rPr>
                <a:t>molecule</a:t>
              </a:r>
            </a:p>
          </p:txBody>
        </p:sp>
        <p:sp>
          <p:nvSpPr>
            <p:cNvPr id="28703" name="Text Box 31"/>
            <p:cNvSpPr txBox="1">
              <a:spLocks noChangeArrowheads="1"/>
            </p:cNvSpPr>
            <p:nvPr/>
          </p:nvSpPr>
          <p:spPr bwMode="auto">
            <a:xfrm>
              <a:off x="4132" y="3426"/>
              <a:ext cx="2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Root</a:t>
              </a:r>
            </a:p>
            <a:p>
              <a:r>
                <a:rPr kumimoji="1" lang="en-US" sz="900">
                  <a:latin typeface="Arial" charset="0"/>
                </a:rPr>
                <a:t>hair</a:t>
              </a:r>
            </a:p>
          </p:txBody>
        </p:sp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4126" y="3665"/>
              <a:ext cx="26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>
                  <a:latin typeface="Arial" charset="0"/>
                </a:rPr>
                <a:t>Soil</a:t>
              </a:r>
            </a:p>
            <a:p>
              <a:r>
                <a:rPr kumimoji="1" lang="en-US" sz="900">
                  <a:latin typeface="Arial" charset="0"/>
                </a:rPr>
                <a:t>particle</a:t>
              </a:r>
            </a:p>
          </p:txBody>
        </p:sp>
        <p:sp>
          <p:nvSpPr>
            <p:cNvPr id="28705" name="Text Box 33"/>
            <p:cNvSpPr txBox="1">
              <a:spLocks noChangeArrowheads="1"/>
            </p:cNvSpPr>
            <p:nvPr/>
          </p:nvSpPr>
          <p:spPr bwMode="auto">
            <a:xfrm>
              <a:off x="4175" y="3866"/>
              <a:ext cx="23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900">
                  <a:latin typeface="Arial" charset="0"/>
                </a:rPr>
                <a:t>Water</a:t>
              </a:r>
            </a:p>
          </p:txBody>
        </p:sp>
        <p:sp>
          <p:nvSpPr>
            <p:cNvPr id="28706" name="Text Box 34"/>
            <p:cNvSpPr txBox="1">
              <a:spLocks noChangeArrowheads="1"/>
            </p:cNvSpPr>
            <p:nvPr/>
          </p:nvSpPr>
          <p:spPr bwMode="auto">
            <a:xfrm>
              <a:off x="3493" y="2885"/>
              <a:ext cx="44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 b="1">
                  <a:latin typeface="Arial" charset="0"/>
                </a:rPr>
                <a:t>Cohesion </a:t>
              </a:r>
            </a:p>
            <a:p>
              <a:r>
                <a:rPr kumimoji="1" lang="en-US" sz="900" b="1">
                  <a:latin typeface="Arial" charset="0"/>
                </a:rPr>
                <a:t>and adhesion</a:t>
              </a:r>
            </a:p>
            <a:p>
              <a:r>
                <a:rPr kumimoji="1" lang="en-US" sz="900" b="1">
                  <a:latin typeface="Arial" charset="0"/>
                </a:rPr>
                <a:t>in the xylem</a:t>
              </a: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H="1">
              <a:off x="4260" y="2202"/>
              <a:ext cx="87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4129" y="2420"/>
              <a:ext cx="174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V="1">
              <a:off x="3896" y="3240"/>
              <a:ext cx="264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3912" y="3463"/>
              <a:ext cx="261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>
              <a:off x="3999" y="3637"/>
              <a:ext cx="167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3359" y="3896"/>
              <a:ext cx="43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900" b="1">
                  <a:latin typeface="Arial" charset="0"/>
                </a:rPr>
                <a:t>Water uptake</a:t>
              </a:r>
            </a:p>
            <a:p>
              <a:r>
                <a:rPr kumimoji="1" lang="en-US" sz="900" b="1">
                  <a:latin typeface="Arial" charset="0"/>
                </a:rPr>
                <a:t>from soil </a:t>
              </a:r>
            </a:p>
          </p:txBody>
        </p:sp>
        <p:sp>
          <p:nvSpPr>
            <p:cNvPr id="28713" name="Text Box 41"/>
            <p:cNvSpPr txBox="1">
              <a:spLocks noChangeArrowheads="1"/>
            </p:cNvSpPr>
            <p:nvPr/>
          </p:nvSpPr>
          <p:spPr bwMode="auto">
            <a:xfrm>
              <a:off x="1395" y="3856"/>
              <a:ext cx="8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3956" y="1348"/>
              <a:ext cx="24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>
              <a:off x="3960" y="1464"/>
              <a:ext cx="24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>
              <a:off x="3984" y="367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9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826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</a:t>
            </a:r>
            <a:r>
              <a:rPr lang="en-US" sz="3200" dirty="0"/>
              <a:t>Affecting Transpiration:</a:t>
            </a:r>
          </a:p>
          <a:p>
            <a:pPr lvl="1"/>
            <a:r>
              <a:rPr lang="en-US" sz="3200" dirty="0"/>
              <a:t>Temperature: </a:t>
            </a:r>
            <a:r>
              <a:rPr lang="en-US" sz="3200" b="1" u="sng" dirty="0">
                <a:solidFill>
                  <a:srgbClr val="FFFF00"/>
                </a:solidFill>
              </a:rPr>
              <a:t>Hotter = more</a:t>
            </a:r>
          </a:p>
          <a:p>
            <a:pPr lvl="1"/>
            <a:r>
              <a:rPr lang="en-US" sz="3200" dirty="0"/>
              <a:t>Humidity: </a:t>
            </a:r>
            <a:r>
              <a:rPr lang="en-US" sz="3200" b="1" u="sng" dirty="0">
                <a:solidFill>
                  <a:srgbClr val="FFFF00"/>
                </a:solidFill>
              </a:rPr>
              <a:t>Higher = less</a:t>
            </a:r>
          </a:p>
          <a:p>
            <a:pPr lvl="1"/>
            <a:r>
              <a:rPr lang="en-US" sz="3200" dirty="0"/>
              <a:t>Air flow (wind): </a:t>
            </a:r>
            <a:r>
              <a:rPr lang="en-US" sz="3200" b="1" u="sng" dirty="0">
                <a:solidFill>
                  <a:srgbClr val="FFFF00"/>
                </a:solidFill>
              </a:rPr>
              <a:t>Higher = more</a:t>
            </a:r>
          </a:p>
          <a:p>
            <a:pPr lvl="1">
              <a:buFont typeface="Wingdings" pitchFamily="28" charset="2"/>
              <a:buNone/>
            </a:pPr>
            <a:endParaRPr lang="en-US" sz="3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Regulation of Transpiration: Guard Cells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</a:rPr>
              <a:t>Guard Cells</a:t>
            </a:r>
            <a:r>
              <a:rPr lang="en-US" sz="3200" dirty="0" smtClean="0"/>
              <a:t>: Regulate </a:t>
            </a:r>
            <a:r>
              <a:rPr lang="en-US" sz="3200" dirty="0"/>
              <a:t>the </a:t>
            </a:r>
            <a:r>
              <a:rPr lang="en-US" sz="3200" b="1" u="sng" dirty="0">
                <a:solidFill>
                  <a:srgbClr val="FFFF00"/>
                </a:solidFill>
              </a:rPr>
              <a:t>size of </a:t>
            </a:r>
            <a:r>
              <a:rPr lang="en-US" sz="3200" b="1" u="sng" dirty="0" smtClean="0">
                <a:solidFill>
                  <a:srgbClr val="FFFF00"/>
                </a:solidFill>
              </a:rPr>
              <a:t>stomata for </a:t>
            </a:r>
            <a:r>
              <a:rPr lang="en-US" sz="3200" b="1" u="sng" dirty="0">
                <a:solidFill>
                  <a:srgbClr val="FFFF00"/>
                </a:solidFill>
              </a:rPr>
              <a:t>gas exchange </a:t>
            </a:r>
            <a:r>
              <a:rPr lang="en-US" sz="3200" dirty="0"/>
              <a:t>– responsible for the photosynthesis/transpiration compromise</a:t>
            </a:r>
          </a:p>
          <a:p>
            <a:r>
              <a:rPr lang="en-US" sz="3200" dirty="0"/>
              <a:t>Anatomy of Guard Cell:</a:t>
            </a:r>
          </a:p>
          <a:p>
            <a:pPr lvl="1"/>
            <a:r>
              <a:rPr lang="en-US" sz="3200" b="1" u="sng" dirty="0" smtClean="0">
                <a:solidFill>
                  <a:srgbClr val="FFFF00"/>
                </a:solidFill>
              </a:rPr>
              <a:t>unevenly </a:t>
            </a:r>
            <a:r>
              <a:rPr lang="en-US" sz="3200" b="1" u="sng" dirty="0">
                <a:solidFill>
                  <a:srgbClr val="FFFF00"/>
                </a:solidFill>
              </a:rPr>
              <a:t>thickened cell walls </a:t>
            </a:r>
            <a:r>
              <a:rPr lang="en-US" sz="3200" dirty="0"/>
              <a:t>(stomatal side is thicker)</a:t>
            </a:r>
          </a:p>
          <a:p>
            <a:pPr lvl="1">
              <a:buFont typeface="Wingdings" pitchFamily="28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25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28600" y="0"/>
            <a:ext cx="8915400" cy="3705225"/>
            <a:chOff x="144" y="1746"/>
            <a:chExt cx="5616" cy="2334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208" y="1746"/>
              <a:ext cx="5552" cy="2142"/>
              <a:chOff x="192" y="1248"/>
              <a:chExt cx="5552" cy="2142"/>
            </a:xfrm>
          </p:grpSpPr>
          <p:pic>
            <p:nvPicPr>
              <p:cNvPr id="3584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248"/>
                <a:ext cx="5232" cy="2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5269" y="297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600">
                    <a:latin typeface="Arial" charset="0"/>
                  </a:rPr>
                  <a:t>20 µm</a:t>
                </a:r>
              </a:p>
            </p:txBody>
          </p:sp>
        </p:grp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144" y="3888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Figure 36.14</a:t>
              </a:r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</p:grp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381000" y="3657600"/>
            <a:ext cx="8358188" cy="2590800"/>
            <a:chOff x="240" y="1824"/>
            <a:chExt cx="5265" cy="1632"/>
          </a:xfrm>
        </p:grpSpPr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2152"/>
              <a:ext cx="2256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4178" y="1831"/>
              <a:ext cx="13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200" b="1">
                  <a:latin typeface="Arial" charset="0"/>
                </a:rPr>
                <a:t>Cells flaccid/Stoma closed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3000" y="1824"/>
              <a:ext cx="1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200" b="1">
                  <a:latin typeface="Arial" charset="0"/>
                </a:rPr>
                <a:t>Cells turgid/Stoma open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264" y="2130"/>
              <a:ext cx="8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000">
                  <a:latin typeface="Arial" charset="0"/>
                </a:rPr>
                <a:t>Radially oriented </a:t>
              </a:r>
            </a:p>
            <a:p>
              <a:r>
                <a:rPr kumimoji="1" lang="en-US" sz="1000">
                  <a:latin typeface="Arial" charset="0"/>
                </a:rPr>
                <a:t>cellulose microfibrils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3724" y="2371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3820" y="2371"/>
              <a:ext cx="0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3000" y="2374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000">
                  <a:latin typeface="Arial" charset="0"/>
                </a:rPr>
                <a:t>Cell</a:t>
              </a:r>
            </a:p>
            <a:p>
              <a:r>
                <a:rPr kumimoji="1" lang="en-US" sz="1000">
                  <a:latin typeface="Arial" charset="0"/>
                </a:rPr>
                <a:t>wall</a:t>
              </a:r>
            </a:p>
          </p:txBody>
        </p:sp>
        <p:grpSp>
          <p:nvGrpSpPr>
            <p:cNvPr id="35857" name="Group 17"/>
            <p:cNvGrpSpPr>
              <a:grpSpLocks/>
            </p:cNvGrpSpPr>
            <p:nvPr/>
          </p:nvGrpSpPr>
          <p:grpSpPr bwMode="auto">
            <a:xfrm>
              <a:off x="3208" y="2440"/>
              <a:ext cx="300" cy="196"/>
              <a:chOff x="3156" y="1164"/>
              <a:chExt cx="300" cy="196"/>
            </a:xfrm>
          </p:grpSpPr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3156" y="116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>
                <a:off x="3164" y="1164"/>
                <a:ext cx="292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3024" y="3091"/>
              <a:ext cx="4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000">
                  <a:latin typeface="Arial" charset="0"/>
                </a:rPr>
                <a:t>Vacuole</a:t>
              </a:r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3312" y="2919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3632" y="3183"/>
              <a:ext cx="47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000">
                  <a:latin typeface="Arial" charset="0"/>
                </a:rPr>
                <a:t>Guard cell</a:t>
              </a:r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3848" y="3011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404" y="1836"/>
              <a:ext cx="2516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1200" b="1">
                  <a:latin typeface="Arial" charset="0"/>
                </a:rPr>
                <a:t>Changes in guard cell shape and stomatal opening </a:t>
              </a:r>
            </a:p>
            <a:p>
              <a:r>
                <a:rPr kumimoji="1" lang="en-US" sz="1200" b="1">
                  <a:latin typeface="Arial" charset="0"/>
                </a:rPr>
                <a:t>and closing (surface view).</a:t>
              </a:r>
              <a:r>
                <a:rPr kumimoji="1" lang="en-US" sz="1200">
                  <a:latin typeface="Arial" charset="0"/>
                </a:rPr>
                <a:t> Guard cells of a typical </a:t>
              </a:r>
            </a:p>
            <a:p>
              <a:r>
                <a:rPr kumimoji="1" lang="en-US" sz="1200">
                  <a:latin typeface="Arial" charset="0"/>
                </a:rPr>
                <a:t>angiosperm are illustrated in their turgid (stoma open)</a:t>
              </a:r>
            </a:p>
            <a:p>
              <a:r>
                <a:rPr kumimoji="1" lang="en-US" sz="1200">
                  <a:latin typeface="Arial" charset="0"/>
                </a:rPr>
                <a:t>and flaccid (stoma closed) states. The pair of guard </a:t>
              </a:r>
            </a:p>
            <a:p>
              <a:r>
                <a:rPr kumimoji="1" lang="en-US" sz="1200">
                  <a:latin typeface="Arial" charset="0"/>
                </a:rPr>
                <a:t>cells buckle outward when turgid. Cellulose microfibrils </a:t>
              </a:r>
            </a:p>
            <a:p>
              <a:r>
                <a:rPr kumimoji="1" lang="en-US" sz="1200">
                  <a:latin typeface="Arial" charset="0"/>
                </a:rPr>
                <a:t>in the walls resist stretching and compression in the </a:t>
              </a:r>
            </a:p>
            <a:p>
              <a:r>
                <a:rPr kumimoji="1" lang="en-US" sz="1200">
                  <a:latin typeface="Arial" charset="0"/>
                </a:rPr>
                <a:t>direction parallel to the microfibrils. Thus, the radial </a:t>
              </a:r>
            </a:p>
            <a:p>
              <a:r>
                <a:rPr kumimoji="1" lang="en-US" sz="1200">
                  <a:latin typeface="Arial" charset="0"/>
                </a:rPr>
                <a:t>orientation of the microfibrils causes the cells to increase</a:t>
              </a:r>
            </a:p>
            <a:p>
              <a:r>
                <a:rPr kumimoji="1" lang="en-US" sz="1200">
                  <a:latin typeface="Arial" charset="0"/>
                </a:rPr>
                <a:t>in length more than width when turgor increases. </a:t>
              </a:r>
            </a:p>
            <a:p>
              <a:r>
                <a:rPr kumimoji="1" lang="en-US" sz="1200">
                  <a:latin typeface="Arial" charset="0"/>
                </a:rPr>
                <a:t>The two guard cells are attached at their tips, so the </a:t>
              </a:r>
            </a:p>
            <a:p>
              <a:r>
                <a:rPr kumimoji="1" lang="en-US" sz="1200">
                  <a:latin typeface="Arial" charset="0"/>
                </a:rPr>
                <a:t>increase in length causes buckling.</a:t>
              </a: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40" y="1834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200" b="1">
                  <a:latin typeface="Arial" charset="0"/>
                </a:rPr>
                <a:t>(a)</a:t>
              </a: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297" y="3264"/>
              <a:ext cx="8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Figure 36.15a</a:t>
              </a:r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8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Physiology Of the Guard Cell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Potassium ions are pumped into the vacuole </a:t>
            </a:r>
            <a:r>
              <a:rPr lang="en-US" dirty="0"/>
              <a:t>of the guard cell from surrounding cells</a:t>
            </a: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Higher concentration of K+ </a:t>
            </a:r>
            <a:r>
              <a:rPr lang="en-US" u="sng" dirty="0" smtClean="0">
                <a:solidFill>
                  <a:srgbClr val="FF0000"/>
                </a:solidFill>
              </a:rPr>
              <a:t>causes </a:t>
            </a:r>
            <a:r>
              <a:rPr lang="en-US" u="sng" dirty="0">
                <a:solidFill>
                  <a:srgbClr val="FF0000"/>
                </a:solidFill>
              </a:rPr>
              <a:t>an influx of water</a:t>
            </a:r>
          </a:p>
          <a:p>
            <a:pPr>
              <a:lnSpc>
                <a:spcPct val="90000"/>
              </a:lnSpc>
            </a:pPr>
            <a:r>
              <a:rPr lang="en-US" dirty="0"/>
              <a:t>More water causes the </a:t>
            </a:r>
            <a:r>
              <a:rPr lang="en-US" u="sng" dirty="0">
                <a:solidFill>
                  <a:srgbClr val="FF0000"/>
                </a:solidFill>
              </a:rPr>
              <a:t>cell to swell</a:t>
            </a:r>
          </a:p>
          <a:p>
            <a:pPr>
              <a:lnSpc>
                <a:spcPct val="90000"/>
              </a:lnSpc>
            </a:pPr>
            <a:r>
              <a:rPr lang="en-US" dirty="0"/>
              <a:t>Uneven thickness of the cell wall causes the </a:t>
            </a:r>
            <a:r>
              <a:rPr lang="en-US" u="sng" dirty="0">
                <a:solidFill>
                  <a:srgbClr val="FF0000"/>
                </a:solidFill>
              </a:rPr>
              <a:t>cell to curve and </a:t>
            </a:r>
            <a:r>
              <a:rPr lang="en-US" u="sng" dirty="0" smtClean="0">
                <a:solidFill>
                  <a:srgbClr val="FF0000"/>
                </a:solidFill>
              </a:rPr>
              <a:t>open</a:t>
            </a:r>
            <a:endParaRPr lang="en-US" u="sng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9600" y="4071938"/>
            <a:ext cx="8048625" cy="1933575"/>
            <a:chOff x="384" y="2094"/>
            <a:chExt cx="5070" cy="121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84" y="2094"/>
              <a:ext cx="5070" cy="1186"/>
              <a:chOff x="474" y="2094"/>
              <a:chExt cx="5070" cy="1186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094"/>
                <a:ext cx="2208" cy="1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3916" y="2197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4164" y="2417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 dirty="0">
                    <a:latin typeface="Arial" charset="0"/>
                  </a:rPr>
                  <a:t>H</a:t>
                </a:r>
                <a:r>
                  <a:rPr kumimoji="1" lang="en-US" sz="1200" baseline="-25000" dirty="0">
                    <a:latin typeface="Arial" charset="0"/>
                  </a:rPr>
                  <a:t>2</a:t>
                </a:r>
                <a:r>
                  <a:rPr kumimoji="1" lang="en-US" sz="1200" dirty="0">
                    <a:latin typeface="Arial" charset="0"/>
                  </a:rPr>
                  <a:t>O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084" y="3013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360" y="3006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476" y="2250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3284" y="2469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K</a:t>
                </a:r>
                <a:r>
                  <a:rPr kumimoji="1" lang="en-US" sz="1200" baseline="30000">
                    <a:latin typeface="Arial" charset="0"/>
                  </a:rPr>
                  <a:t>+</a:t>
                </a:r>
                <a:endParaRPr kumimoji="1" lang="en-US" sz="1200">
                  <a:latin typeface="Arial" charset="0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 flipV="1">
                <a:off x="3456" y="2558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456" y="2558"/>
                <a:ext cx="4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474" y="2160"/>
                <a:ext cx="2679" cy="637"/>
                <a:chOff x="138" y="2386"/>
                <a:chExt cx="2679" cy="637"/>
              </a:xfrm>
            </p:grpSpPr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6" y="2390"/>
                  <a:ext cx="250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r>
                    <a:rPr kumimoji="1" lang="en-US" sz="1200" b="1" dirty="0">
                      <a:latin typeface="Arial" charset="0"/>
                    </a:rPr>
                    <a:t>Role of potassium in stomatal opening and closing.</a:t>
                  </a:r>
                  <a:r>
                    <a:rPr kumimoji="1" lang="en-US" sz="1200" dirty="0">
                      <a:latin typeface="Arial" charset="0"/>
                    </a:rPr>
                    <a:t> </a:t>
                  </a:r>
                </a:p>
                <a:p>
                  <a:r>
                    <a:rPr kumimoji="1" lang="en-US" sz="1200" dirty="0">
                      <a:latin typeface="Arial" charset="0"/>
                    </a:rPr>
                    <a:t>The transport of K</a:t>
                  </a:r>
                  <a:r>
                    <a:rPr kumimoji="1" lang="en-US" sz="1200" baseline="30000" dirty="0">
                      <a:latin typeface="Arial" charset="0"/>
                    </a:rPr>
                    <a:t>+</a:t>
                  </a:r>
                  <a:r>
                    <a:rPr kumimoji="1" lang="en-US" sz="1200" dirty="0">
                      <a:latin typeface="Arial" charset="0"/>
                    </a:rPr>
                    <a:t> (potassium ions, symbolized </a:t>
                  </a:r>
                </a:p>
                <a:p>
                  <a:r>
                    <a:rPr kumimoji="1" lang="en-US" sz="1200" dirty="0">
                      <a:latin typeface="Arial" charset="0"/>
                    </a:rPr>
                    <a:t>here as red dots) across the plasma membrane and</a:t>
                  </a:r>
                </a:p>
                <a:p>
                  <a:r>
                    <a:rPr kumimoji="1" lang="en-US" sz="1200" dirty="0">
                      <a:latin typeface="Arial" charset="0"/>
                    </a:rPr>
                    <a:t>vacuolar membrane causes the turgor changes of </a:t>
                  </a:r>
                </a:p>
                <a:p>
                  <a:r>
                    <a:rPr kumimoji="1" lang="en-US" sz="1200" dirty="0">
                      <a:latin typeface="Arial" charset="0"/>
                    </a:rPr>
                    <a:t>guard cells.</a:t>
                  </a:r>
                </a:p>
              </p:txBody>
            </p: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8" y="2386"/>
                  <a:ext cx="23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/>
                  <a:r>
                    <a:rPr kumimoji="1" lang="en-US" sz="1200" b="1">
                      <a:latin typeface="Arial" charset="0"/>
                    </a:rPr>
                    <a:t>(b)</a:t>
                  </a:r>
                </a:p>
              </p:txBody>
            </p:sp>
          </p:grp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600" y="2213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5068" y="2220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5232" y="2514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5192" y="3001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65" y="2894"/>
                <a:ext cx="3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kumimoji="1" lang="en-US" sz="1200">
                    <a:latin typeface="Arial" charset="0"/>
                  </a:rPr>
                  <a:t>H</a:t>
                </a:r>
                <a:r>
                  <a:rPr kumimoji="1" lang="en-US" sz="1200" baseline="-25000">
                    <a:latin typeface="Arial" charset="0"/>
                  </a:rPr>
                  <a:t>2</a:t>
                </a:r>
                <a:r>
                  <a:rPr kumimoji="1" lang="en-US" sz="1200">
                    <a:latin typeface="Arial" charset="0"/>
                  </a:rPr>
                  <a:t>O</a:t>
                </a:r>
              </a:p>
            </p:txBody>
          </p:sp>
        </p:grp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390" y="3120"/>
              <a:ext cx="8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Figure 36.15b</a:t>
              </a:r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6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Translocation </a:t>
            </a:r>
            <a:r>
              <a:rPr lang="en-US" dirty="0" smtClean="0"/>
              <a:t>in Phloem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Movement from </a:t>
            </a:r>
            <a:r>
              <a:rPr lang="en-US" sz="3200" u="sng" dirty="0" smtClean="0">
                <a:solidFill>
                  <a:srgbClr val="FFFF00"/>
                </a:solidFill>
              </a:rPr>
              <a:t>Source </a:t>
            </a:r>
            <a:r>
              <a:rPr lang="en-US" sz="3200" u="sng" dirty="0">
                <a:solidFill>
                  <a:srgbClr val="FFFF00"/>
                </a:solidFill>
              </a:rPr>
              <a:t>to Sink</a:t>
            </a:r>
          </a:p>
          <a:p>
            <a:pPr lvl="1"/>
            <a:r>
              <a:rPr lang="en-US" sz="3200" b="1" u="sng" dirty="0">
                <a:solidFill>
                  <a:srgbClr val="FFFF00"/>
                </a:solidFill>
              </a:rPr>
              <a:t>Source</a:t>
            </a:r>
            <a:r>
              <a:rPr lang="en-US" sz="3200" dirty="0"/>
              <a:t>: Location of </a:t>
            </a:r>
            <a:r>
              <a:rPr lang="en-US" sz="3200" b="1" u="sng" dirty="0">
                <a:solidFill>
                  <a:srgbClr val="FFFF00"/>
                </a:solidFill>
              </a:rPr>
              <a:t>Sugar Production</a:t>
            </a:r>
          </a:p>
          <a:p>
            <a:pPr lvl="2"/>
            <a:r>
              <a:rPr lang="en-US" sz="3200" dirty="0"/>
              <a:t>Photosynthesis: </a:t>
            </a:r>
            <a:r>
              <a:rPr lang="en-US" sz="3200" b="1" u="sng" dirty="0">
                <a:solidFill>
                  <a:srgbClr val="FFFF00"/>
                </a:solidFill>
              </a:rPr>
              <a:t>Leaves (summer and fall)</a:t>
            </a:r>
          </a:p>
          <a:p>
            <a:pPr lvl="2"/>
            <a:r>
              <a:rPr lang="en-US" sz="3200" dirty="0"/>
              <a:t>Starch Metabolism: </a:t>
            </a:r>
            <a:r>
              <a:rPr lang="en-US" sz="3200" b="1" u="sng" dirty="0">
                <a:solidFill>
                  <a:srgbClr val="FFFF00"/>
                </a:solidFill>
              </a:rPr>
              <a:t>Roots (spring)</a:t>
            </a:r>
          </a:p>
          <a:p>
            <a:pPr lvl="1"/>
            <a:r>
              <a:rPr lang="en-US" sz="3200" b="1" u="sng" dirty="0">
                <a:solidFill>
                  <a:srgbClr val="FFFF00"/>
                </a:solidFill>
              </a:rPr>
              <a:t>Sink</a:t>
            </a:r>
            <a:r>
              <a:rPr lang="en-US" sz="3200" dirty="0"/>
              <a:t>: Location of </a:t>
            </a:r>
            <a:r>
              <a:rPr lang="en-US" sz="3200" b="1" u="sng" dirty="0">
                <a:solidFill>
                  <a:srgbClr val="FFFF00"/>
                </a:solidFill>
              </a:rPr>
              <a:t>Sugar Consumption or Storage</a:t>
            </a:r>
          </a:p>
          <a:p>
            <a:pPr lvl="2"/>
            <a:r>
              <a:rPr lang="en-US" sz="3200" b="1" u="sng" dirty="0">
                <a:solidFill>
                  <a:srgbClr val="FFFF00"/>
                </a:solidFill>
              </a:rPr>
              <a:t>Fall (Roots)</a:t>
            </a:r>
          </a:p>
          <a:p>
            <a:pPr lvl="2"/>
            <a:r>
              <a:rPr lang="en-US" sz="3200" b="1" u="sng" dirty="0">
                <a:solidFill>
                  <a:srgbClr val="FFFF00"/>
                </a:solidFill>
              </a:rPr>
              <a:t>Spring (buds for leaf and stem growth)</a:t>
            </a:r>
          </a:p>
          <a:p>
            <a:pPr lvl="2">
              <a:buFont typeface="Wingdings" pitchFamily="2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Movement of Phloem 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Sugar is </a:t>
            </a:r>
            <a:r>
              <a:rPr lang="en-US" dirty="0" smtClean="0"/>
              <a:t>produced 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pumped into phloem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Water follows the sugar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Builds </a:t>
            </a:r>
            <a:r>
              <a:rPr lang="en-US" u="sng" dirty="0">
                <a:solidFill>
                  <a:srgbClr val="FF0000"/>
                </a:solidFill>
              </a:rPr>
              <a:t>pressure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inside of the cell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Pushes </a:t>
            </a:r>
            <a:r>
              <a:rPr lang="en-US" u="sng" dirty="0">
                <a:solidFill>
                  <a:srgbClr val="FF0000"/>
                </a:solidFill>
              </a:rPr>
              <a:t>the solution </a:t>
            </a:r>
            <a:r>
              <a:rPr lang="en-US" dirty="0">
                <a:solidFill>
                  <a:schemeClr val="tx1"/>
                </a:solidFill>
              </a:rPr>
              <a:t>through the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cells to </a:t>
            </a:r>
            <a:r>
              <a:rPr lang="en-US" dirty="0">
                <a:solidFill>
                  <a:schemeClr val="tx1"/>
                </a:solidFill>
              </a:rPr>
              <a:t>the sink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684482" y="2209211"/>
            <a:ext cx="4198938" cy="3877522"/>
            <a:chOff x="2166" y="1872"/>
            <a:chExt cx="2096" cy="2293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" y="1872"/>
              <a:ext cx="1034" cy="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622" y="1893"/>
              <a:ext cx="19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>
                  <a:latin typeface="Arial" charset="0"/>
                </a:rPr>
                <a:t>Vessel</a:t>
              </a:r>
            </a:p>
            <a:p>
              <a:pPr algn="ctr"/>
              <a:r>
                <a:rPr kumimoji="1" lang="en-US" sz="600">
                  <a:latin typeface="Arial" charset="0"/>
                </a:rPr>
                <a:t>(xylem)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2859" y="2177"/>
              <a:ext cx="146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>
                  <a:latin typeface="Arial" charset="0"/>
                </a:rPr>
                <a:t>H</a:t>
              </a:r>
              <a:r>
                <a:rPr kumimoji="1" lang="en-US" sz="600" baseline="-25000">
                  <a:latin typeface="Arial" charset="0"/>
                </a:rPr>
                <a:t>2</a:t>
              </a:r>
              <a:r>
                <a:rPr kumimoji="1" lang="en-US" sz="600">
                  <a:latin typeface="Arial" charset="0"/>
                </a:rPr>
                <a:t>O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337" y="2279"/>
              <a:ext cx="146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>
                  <a:latin typeface="Arial" charset="0"/>
                </a:rPr>
                <a:t>H</a:t>
              </a:r>
              <a:r>
                <a:rPr kumimoji="1" lang="en-US" sz="600" baseline="-25000">
                  <a:latin typeface="Arial" charset="0"/>
                </a:rPr>
                <a:t>2</a:t>
              </a:r>
              <a:r>
                <a:rPr kumimoji="1" lang="en-US" sz="600">
                  <a:latin typeface="Arial" charset="0"/>
                </a:rPr>
                <a:t>O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998" y="1897"/>
              <a:ext cx="24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>
                  <a:latin typeface="Arial" charset="0"/>
                </a:rPr>
                <a:t>Sieve tube</a:t>
              </a:r>
            </a:p>
            <a:p>
              <a:pPr algn="ctr"/>
              <a:r>
                <a:rPr kumimoji="1" lang="en-US" sz="600">
                  <a:latin typeface="Arial" charset="0"/>
                </a:rPr>
                <a:t>(phloem)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302" y="1897"/>
              <a:ext cx="26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 b="1">
                  <a:latin typeface="Arial" charset="0"/>
                </a:rPr>
                <a:t>Source cell</a:t>
              </a:r>
            </a:p>
            <a:p>
              <a:r>
                <a:rPr kumimoji="1" lang="en-US" sz="600">
                  <a:latin typeface="Arial" charset="0"/>
                </a:rPr>
                <a:t>(leaf)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3306" y="2183"/>
              <a:ext cx="20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Sucrose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73" y="3783"/>
              <a:ext cx="146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>
                  <a:latin typeface="Arial" charset="0"/>
                </a:rPr>
                <a:t>H</a:t>
              </a:r>
              <a:r>
                <a:rPr kumimoji="1" lang="en-US" sz="600" baseline="-25000">
                  <a:latin typeface="Arial" charset="0"/>
                </a:rPr>
                <a:t>2</a:t>
              </a:r>
              <a:r>
                <a:rPr kumimoji="1" lang="en-US" sz="600">
                  <a:latin typeface="Arial" charset="0"/>
                </a:rPr>
                <a:t>O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315" y="3294"/>
              <a:ext cx="22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 b="1">
                  <a:latin typeface="Arial" charset="0"/>
                </a:rPr>
                <a:t>Sink cell</a:t>
              </a:r>
            </a:p>
            <a:p>
              <a:r>
                <a:rPr kumimoji="1" lang="en-US" sz="600">
                  <a:latin typeface="Arial" charset="0"/>
                </a:rPr>
                <a:t>(storage</a:t>
              </a:r>
            </a:p>
            <a:p>
              <a:r>
                <a:rPr kumimoji="1" lang="en-US" sz="600">
                  <a:latin typeface="Arial" charset="0"/>
                </a:rPr>
                <a:t>root)</a:t>
              </a:r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3103" y="2199"/>
              <a:ext cx="82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94" y="2184"/>
              <a:ext cx="10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3335" y="3726"/>
              <a:ext cx="20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Sucrose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777" y="1948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Loading of sugar (green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dots) into the sieve tube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at the source reduces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water potential inside the </a:t>
              </a:r>
            </a:p>
            <a:p>
              <a:r>
                <a:rPr kumimoji="1" lang="en-US" sz="600">
                  <a:latin typeface="Arial" charset="0"/>
                </a:rPr>
                <a:t>sieve-tube members. This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causes the tube to take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up water by osmosis. </a:t>
              </a:r>
            </a:p>
          </p:txBody>
        </p:sp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3038" y="2453"/>
              <a:ext cx="81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3027" y="2442"/>
              <a:ext cx="10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2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46" name="AutoShape 20"/>
            <p:cNvSpPr>
              <a:spLocks noChangeArrowheads="1"/>
            </p:cNvSpPr>
            <p:nvPr/>
          </p:nvSpPr>
          <p:spPr bwMode="auto">
            <a:xfrm>
              <a:off x="2751" y="3672"/>
              <a:ext cx="82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2744" y="3659"/>
              <a:ext cx="10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4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3188" y="3690"/>
              <a:ext cx="82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3182" y="3679"/>
              <a:ext cx="10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3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50" name="AutoShape 24"/>
            <p:cNvSpPr>
              <a:spLocks noChangeArrowheads="1"/>
            </p:cNvSpPr>
            <p:nvPr/>
          </p:nvSpPr>
          <p:spPr bwMode="auto">
            <a:xfrm>
              <a:off x="3714" y="1919"/>
              <a:ext cx="82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3704" y="1906"/>
              <a:ext cx="10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52" name="AutoShape 26"/>
            <p:cNvSpPr>
              <a:spLocks noChangeArrowheads="1"/>
            </p:cNvSpPr>
            <p:nvPr/>
          </p:nvSpPr>
          <p:spPr bwMode="auto">
            <a:xfrm>
              <a:off x="3706" y="2452"/>
              <a:ext cx="81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3696" y="2442"/>
              <a:ext cx="10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2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3774" y="2459"/>
              <a:ext cx="40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This uptake of water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generates a positive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pressure that forces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the sap to flow along </a:t>
              </a:r>
            </a:p>
            <a:p>
              <a:r>
                <a:rPr kumimoji="1" lang="en-US" sz="600">
                  <a:latin typeface="Arial" charset="0"/>
                </a:rPr>
                <a:t>the tube.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3774" y="2871"/>
              <a:ext cx="475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The pressure is relieved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by the unloading of sugar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and the consequent loss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of water from the tube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at the sink.</a:t>
              </a:r>
            </a:p>
          </p:txBody>
        </p:sp>
        <p:sp>
          <p:nvSpPr>
            <p:cNvPr id="56" name="AutoShape 30"/>
            <p:cNvSpPr>
              <a:spLocks noChangeArrowheads="1"/>
            </p:cNvSpPr>
            <p:nvPr/>
          </p:nvSpPr>
          <p:spPr bwMode="auto">
            <a:xfrm>
              <a:off x="3707" y="2877"/>
              <a:ext cx="82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3701" y="2866"/>
              <a:ext cx="10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3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58" name="AutoShape 32"/>
            <p:cNvSpPr>
              <a:spLocks noChangeArrowheads="1"/>
            </p:cNvSpPr>
            <p:nvPr/>
          </p:nvSpPr>
          <p:spPr bwMode="auto">
            <a:xfrm>
              <a:off x="3700" y="3233"/>
              <a:ext cx="81" cy="7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3692" y="3220"/>
              <a:ext cx="10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4</a:t>
              </a:r>
              <a:endParaRPr kumimoji="1" lang="en-US" sz="600">
                <a:latin typeface="Arial" charset="0"/>
              </a:endParaRPr>
            </a:p>
          </p:txBody>
        </p: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3772" y="3236"/>
              <a:ext cx="46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600">
                  <a:latin typeface="Arial" charset="0"/>
                </a:rPr>
                <a:t>In the case of leaf-to-root</a:t>
              </a:r>
            </a:p>
            <a:p>
              <a:r>
                <a:rPr kumimoji="1" lang="en-US" sz="600">
                  <a:latin typeface="Arial" charset="0"/>
                </a:rPr>
                <a:t>translocation, xylem </a:t>
              </a:r>
              <a:br>
                <a:rPr kumimoji="1" lang="en-US" sz="600">
                  <a:latin typeface="Arial" charset="0"/>
                </a:rPr>
              </a:br>
              <a:r>
                <a:rPr kumimoji="1" lang="en-US" sz="600">
                  <a:latin typeface="Arial" charset="0"/>
                </a:rPr>
                <a:t>recycles water from sink</a:t>
              </a:r>
            </a:p>
            <a:p>
              <a:r>
                <a:rPr kumimoji="1" lang="en-US" sz="600">
                  <a:latin typeface="Arial" charset="0"/>
                </a:rPr>
                <a:t>to source.</a:t>
              </a: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 rot="16200000">
              <a:off x="2536" y="3020"/>
              <a:ext cx="472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Transpiration stream</a:t>
              </a:r>
            </a:p>
          </p:txBody>
        </p: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 rot="16200000">
              <a:off x="3009" y="3170"/>
              <a:ext cx="343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600" b="1">
                  <a:solidFill>
                    <a:schemeClr val="bg1"/>
                  </a:solidFill>
                  <a:latin typeface="Arial" charset="0"/>
                </a:rPr>
                <a:t>Pressure flow</a:t>
              </a:r>
            </a:p>
          </p:txBody>
        </p:sp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2166" y="3898"/>
              <a:ext cx="8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endParaRPr kumimoji="1" lang="en-US" sz="2900">
                <a:latin typeface="Arial" charset="0"/>
                <a:sym typeface="Symbol" pitchFamily="2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9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CRASH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Structure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 typeface="Wingdings" pitchFamily="28" charset="2"/>
              <a:buNone/>
            </a:pPr>
            <a:r>
              <a:rPr lang="en-US" sz="3200" dirty="0" smtClean="0"/>
              <a:t>Tissue Basic Tissue Types: </a:t>
            </a:r>
            <a:endParaRPr lang="en-US" sz="3200" dirty="0" smtClean="0"/>
          </a:p>
          <a:p>
            <a:pPr marL="533400" indent="-533400" eaLnBrk="1" hangingPunct="1">
              <a:buFont typeface="Wingdings" pitchFamily="28" charset="2"/>
              <a:buNone/>
            </a:pPr>
            <a:r>
              <a:rPr lang="en-US" sz="3200" dirty="0" smtClean="0"/>
              <a:t>	- give rise to specialized cells</a:t>
            </a:r>
          </a:p>
          <a:p>
            <a:pPr marL="533400" indent="-533400" eaLnBrk="1" hangingPunct="1">
              <a:buFontTx/>
              <a:buChar char="o"/>
            </a:pPr>
            <a:r>
              <a:rPr lang="en-US" sz="3200" b="1" u="sng" dirty="0" smtClean="0">
                <a:solidFill>
                  <a:srgbClr val="FFFF00"/>
                </a:solidFill>
              </a:rPr>
              <a:t>Dermal</a:t>
            </a:r>
            <a:r>
              <a:rPr lang="en-US" sz="3200" dirty="0" smtClean="0">
                <a:solidFill>
                  <a:srgbClr val="FFFF00"/>
                </a:solidFill>
              </a:rPr>
              <a:t>  - </a:t>
            </a:r>
            <a:r>
              <a:rPr lang="en-US" sz="3200" dirty="0" smtClean="0">
                <a:solidFill>
                  <a:schemeClr val="tx1"/>
                </a:solidFill>
              </a:rPr>
              <a:t>outer coat </a:t>
            </a:r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b="1" u="sng" dirty="0" smtClean="0">
                <a:solidFill>
                  <a:srgbClr val="FFFF00"/>
                </a:solidFill>
              </a:rPr>
              <a:t>protection</a:t>
            </a:r>
          </a:p>
          <a:p>
            <a:pPr marL="533400" indent="-533400" eaLnBrk="1" hangingPunct="1">
              <a:buFontTx/>
              <a:buChar char="o"/>
            </a:pPr>
            <a:r>
              <a:rPr lang="en-US" sz="3200" b="1" u="sng" dirty="0" smtClean="0">
                <a:solidFill>
                  <a:srgbClr val="FFFF00"/>
                </a:solidFill>
              </a:rPr>
              <a:t>Vascular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en-US" sz="3200" b="1" u="sng" dirty="0" smtClean="0">
                <a:solidFill>
                  <a:srgbClr val="FFFF00"/>
                </a:solidFill>
              </a:rPr>
              <a:t>transport tubes</a:t>
            </a:r>
          </a:p>
          <a:p>
            <a:pPr marL="533400" indent="-533400" eaLnBrk="1" hangingPunct="1">
              <a:buFontTx/>
              <a:buChar char="o"/>
            </a:pPr>
            <a:r>
              <a:rPr lang="en-US" sz="3200" b="1" u="sng" dirty="0" smtClean="0">
                <a:solidFill>
                  <a:srgbClr val="FFFF00"/>
                </a:solidFill>
              </a:rPr>
              <a:t>Ground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en-US" sz="3200" dirty="0" smtClean="0">
                <a:solidFill>
                  <a:schemeClr val="tx1"/>
                </a:solidFill>
              </a:rPr>
              <a:t>between Dermal and Vascular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Tissue Layout</a:t>
            </a:r>
          </a:p>
        </p:txBody>
      </p:sp>
      <p:sp>
        <p:nvSpPr>
          <p:cNvPr id="6147" name="Oval 1028"/>
          <p:cNvSpPr>
            <a:spLocks noChangeArrowheads="1"/>
          </p:cNvSpPr>
          <p:nvPr/>
        </p:nvSpPr>
        <p:spPr bwMode="auto">
          <a:xfrm>
            <a:off x="3124200" y="3048000"/>
            <a:ext cx="2590800" cy="2362200"/>
          </a:xfrm>
          <a:prstGeom prst="ellipse">
            <a:avLst/>
          </a:prstGeom>
          <a:solidFill>
            <a:srgbClr val="FFFF00"/>
          </a:solidFill>
          <a:ln w="857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6148" name="Oval 1029"/>
          <p:cNvSpPr>
            <a:spLocks noChangeArrowheads="1"/>
          </p:cNvSpPr>
          <p:nvPr/>
        </p:nvSpPr>
        <p:spPr bwMode="auto">
          <a:xfrm>
            <a:off x="3886200" y="3733800"/>
            <a:ext cx="1066800" cy="9144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1030"/>
          <p:cNvSpPr>
            <a:spLocks noChangeShapeType="1"/>
          </p:cNvSpPr>
          <p:nvPr/>
        </p:nvSpPr>
        <p:spPr bwMode="auto">
          <a:xfrm>
            <a:off x="49530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1031"/>
          <p:cNvSpPr>
            <a:spLocks noChangeShapeType="1"/>
          </p:cNvSpPr>
          <p:nvPr/>
        </p:nvSpPr>
        <p:spPr bwMode="auto">
          <a:xfrm>
            <a:off x="5029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32"/>
          <p:cNvSpPr>
            <a:spLocks noChangeShapeType="1"/>
          </p:cNvSpPr>
          <p:nvPr/>
        </p:nvSpPr>
        <p:spPr bwMode="auto">
          <a:xfrm>
            <a:off x="4648200" y="4191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1034"/>
          <p:cNvSpPr txBox="1">
            <a:spLocks noChangeArrowheads="1"/>
          </p:cNvSpPr>
          <p:nvPr/>
        </p:nvSpPr>
        <p:spPr bwMode="auto">
          <a:xfrm>
            <a:off x="64008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Dermal</a:t>
            </a:r>
          </a:p>
        </p:txBody>
      </p:sp>
      <p:sp>
        <p:nvSpPr>
          <p:cNvPr id="6153" name="Text Box 1036"/>
          <p:cNvSpPr txBox="1">
            <a:spLocks noChangeArrowheads="1"/>
          </p:cNvSpPr>
          <p:nvPr/>
        </p:nvSpPr>
        <p:spPr bwMode="auto">
          <a:xfrm>
            <a:off x="6400800" y="3429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Ground</a:t>
            </a:r>
          </a:p>
        </p:txBody>
      </p:sp>
      <p:sp>
        <p:nvSpPr>
          <p:cNvPr id="6154" name="Text Box 1037"/>
          <p:cNvSpPr txBox="1">
            <a:spLocks noChangeArrowheads="1"/>
          </p:cNvSpPr>
          <p:nvPr/>
        </p:nvSpPr>
        <p:spPr bwMode="auto">
          <a:xfrm>
            <a:off x="6400800" y="4038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Vascular</a:t>
            </a:r>
          </a:p>
        </p:txBody>
      </p:sp>
    </p:spTree>
    <p:extLst>
      <p:ext uri="{BB962C8B-B14F-4D97-AF65-F5344CB8AC3E}">
        <p14:creationId xmlns:p14="http://schemas.microsoft.com/office/powerpoint/2010/main" val="6358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028"/>
          <p:cNvGrpSpPr>
            <a:grpSpLocks/>
          </p:cNvGrpSpPr>
          <p:nvPr/>
        </p:nvGrpSpPr>
        <p:grpSpPr bwMode="auto">
          <a:xfrm>
            <a:off x="1457325" y="762000"/>
            <a:ext cx="5781675" cy="5895975"/>
            <a:chOff x="1405" y="1231"/>
            <a:chExt cx="2964" cy="2826"/>
          </a:xfrm>
        </p:grpSpPr>
        <p:sp>
          <p:nvSpPr>
            <p:cNvPr id="7172" name="Rectangle 1029"/>
            <p:cNvSpPr>
              <a:spLocks noChangeArrowheads="1"/>
            </p:cNvSpPr>
            <p:nvPr/>
          </p:nvSpPr>
          <p:spPr bwMode="auto">
            <a:xfrm>
              <a:off x="1405" y="3911"/>
              <a:ext cx="1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/>
              <a:endParaRPr kumimoji="1" lang="en-US" sz="1400" b="1"/>
            </a:p>
          </p:txBody>
        </p:sp>
        <p:pic>
          <p:nvPicPr>
            <p:cNvPr id="7173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31"/>
              <a:ext cx="2449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1031"/>
            <p:cNvSpPr txBox="1">
              <a:spLocks noChangeArrowheads="1"/>
            </p:cNvSpPr>
            <p:nvPr/>
          </p:nvSpPr>
          <p:spPr bwMode="auto">
            <a:xfrm>
              <a:off x="2960" y="3416"/>
              <a:ext cx="34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Dermal</a:t>
              </a:r>
            </a:p>
            <a:p>
              <a:r>
                <a:rPr kumimoji="1" lang="en-US" sz="1200"/>
                <a:t>tissue</a:t>
              </a:r>
            </a:p>
          </p:txBody>
        </p:sp>
        <p:sp>
          <p:nvSpPr>
            <p:cNvPr id="7175" name="Text Box 1032"/>
            <p:cNvSpPr txBox="1">
              <a:spLocks noChangeArrowheads="1"/>
            </p:cNvSpPr>
            <p:nvPr/>
          </p:nvSpPr>
          <p:spPr bwMode="auto">
            <a:xfrm>
              <a:off x="2968" y="3707"/>
              <a:ext cx="35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Ground</a:t>
              </a:r>
            </a:p>
            <a:p>
              <a:r>
                <a:rPr kumimoji="1" lang="en-US" sz="1200"/>
                <a:t>tissue</a:t>
              </a:r>
            </a:p>
          </p:txBody>
        </p:sp>
        <p:sp>
          <p:nvSpPr>
            <p:cNvPr id="7176" name="Text Box 1033"/>
            <p:cNvSpPr txBox="1">
              <a:spLocks noChangeArrowheads="1"/>
            </p:cNvSpPr>
            <p:nvPr/>
          </p:nvSpPr>
          <p:spPr bwMode="auto">
            <a:xfrm>
              <a:off x="3579" y="3811"/>
              <a:ext cx="3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200"/>
                <a:t>Vascular</a:t>
              </a:r>
            </a:p>
            <a:p>
              <a:r>
                <a:rPr kumimoji="1" lang="en-US" sz="1200"/>
                <a:t>tissue</a:t>
              </a:r>
            </a:p>
          </p:txBody>
        </p:sp>
        <p:sp>
          <p:nvSpPr>
            <p:cNvPr id="7177" name="Line 1034"/>
            <p:cNvSpPr>
              <a:spLocks noChangeShapeType="1"/>
            </p:cNvSpPr>
            <p:nvPr/>
          </p:nvSpPr>
          <p:spPr bwMode="auto">
            <a:xfrm>
              <a:off x="3729" y="3506"/>
              <a:ext cx="0" cy="2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178" name="Line 1035"/>
            <p:cNvSpPr>
              <a:spLocks noChangeShapeType="1"/>
            </p:cNvSpPr>
            <p:nvPr/>
          </p:nvSpPr>
          <p:spPr bwMode="auto">
            <a:xfrm flipV="1">
              <a:off x="3375" y="3581"/>
              <a:ext cx="224" cy="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179" name="Line 1036"/>
            <p:cNvSpPr>
              <a:spLocks noChangeShapeType="1"/>
            </p:cNvSpPr>
            <p:nvPr/>
          </p:nvSpPr>
          <p:spPr bwMode="auto">
            <a:xfrm>
              <a:off x="3358" y="3469"/>
              <a:ext cx="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Dermal Tissue	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u="sng" dirty="0" smtClean="0">
                <a:solidFill>
                  <a:srgbClr val="FFFF00"/>
                </a:solidFill>
              </a:rPr>
              <a:t>Epidermis</a:t>
            </a:r>
          </a:p>
          <a:p>
            <a:pPr eaLnBrk="1" hangingPunct="1"/>
            <a:r>
              <a:rPr lang="en-US" sz="3200" dirty="0" smtClean="0"/>
              <a:t>Function: </a:t>
            </a:r>
            <a:r>
              <a:rPr lang="en-US" sz="3200" b="1" u="sng" dirty="0" smtClean="0">
                <a:solidFill>
                  <a:srgbClr val="FFFF00"/>
                </a:solidFill>
              </a:rPr>
              <a:t>protection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secretes the </a:t>
            </a:r>
            <a:r>
              <a:rPr lang="en-US" sz="3200" b="1" u="sng" dirty="0" smtClean="0">
                <a:solidFill>
                  <a:srgbClr val="FFFF00"/>
                </a:solidFill>
              </a:rPr>
              <a:t>cuticle</a:t>
            </a:r>
            <a:r>
              <a:rPr lang="en-US" sz="3200" b="1" u="sng" dirty="0">
                <a:solidFill>
                  <a:srgbClr val="FFFF00"/>
                </a:solidFill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</a:rPr>
              <a:t>(waxy coat on leaves)</a:t>
            </a:r>
            <a:endParaRPr lang="en-US" sz="3200" b="1" u="sng" dirty="0" smtClean="0">
              <a:solidFill>
                <a:srgbClr val="FFFF00"/>
              </a:solidFill>
            </a:endParaRPr>
          </a:p>
        </p:txBody>
      </p:sp>
      <p:pic>
        <p:nvPicPr>
          <p:cNvPr id="8196" name="Picture 1031" descr="PL0145_512zLeafOleanderMultipleEpidermisCuticula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2174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Tissue</a:t>
            </a: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3200" b="1" u="sng" dirty="0" smtClean="0">
                <a:solidFill>
                  <a:srgbClr val="FFFF00"/>
                </a:solidFill>
              </a:rPr>
              <a:t>Xylem: Water </a:t>
            </a:r>
            <a:r>
              <a:rPr lang="en-US" sz="3200" b="1" u="sng" dirty="0" smtClean="0">
                <a:solidFill>
                  <a:srgbClr val="FFFF00"/>
                </a:solidFill>
              </a:rPr>
              <a:t>movement </a:t>
            </a:r>
            <a:r>
              <a:rPr lang="en-US" sz="3200" dirty="0" smtClean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chemeClr val="tx1"/>
                </a:solidFill>
              </a:rPr>
              <a:t>unidirectional (up)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3200" b="1" u="sng" dirty="0" smtClean="0">
                <a:solidFill>
                  <a:srgbClr val="FFFF00"/>
                </a:solidFill>
              </a:rPr>
              <a:t>Phloem</a:t>
            </a:r>
            <a:r>
              <a:rPr lang="en-US" sz="3200" b="1" u="sng" dirty="0" smtClean="0">
                <a:solidFill>
                  <a:srgbClr val="FFFF00"/>
                </a:solidFill>
              </a:rPr>
              <a:t>: Sugar </a:t>
            </a:r>
            <a:r>
              <a:rPr lang="en-US" sz="3200" b="1" u="sng" dirty="0" smtClean="0">
                <a:solidFill>
                  <a:srgbClr val="FFFF00"/>
                </a:solidFill>
              </a:rPr>
              <a:t>movement </a:t>
            </a:r>
            <a:r>
              <a:rPr lang="en-US" sz="3200" dirty="0" smtClean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chemeClr val="tx1"/>
                </a:solidFill>
              </a:rPr>
              <a:t>bidirectional </a:t>
            </a:r>
          </a:p>
        </p:txBody>
      </p:sp>
    </p:spTree>
    <p:extLst>
      <p:ext uri="{BB962C8B-B14F-4D97-AF65-F5344CB8AC3E}">
        <p14:creationId xmlns:p14="http://schemas.microsoft.com/office/powerpoint/2010/main" val="7552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28"/>
          <p:cNvGrpSpPr>
            <a:grpSpLocks/>
          </p:cNvGrpSpPr>
          <p:nvPr/>
        </p:nvGrpSpPr>
        <p:grpSpPr bwMode="auto">
          <a:xfrm>
            <a:off x="269875" y="1066801"/>
            <a:ext cx="8154988" cy="5486400"/>
            <a:chOff x="170" y="1374"/>
            <a:chExt cx="5137" cy="2754"/>
          </a:xfrm>
        </p:grpSpPr>
        <p:sp>
          <p:nvSpPr>
            <p:cNvPr id="16387" name="Rectangle 1029"/>
            <p:cNvSpPr>
              <a:spLocks noChangeArrowheads="1"/>
            </p:cNvSpPr>
            <p:nvPr/>
          </p:nvSpPr>
          <p:spPr bwMode="auto">
            <a:xfrm>
              <a:off x="170" y="3936"/>
              <a:ext cx="7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400" b="1"/>
                <a:t>Figure. 35.9</a:t>
              </a:r>
            </a:p>
          </p:txBody>
        </p:sp>
        <p:pic>
          <p:nvPicPr>
            <p:cNvPr id="16388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085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9" name="Group 1031"/>
            <p:cNvGrpSpPr>
              <a:grpSpLocks/>
            </p:cNvGrpSpPr>
            <p:nvPr/>
          </p:nvGrpSpPr>
          <p:grpSpPr bwMode="auto">
            <a:xfrm>
              <a:off x="574" y="1374"/>
              <a:ext cx="1726" cy="2238"/>
              <a:chOff x="574" y="1374"/>
              <a:chExt cx="1726" cy="2238"/>
            </a:xfrm>
          </p:grpSpPr>
          <p:pic>
            <p:nvPicPr>
              <p:cNvPr id="16423" name="Picture 10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392"/>
                <a:ext cx="1724" cy="2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4" name="Text Box 1033"/>
              <p:cNvSpPr txBox="1">
                <a:spLocks noChangeArrowheads="1"/>
              </p:cNvSpPr>
              <p:nvPr/>
            </p:nvSpPr>
            <p:spPr bwMode="auto">
              <a:xfrm>
                <a:off x="574" y="1374"/>
                <a:ext cx="170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sz="900" b="1" dirty="0">
                    <a:solidFill>
                      <a:schemeClr val="bg1"/>
                    </a:solidFill>
                  </a:rPr>
                  <a:t>WATER-CONDUCTING CELLS OF THE XYLEM</a:t>
                </a:r>
              </a:p>
            </p:txBody>
          </p:sp>
        </p:grpSp>
        <p:sp>
          <p:nvSpPr>
            <p:cNvPr id="16390" name="Text Box 1034"/>
            <p:cNvSpPr txBox="1">
              <a:spLocks noChangeArrowheads="1"/>
            </p:cNvSpPr>
            <p:nvPr/>
          </p:nvSpPr>
          <p:spPr bwMode="auto">
            <a:xfrm>
              <a:off x="721" y="1735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/>
                <a:t>Vessel</a:t>
              </a:r>
            </a:p>
          </p:txBody>
        </p:sp>
        <p:sp>
          <p:nvSpPr>
            <p:cNvPr id="16391" name="Text Box 1035"/>
            <p:cNvSpPr txBox="1">
              <a:spLocks noChangeArrowheads="1"/>
            </p:cNvSpPr>
            <p:nvPr/>
          </p:nvSpPr>
          <p:spPr bwMode="auto">
            <a:xfrm>
              <a:off x="1008" y="1704"/>
              <a:ext cx="4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/>
                <a:t>Tracheids</a:t>
              </a:r>
            </a:p>
          </p:txBody>
        </p:sp>
        <p:sp>
          <p:nvSpPr>
            <p:cNvPr id="16392" name="Text Box 1036"/>
            <p:cNvSpPr txBox="1">
              <a:spLocks noChangeArrowheads="1"/>
            </p:cNvSpPr>
            <p:nvPr/>
          </p:nvSpPr>
          <p:spPr bwMode="auto">
            <a:xfrm>
              <a:off x="1488" y="1719"/>
              <a:ext cx="4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200"/>
                <a:t>100 </a:t>
              </a:r>
              <a:r>
                <a:rPr kumimoji="1" lang="en-US" sz="1200">
                  <a:sym typeface="Symbol" pitchFamily="28" charset="2"/>
                </a:rPr>
                <a:t>m</a:t>
              </a:r>
              <a:r>
                <a:rPr kumimoji="1" lang="en-US" sz="1200"/>
                <a:t> </a:t>
              </a:r>
            </a:p>
          </p:txBody>
        </p:sp>
        <p:sp>
          <p:nvSpPr>
            <p:cNvPr id="16393" name="Line 1037"/>
            <p:cNvSpPr>
              <a:spLocks noChangeShapeType="1"/>
            </p:cNvSpPr>
            <p:nvPr/>
          </p:nvSpPr>
          <p:spPr bwMode="auto">
            <a:xfrm flipH="1" flipV="1">
              <a:off x="1264" y="1896"/>
              <a:ext cx="4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4" name="Line 1038"/>
            <p:cNvSpPr>
              <a:spLocks noChangeShapeType="1"/>
            </p:cNvSpPr>
            <p:nvPr/>
          </p:nvSpPr>
          <p:spPr bwMode="auto">
            <a:xfrm flipH="1" flipV="1">
              <a:off x="912" y="1920"/>
              <a:ext cx="9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6" name="Text Box 1040"/>
            <p:cNvSpPr txBox="1">
              <a:spLocks noChangeArrowheads="1"/>
            </p:cNvSpPr>
            <p:nvPr/>
          </p:nvSpPr>
          <p:spPr bwMode="auto">
            <a:xfrm>
              <a:off x="888" y="3120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000"/>
                <a:t>Vessel</a:t>
              </a:r>
            </a:p>
            <a:p>
              <a:r>
                <a:rPr kumimoji="1" lang="en-US" sz="1000"/>
                <a:t>element</a:t>
              </a:r>
            </a:p>
          </p:txBody>
        </p:sp>
        <p:sp>
          <p:nvSpPr>
            <p:cNvPr id="16398" name="Line 1042"/>
            <p:cNvSpPr>
              <a:spLocks noChangeShapeType="1"/>
            </p:cNvSpPr>
            <p:nvPr/>
          </p:nvSpPr>
          <p:spPr bwMode="auto">
            <a:xfrm flipV="1">
              <a:off x="2208" y="2336"/>
              <a:ext cx="336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399" name="Line 1043"/>
            <p:cNvSpPr>
              <a:spLocks noChangeShapeType="1"/>
            </p:cNvSpPr>
            <p:nvPr/>
          </p:nvSpPr>
          <p:spPr bwMode="auto">
            <a:xfrm flipV="1">
              <a:off x="2112" y="2336"/>
              <a:ext cx="427" cy="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00" name="AutoShape 1044"/>
            <p:cNvSpPr>
              <a:spLocks/>
            </p:cNvSpPr>
            <p:nvPr/>
          </p:nvSpPr>
          <p:spPr bwMode="auto">
            <a:xfrm>
              <a:off x="1360" y="2876"/>
              <a:ext cx="112" cy="664"/>
            </a:xfrm>
            <a:prstGeom prst="leftBrace">
              <a:avLst>
                <a:gd name="adj1" fmla="val 4940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01" name="Text Box 1045"/>
            <p:cNvSpPr txBox="1">
              <a:spLocks noChangeArrowheads="1"/>
            </p:cNvSpPr>
            <p:nvPr/>
          </p:nvSpPr>
          <p:spPr bwMode="auto">
            <a:xfrm>
              <a:off x="2512" y="2248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/>
                <a:t>Pits</a:t>
              </a:r>
            </a:p>
          </p:txBody>
        </p:sp>
        <p:sp>
          <p:nvSpPr>
            <p:cNvPr id="16403" name="Text Box 1047"/>
            <p:cNvSpPr txBox="1">
              <a:spLocks noChangeArrowheads="1"/>
            </p:cNvSpPr>
            <p:nvPr/>
          </p:nvSpPr>
          <p:spPr bwMode="auto">
            <a:xfrm>
              <a:off x="3149" y="1377"/>
              <a:ext cx="19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 b="1">
                  <a:solidFill>
                    <a:schemeClr val="bg1"/>
                  </a:solidFill>
                </a:rPr>
                <a:t>SUGAR-CONDUCTING CELLS OF THE PHLOEM</a:t>
              </a:r>
            </a:p>
          </p:txBody>
        </p:sp>
        <p:sp>
          <p:nvSpPr>
            <p:cNvPr id="16406" name="Line 1050"/>
            <p:cNvSpPr>
              <a:spLocks noChangeShapeType="1"/>
            </p:cNvSpPr>
            <p:nvPr/>
          </p:nvSpPr>
          <p:spPr bwMode="auto">
            <a:xfrm>
              <a:off x="3552" y="254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07" name="Text Box 1051"/>
            <p:cNvSpPr txBox="1">
              <a:spLocks noChangeArrowheads="1"/>
            </p:cNvSpPr>
            <p:nvPr/>
          </p:nvSpPr>
          <p:spPr bwMode="auto">
            <a:xfrm>
              <a:off x="3032" y="1544"/>
              <a:ext cx="9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000" b="1"/>
                <a:t>Sieve-tube members:</a:t>
              </a:r>
            </a:p>
            <a:p>
              <a:r>
                <a:rPr kumimoji="1" lang="en-US" sz="1000" b="1"/>
                <a:t>longitudinal view</a:t>
              </a:r>
            </a:p>
          </p:txBody>
        </p:sp>
        <p:sp>
          <p:nvSpPr>
            <p:cNvPr id="16408" name="Text Box 1052"/>
            <p:cNvSpPr txBox="1">
              <a:spLocks noChangeArrowheads="1"/>
            </p:cNvSpPr>
            <p:nvPr/>
          </p:nvSpPr>
          <p:spPr bwMode="auto">
            <a:xfrm>
              <a:off x="3783" y="2749"/>
              <a:ext cx="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000"/>
                <a:t>Sieve</a:t>
              </a:r>
            </a:p>
            <a:p>
              <a:r>
                <a:rPr kumimoji="1" lang="en-US" sz="1000"/>
                <a:t>plate</a:t>
              </a:r>
            </a:p>
          </p:txBody>
        </p:sp>
        <p:sp>
          <p:nvSpPr>
            <p:cNvPr id="16409" name="Line 1053"/>
            <p:cNvSpPr>
              <a:spLocks noChangeShapeType="1"/>
            </p:cNvSpPr>
            <p:nvPr/>
          </p:nvSpPr>
          <p:spPr bwMode="auto">
            <a:xfrm>
              <a:off x="4056" y="2832"/>
              <a:ext cx="336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1" name="Line 1055"/>
            <p:cNvSpPr>
              <a:spLocks noChangeShapeType="1"/>
            </p:cNvSpPr>
            <p:nvPr/>
          </p:nvSpPr>
          <p:spPr bwMode="auto">
            <a:xfrm>
              <a:off x="3609" y="3165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2" name="Text Box 1056"/>
            <p:cNvSpPr txBox="1">
              <a:spLocks noChangeArrowheads="1"/>
            </p:cNvSpPr>
            <p:nvPr/>
          </p:nvSpPr>
          <p:spPr bwMode="auto">
            <a:xfrm>
              <a:off x="3160" y="3696"/>
              <a:ext cx="4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000"/>
                <a:t>Cytoplasm</a:t>
              </a:r>
            </a:p>
          </p:txBody>
        </p:sp>
        <p:sp>
          <p:nvSpPr>
            <p:cNvPr id="16413" name="Text Box 1057"/>
            <p:cNvSpPr txBox="1">
              <a:spLocks noChangeArrowheads="1"/>
            </p:cNvSpPr>
            <p:nvPr/>
          </p:nvSpPr>
          <p:spPr bwMode="auto">
            <a:xfrm>
              <a:off x="3688" y="3592"/>
              <a:ext cx="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000" dirty="0"/>
                <a:t>Companion</a:t>
              </a:r>
            </a:p>
            <a:p>
              <a:r>
                <a:rPr kumimoji="1" lang="en-US" sz="1000" dirty="0"/>
                <a:t>cell</a:t>
              </a:r>
            </a:p>
          </p:txBody>
        </p:sp>
        <p:sp>
          <p:nvSpPr>
            <p:cNvPr id="16414" name="Line 1058"/>
            <p:cNvSpPr>
              <a:spLocks noChangeShapeType="1"/>
            </p:cNvSpPr>
            <p:nvPr/>
          </p:nvSpPr>
          <p:spPr bwMode="auto">
            <a:xfrm>
              <a:off x="3600" y="345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5" name="Line 1059"/>
            <p:cNvSpPr>
              <a:spLocks noChangeShapeType="1"/>
            </p:cNvSpPr>
            <p:nvPr/>
          </p:nvSpPr>
          <p:spPr bwMode="auto">
            <a:xfrm>
              <a:off x="3408" y="3408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16" name="Text Box 1060"/>
            <p:cNvSpPr txBox="1">
              <a:spLocks noChangeArrowheads="1"/>
            </p:cNvSpPr>
            <p:nvPr/>
          </p:nvSpPr>
          <p:spPr bwMode="auto">
            <a:xfrm>
              <a:off x="4944" y="3328"/>
              <a:ext cx="36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/>
                <a:t>30 </a:t>
              </a:r>
              <a:r>
                <a:rPr kumimoji="1" lang="en-US" sz="1000">
                  <a:sym typeface="Symbol" pitchFamily="28" charset="2"/>
                </a:rPr>
                <a:t>m</a:t>
              </a:r>
              <a:r>
                <a:rPr kumimoji="1" lang="en-US" sz="1000"/>
                <a:t> </a:t>
              </a:r>
            </a:p>
          </p:txBody>
        </p:sp>
        <p:sp>
          <p:nvSpPr>
            <p:cNvPr id="16417" name="Text Box 1061"/>
            <p:cNvSpPr txBox="1">
              <a:spLocks noChangeArrowheads="1"/>
            </p:cNvSpPr>
            <p:nvPr/>
          </p:nvSpPr>
          <p:spPr bwMode="auto">
            <a:xfrm>
              <a:off x="4896" y="3448"/>
              <a:ext cx="36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sz="1000"/>
                <a:t>15 </a:t>
              </a:r>
              <a:r>
                <a:rPr kumimoji="1" lang="en-US" sz="1000">
                  <a:sym typeface="Symbol" pitchFamily="28" charset="2"/>
                </a:rPr>
                <a:t>m</a:t>
              </a:r>
              <a:r>
                <a:rPr kumimoji="1" lang="en-US" sz="1000"/>
                <a:t> </a:t>
              </a:r>
            </a:p>
          </p:txBody>
        </p:sp>
        <p:sp>
          <p:nvSpPr>
            <p:cNvPr id="16418" name="Line 1062"/>
            <p:cNvSpPr>
              <a:spLocks noChangeShapeType="1"/>
            </p:cNvSpPr>
            <p:nvPr/>
          </p:nvSpPr>
          <p:spPr bwMode="auto">
            <a:xfrm flipH="1">
              <a:off x="1224" y="320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19" name="Line 1063"/>
            <p:cNvSpPr>
              <a:spLocks noChangeShapeType="1"/>
            </p:cNvSpPr>
            <p:nvPr/>
          </p:nvSpPr>
          <p:spPr bwMode="auto">
            <a:xfrm flipH="1" flipV="1">
              <a:off x="1268" y="1908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0" name="Line 1064"/>
            <p:cNvSpPr>
              <a:spLocks noChangeShapeType="1"/>
            </p:cNvSpPr>
            <p:nvPr/>
          </p:nvSpPr>
          <p:spPr bwMode="auto">
            <a:xfrm flipH="1">
              <a:off x="4047" y="2265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1" name="Line 1065"/>
            <p:cNvSpPr>
              <a:spLocks noChangeShapeType="1"/>
            </p:cNvSpPr>
            <p:nvPr/>
          </p:nvSpPr>
          <p:spPr bwMode="auto">
            <a:xfrm flipH="1" flipV="1">
              <a:off x="4224" y="2496"/>
              <a:ext cx="192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422" name="Line 1066"/>
            <p:cNvSpPr>
              <a:spLocks noChangeShapeType="1"/>
            </p:cNvSpPr>
            <p:nvPr/>
          </p:nvSpPr>
          <p:spPr bwMode="auto">
            <a:xfrm flipH="1">
              <a:off x="3483" y="2820"/>
              <a:ext cx="33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8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Tissue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Occupies the space between the vascular tissue and the dermal tissue</a:t>
            </a:r>
          </a:p>
          <a:p>
            <a:pPr eaLnBrk="1" hangingPunct="1"/>
            <a:r>
              <a:rPr lang="en-US" sz="3200" dirty="0" smtClean="0"/>
              <a:t>Functions:</a:t>
            </a:r>
          </a:p>
          <a:p>
            <a:pPr lvl="1" eaLnBrk="1" hangingPunct="1"/>
            <a:r>
              <a:rPr lang="en-US" sz="3200" b="1" u="sng" dirty="0" smtClean="0">
                <a:solidFill>
                  <a:srgbClr val="FFFF00"/>
                </a:solidFill>
              </a:rPr>
              <a:t>Storage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en-US" sz="3200" dirty="0" smtClean="0"/>
              <a:t>roots and stems</a:t>
            </a:r>
          </a:p>
          <a:p>
            <a:pPr lvl="1" eaLnBrk="1" hangingPunct="1"/>
            <a:r>
              <a:rPr lang="en-US" sz="3200" b="1" u="sng" dirty="0" smtClean="0">
                <a:solidFill>
                  <a:srgbClr val="FFFF00"/>
                </a:solidFill>
              </a:rPr>
              <a:t>Support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en-US" sz="3200" dirty="0" smtClean="0"/>
              <a:t>stems</a:t>
            </a:r>
          </a:p>
          <a:p>
            <a:pPr lvl="1" eaLnBrk="1" hangingPunct="1"/>
            <a:r>
              <a:rPr lang="en-US" sz="3200" b="1" u="sng" dirty="0" smtClean="0">
                <a:solidFill>
                  <a:srgbClr val="FFFF00"/>
                </a:solidFill>
              </a:rPr>
              <a:t>Photosynthesis</a:t>
            </a:r>
            <a:r>
              <a:rPr lang="en-US" sz="3200" dirty="0" smtClean="0">
                <a:solidFill>
                  <a:srgbClr val="FFFF00"/>
                </a:solidFill>
              </a:rPr>
              <a:t> – </a:t>
            </a:r>
            <a:r>
              <a:rPr lang="en-US" sz="3200" dirty="0" smtClean="0"/>
              <a:t>leaves and some stems</a:t>
            </a:r>
          </a:p>
        </p:txBody>
      </p:sp>
    </p:spTree>
    <p:extLst>
      <p:ext uri="{BB962C8B-B14F-4D97-AF65-F5344CB8AC3E}">
        <p14:creationId xmlns:p14="http://schemas.microsoft.com/office/powerpoint/2010/main" val="8261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95</TotalTime>
  <Words>1000</Words>
  <Application>Microsoft Office PowerPoint</Application>
  <PresentationFormat>On-screen Show (4:3)</PresentationFormat>
  <Paragraphs>308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Thatch</vt:lpstr>
      <vt:lpstr>Origin</vt:lpstr>
      <vt:lpstr>Plant Transport</vt:lpstr>
      <vt:lpstr>Plants</vt:lpstr>
      <vt:lpstr>Plant Structure </vt:lpstr>
      <vt:lpstr>Basic Tissue Layout</vt:lpstr>
      <vt:lpstr>PowerPoint Presentation</vt:lpstr>
      <vt:lpstr>Dermal Tissue </vt:lpstr>
      <vt:lpstr>Vascular Tissue</vt:lpstr>
      <vt:lpstr>PowerPoint Presentation</vt:lpstr>
      <vt:lpstr>Ground Tissue</vt:lpstr>
      <vt:lpstr>Plant Parts: Roots, Stems and Leaves </vt:lpstr>
      <vt:lpstr>PowerPoint Presentation</vt:lpstr>
      <vt:lpstr>Stems</vt:lpstr>
      <vt:lpstr>Leaves</vt:lpstr>
      <vt:lpstr>Leaves: Internal Structure</vt:lpstr>
      <vt:lpstr>PowerPoint Presentation</vt:lpstr>
      <vt:lpstr>Leaf Mesophyll</vt:lpstr>
      <vt:lpstr>Leaf Stomata</vt:lpstr>
      <vt:lpstr>Transpiration</vt:lpstr>
      <vt:lpstr>PowerPoint Presentation</vt:lpstr>
      <vt:lpstr>PowerPoint Presentation</vt:lpstr>
      <vt:lpstr>PowerPoint Presentation</vt:lpstr>
      <vt:lpstr>PowerPoint Presentation</vt:lpstr>
      <vt:lpstr>Regulation of Transpiration: Guard Cells</vt:lpstr>
      <vt:lpstr>PowerPoint Presentation</vt:lpstr>
      <vt:lpstr>Physiology Of the Guard Cell </vt:lpstr>
      <vt:lpstr>Translocation in Phloem</vt:lpstr>
      <vt:lpstr>Movement of Phloem Solution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Transport</dc:title>
  <dc:creator>NDHS</dc:creator>
  <cp:lastModifiedBy>Librarian</cp:lastModifiedBy>
  <cp:revision>11</cp:revision>
  <dcterms:created xsi:type="dcterms:W3CDTF">2015-10-16T14:58:03Z</dcterms:created>
  <dcterms:modified xsi:type="dcterms:W3CDTF">2015-10-16T21:19:36Z</dcterms:modified>
</cp:coreProperties>
</file>