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81" r:id="rId9"/>
    <p:sldId id="273" r:id="rId10"/>
    <p:sldId id="264" r:id="rId11"/>
    <p:sldId id="277" r:id="rId12"/>
    <p:sldId id="265" r:id="rId13"/>
    <p:sldId id="266" r:id="rId14"/>
    <p:sldId id="267" r:id="rId15"/>
    <p:sldId id="278" r:id="rId16"/>
    <p:sldId id="274" r:id="rId17"/>
    <p:sldId id="279" r:id="rId18"/>
    <p:sldId id="275" r:id="rId19"/>
    <p:sldId id="280" r:id="rId20"/>
    <p:sldId id="269" r:id="rId21"/>
    <p:sldId id="270" r:id="rId22"/>
    <p:sldId id="271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5" autoAdjust="0"/>
    <p:restoredTop sz="94660"/>
  </p:normalViewPr>
  <p:slideViewPr>
    <p:cSldViewPr snapToGrid="0">
      <p:cViewPr>
        <p:scale>
          <a:sx n="78" d="100"/>
          <a:sy n="78" d="100"/>
        </p:scale>
        <p:origin x="-372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235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28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019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97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9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7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2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3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9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8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F811E-C407-47D4-90F8-BAEC66CFA0D2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EEE82F-8547-4267-A311-A9D76821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3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UzMaoaXKa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QK3Yr4Sc_k" TargetMode="External"/><Relationship Id="rId2" Type="http://schemas.openxmlformats.org/officeDocument/2006/relationships/hyperlink" Target="https://www.youtube.com/watch?v=HWqVgpAmf5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most important </a:t>
            </a:r>
            <a:r>
              <a:rPr lang="en-US" smtClean="0"/>
              <a:t>biological reaction.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58" y="266701"/>
            <a:ext cx="8596668" cy="57746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 smtClean="0"/>
              <a:t>2) </a:t>
            </a:r>
            <a:r>
              <a:rPr lang="en-US" sz="2800" b="1" u="sng" dirty="0" smtClean="0">
                <a:solidFill>
                  <a:srgbClr val="C00000"/>
                </a:solidFill>
              </a:rPr>
              <a:t>Electron </a:t>
            </a:r>
            <a:r>
              <a:rPr lang="en-US" sz="2800" b="1" u="sng" dirty="0">
                <a:solidFill>
                  <a:srgbClr val="C00000"/>
                </a:solidFill>
              </a:rPr>
              <a:t>Transport Chain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- series of </a:t>
            </a:r>
            <a:r>
              <a:rPr lang="en-US" sz="2800" b="1" u="sng" dirty="0">
                <a:solidFill>
                  <a:srgbClr val="C00000"/>
                </a:solidFill>
              </a:rPr>
              <a:t>proteins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that </a:t>
            </a:r>
            <a:r>
              <a:rPr lang="en-US" sz="2800" b="1" u="sng" dirty="0">
                <a:solidFill>
                  <a:srgbClr val="C00000"/>
                </a:solidFill>
              </a:rPr>
              <a:t>move electrons from the photosystem through </a:t>
            </a:r>
            <a:r>
              <a:rPr lang="en-US" sz="2800" b="1" u="sng" dirty="0" err="1">
                <a:solidFill>
                  <a:srgbClr val="C00000"/>
                </a:solidFill>
              </a:rPr>
              <a:t>transmembranal</a:t>
            </a:r>
            <a:r>
              <a:rPr lang="en-US" sz="2800" b="1" u="sng" dirty="0">
                <a:solidFill>
                  <a:srgbClr val="C00000"/>
                </a:solidFill>
              </a:rPr>
              <a:t> proteins to NADP+</a:t>
            </a:r>
            <a:endParaRPr lang="en-US" sz="28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en-US" sz="2800" b="1" dirty="0" smtClean="0"/>
              <a:t>3)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Transmembranal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>
                <a:solidFill>
                  <a:srgbClr val="C00000"/>
                </a:solidFill>
              </a:rPr>
              <a:t>Proteins</a:t>
            </a:r>
            <a:r>
              <a:rPr lang="en-US" sz="2800" dirty="0"/>
              <a:t>: use the energy from electrons to </a:t>
            </a:r>
            <a:r>
              <a:rPr lang="en-US" sz="2800" b="1" u="sng" dirty="0">
                <a:solidFill>
                  <a:srgbClr val="C00000"/>
                </a:solidFill>
              </a:rPr>
              <a:t>actively transport hydrogen ions </a:t>
            </a:r>
            <a:r>
              <a:rPr lang="en-US" sz="2800" dirty="0"/>
              <a:t>from the </a:t>
            </a:r>
            <a:r>
              <a:rPr lang="en-US" sz="2800" b="1" u="sng" dirty="0" err="1">
                <a:solidFill>
                  <a:srgbClr val="C00000"/>
                </a:solidFill>
              </a:rPr>
              <a:t>stroma</a:t>
            </a:r>
            <a:r>
              <a:rPr lang="en-US" sz="2800" b="1" u="sng" dirty="0">
                <a:solidFill>
                  <a:srgbClr val="C00000"/>
                </a:solidFill>
              </a:rPr>
              <a:t> into the thylakoid</a:t>
            </a:r>
            <a:endParaRPr lang="en-US" sz="28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en-US" sz="2800" b="1" dirty="0" smtClean="0"/>
              <a:t>4) </a:t>
            </a:r>
            <a:r>
              <a:rPr lang="en-US" sz="2800" b="1" u="sng" dirty="0" smtClean="0">
                <a:solidFill>
                  <a:srgbClr val="C00000"/>
                </a:solidFill>
              </a:rPr>
              <a:t>NADP</a:t>
            </a:r>
            <a:r>
              <a:rPr lang="en-US" sz="2800" b="1" u="sng" dirty="0">
                <a:solidFill>
                  <a:srgbClr val="C00000"/>
                </a:solidFill>
              </a:rPr>
              <a:t>+ </a:t>
            </a:r>
            <a:r>
              <a:rPr lang="en-US" sz="2800" b="1" u="sng" dirty="0" err="1">
                <a:solidFill>
                  <a:srgbClr val="C00000"/>
                </a:solidFill>
              </a:rPr>
              <a:t>Reductase</a:t>
            </a:r>
            <a:r>
              <a:rPr lang="en-US" sz="2800" dirty="0"/>
              <a:t>: an enzyme that puts electrons, hydrogen ions, and NADP+ together to </a:t>
            </a:r>
            <a:r>
              <a:rPr lang="en-US" sz="2800" b="1" u="sng" dirty="0">
                <a:solidFill>
                  <a:srgbClr val="C00000"/>
                </a:solidFill>
              </a:rPr>
              <a:t>make NADPH</a:t>
            </a:r>
            <a:r>
              <a:rPr lang="en-US" sz="2800" dirty="0"/>
              <a:t>. </a:t>
            </a:r>
          </a:p>
          <a:p>
            <a:pPr marL="0" lvl="0" indent="0">
              <a:buNone/>
            </a:pPr>
            <a:r>
              <a:rPr lang="en-US" sz="2800" b="1" dirty="0" smtClean="0"/>
              <a:t>5) </a:t>
            </a:r>
            <a:r>
              <a:rPr lang="en-US" sz="2800" b="1" u="sng" dirty="0" smtClean="0">
                <a:solidFill>
                  <a:srgbClr val="C00000"/>
                </a:solidFill>
              </a:rPr>
              <a:t>ATP </a:t>
            </a:r>
            <a:r>
              <a:rPr lang="en-US" sz="2800" b="1" u="sng" dirty="0">
                <a:solidFill>
                  <a:srgbClr val="C00000"/>
                </a:solidFill>
              </a:rPr>
              <a:t>Synthase</a:t>
            </a:r>
            <a:r>
              <a:rPr lang="en-US" sz="2800" dirty="0"/>
              <a:t>: An enzyme that makes </a:t>
            </a:r>
            <a:r>
              <a:rPr lang="en-US" sz="2800" b="1" u="sng" dirty="0">
                <a:solidFill>
                  <a:srgbClr val="C00000"/>
                </a:solidFill>
              </a:rPr>
              <a:t>ATP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9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1152.nicerweb.net/Locked/media/ch10/10_17ThylakoidMembra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" y="97536"/>
            <a:ext cx="11582400" cy="6760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46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639234" y="484189"/>
            <a:ext cx="8596668" cy="22558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NADP+/NADPH</a:t>
            </a: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Nicotinamide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Adenine Dinucleotide Phosphate – is a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Hydrogen Acceptor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energy storage molecule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carries energized electrons and </a:t>
            </a:r>
            <a:r>
              <a:rPr lang="en-US" sz="2400" b="1" u="sng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Hydrogens</a:t>
            </a:r>
            <a:r>
              <a:rPr lang="en-US" sz="24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other reactions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ttp://www.bio.davidson.edu/Courses/Bio111/NAD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033" y="2743200"/>
            <a:ext cx="5693664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2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374261" y="163604"/>
            <a:ext cx="5014091" cy="57681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 is Adenosine Triphosphate </a:t>
            </a:r>
            <a:endParaRPr lang="en-US" sz="2000" b="1" u="sng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ATP </a:t>
            </a:r>
            <a:r>
              <a:rPr lang="en-US" sz="2000" b="1" u="sng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stores energy for cellular work</a:t>
            </a:r>
            <a:r>
              <a:rPr lang="en-US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Phosphate bonds when a phosphate is bound to ADP (adenosine </a:t>
            </a:r>
            <a:r>
              <a:rPr lang="en-US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diphosphate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http://classconnection.s3.amazonaws.com/315/flashcards/452315/jpg/atp131877959462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108" y="585399"/>
            <a:ext cx="2748907" cy="1718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www.doctortee.com/dsu/tiftickjian/cse-img/biology/enzymes/atp-cyc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108" y="4069384"/>
            <a:ext cx="3717471" cy="2309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38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564"/>
          </a:xfrm>
        </p:spPr>
        <p:txBody>
          <a:bodyPr/>
          <a:lstStyle/>
          <a:p>
            <a:r>
              <a:rPr lang="en-US" dirty="0" smtClean="0"/>
              <a:t>Steps of Light Dependent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628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1) </a:t>
            </a:r>
            <a:r>
              <a:rPr lang="en-US" sz="2800" dirty="0" smtClean="0">
                <a:solidFill>
                  <a:srgbClr val="0070C0"/>
                </a:solidFill>
              </a:rPr>
              <a:t>Inside the thylakoid space</a:t>
            </a:r>
            <a:r>
              <a:rPr lang="en-US" sz="2800" dirty="0" smtClean="0"/>
              <a:t>, </a:t>
            </a:r>
            <a:r>
              <a:rPr lang="en-US" sz="2800" b="1" u="sng" dirty="0">
                <a:solidFill>
                  <a:srgbClr val="C00000"/>
                </a:solidFill>
              </a:rPr>
              <a:t>water is split into hydrogen ions, electrons, and oxygen</a:t>
            </a:r>
            <a:r>
              <a:rPr lang="en-US" sz="2800" dirty="0"/>
              <a:t>.  </a:t>
            </a:r>
            <a:br>
              <a:rPr lang="en-US" sz="2800" dirty="0"/>
            </a:br>
            <a:r>
              <a:rPr lang="en-US" sz="2800" dirty="0"/>
              <a:t> 	Oxygen diffuses out of the chloroplast and out of the leaf through the </a:t>
            </a:r>
            <a:r>
              <a:rPr lang="en-US" sz="2800" b="1" u="sng" dirty="0">
                <a:solidFill>
                  <a:srgbClr val="C00000"/>
                </a:solidFill>
              </a:rPr>
              <a:t>stomata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/>
              <a:t>2) The </a:t>
            </a:r>
            <a:r>
              <a:rPr lang="en-US" sz="2800" b="1" u="sng" dirty="0">
                <a:solidFill>
                  <a:srgbClr val="C00000"/>
                </a:solidFill>
              </a:rPr>
              <a:t>photosystem gathers light energy and it energizes the electron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9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1152.nicerweb.net/Locked/media/ch10/10_17ThylakoidMembra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" y="97536"/>
            <a:ext cx="11582400" cy="6760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6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3) The electron passes through the </a:t>
            </a:r>
            <a:r>
              <a:rPr lang="en-US" sz="2800" b="1" u="sng" dirty="0">
                <a:solidFill>
                  <a:srgbClr val="C00000"/>
                </a:solidFill>
              </a:rPr>
              <a:t>electron transport chain</a:t>
            </a:r>
            <a:r>
              <a:rPr lang="en-US" sz="2800" dirty="0"/>
              <a:t> and gives energy for the </a:t>
            </a:r>
            <a:r>
              <a:rPr lang="en-US" sz="2800" dirty="0" err="1"/>
              <a:t>transmembranal</a:t>
            </a:r>
            <a:r>
              <a:rPr lang="en-US" sz="2800" dirty="0"/>
              <a:t> proteins to </a:t>
            </a:r>
            <a:r>
              <a:rPr lang="en-US" sz="2800" b="1" u="sng" dirty="0">
                <a:solidFill>
                  <a:srgbClr val="C00000"/>
                </a:solidFill>
              </a:rPr>
              <a:t>pump hydrogen ions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from the </a:t>
            </a:r>
            <a:r>
              <a:rPr lang="en-US" sz="2800" b="1" u="sng" dirty="0" err="1">
                <a:solidFill>
                  <a:srgbClr val="C00000"/>
                </a:solidFill>
              </a:rPr>
              <a:t>stroma</a:t>
            </a:r>
            <a:r>
              <a:rPr lang="en-US" sz="2800" b="1" u="sng" dirty="0">
                <a:solidFill>
                  <a:srgbClr val="C00000"/>
                </a:solidFill>
              </a:rPr>
              <a:t> into the thylakoid space</a:t>
            </a:r>
            <a:endParaRPr lang="en-U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/>
              <a:t>4) The electrons are </a:t>
            </a:r>
            <a:r>
              <a:rPr lang="en-US" sz="2800" b="1" u="sng" dirty="0">
                <a:solidFill>
                  <a:srgbClr val="C00000"/>
                </a:solidFill>
              </a:rPr>
              <a:t>reenergized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at a </a:t>
            </a:r>
            <a:r>
              <a:rPr lang="en-US" sz="2800" b="1" u="sng" dirty="0">
                <a:solidFill>
                  <a:srgbClr val="C00000"/>
                </a:solidFill>
              </a:rPr>
              <a:t>second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photosystem and then pass to </a:t>
            </a:r>
            <a:r>
              <a:rPr lang="en-US" sz="2800" b="1" u="sng" dirty="0">
                <a:solidFill>
                  <a:srgbClr val="C00000"/>
                </a:solidFill>
              </a:rPr>
              <a:t>NADP+ </a:t>
            </a:r>
            <a:r>
              <a:rPr lang="en-US" sz="2800" b="1" u="sng" dirty="0" err="1">
                <a:solidFill>
                  <a:srgbClr val="C00000"/>
                </a:solidFill>
              </a:rPr>
              <a:t>reductase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where they join a hydrogen ion and NADP+ to make </a:t>
            </a:r>
            <a:r>
              <a:rPr lang="en-US" sz="2800" b="1" u="sng" dirty="0">
                <a:solidFill>
                  <a:srgbClr val="C00000"/>
                </a:solidFill>
              </a:rPr>
              <a:t>NADPH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8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1152.nicerweb.net/Locked/media/ch10/10_17ThylakoidMembra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" y="97536"/>
            <a:ext cx="11582400" cy="6760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6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5) The hydrogen ions that have been pumped into the thylakoid space have </a:t>
            </a:r>
            <a:r>
              <a:rPr lang="en-US" sz="2400" b="1" u="sng" dirty="0">
                <a:solidFill>
                  <a:srgbClr val="C00000"/>
                </a:solidFill>
              </a:rPr>
              <a:t>built a chemical gradient that pass through ATP Synthase (facilitated diffusion) to make ATP. </a:t>
            </a:r>
          </a:p>
          <a:p>
            <a:pPr marL="0" indent="0">
              <a:buNone/>
            </a:pPr>
            <a:r>
              <a:rPr lang="en-US" sz="2400" dirty="0"/>
              <a:t>The ATP and NADPH are then used in the Light Independent Reaction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7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o1152.nicerweb.net/Locked/media/ch10/10_17ThylakoidMembra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" y="97536"/>
            <a:ext cx="11582400" cy="6760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6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234" y="579439"/>
            <a:ext cx="8596668" cy="5668961"/>
          </a:xfrm>
        </p:spPr>
        <p:txBody>
          <a:bodyPr/>
          <a:lstStyle/>
          <a:p>
            <a:r>
              <a:rPr lang="en-US" sz="2800" u="sng" dirty="0"/>
              <a:t>Meaning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	Synth = </a:t>
            </a:r>
            <a:r>
              <a:rPr lang="en-US" sz="2800" b="1" u="sng" dirty="0">
                <a:solidFill>
                  <a:srgbClr val="FF0000"/>
                </a:solidFill>
              </a:rPr>
              <a:t>to put together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Photo = </a:t>
            </a:r>
            <a:r>
              <a:rPr lang="en-US" sz="2800" b="1" u="sng" dirty="0">
                <a:solidFill>
                  <a:srgbClr val="FF0000"/>
                </a:solidFill>
              </a:rPr>
              <a:t>light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	</a:t>
            </a:r>
            <a:r>
              <a:rPr lang="en-US" sz="2800" b="1" u="sng" dirty="0">
                <a:solidFill>
                  <a:srgbClr val="FF0000"/>
                </a:solidFill>
              </a:rPr>
              <a:t>To put together using light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u="sng" dirty="0">
                <a:solidFill>
                  <a:schemeClr val="tx1"/>
                </a:solidFill>
              </a:rPr>
              <a:t>Importance</a:t>
            </a:r>
            <a:r>
              <a:rPr lang="en-US" sz="2800" dirty="0">
                <a:solidFill>
                  <a:schemeClr val="tx1"/>
                </a:solidFill>
              </a:rPr>
              <a:t>:</a:t>
            </a:r>
          </a:p>
          <a:p>
            <a:r>
              <a:rPr lang="en-US" sz="2800" dirty="0"/>
              <a:t>	</a:t>
            </a:r>
            <a:r>
              <a:rPr lang="en-US" sz="2800" b="1" u="sng" dirty="0">
                <a:solidFill>
                  <a:srgbClr val="FF0000"/>
                </a:solidFill>
              </a:rPr>
              <a:t>Producers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(organisms that make their own food) </a:t>
            </a:r>
            <a:r>
              <a:rPr lang="en-US" sz="2800" b="1" u="sng" dirty="0">
                <a:solidFill>
                  <a:srgbClr val="FF0000"/>
                </a:solidFill>
              </a:rPr>
              <a:t>fix (trap) light energy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into </a:t>
            </a:r>
            <a:r>
              <a:rPr lang="en-US" sz="2800" b="1" u="sng" dirty="0">
                <a:solidFill>
                  <a:srgbClr val="FF0000"/>
                </a:solidFill>
              </a:rPr>
              <a:t>biological molecules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for themselves and </a:t>
            </a:r>
            <a:r>
              <a:rPr lang="en-US" sz="2800" b="1" u="sng" dirty="0">
                <a:solidFill>
                  <a:srgbClr val="FF0000"/>
                </a:solidFill>
              </a:rPr>
              <a:t>consumers </a:t>
            </a:r>
            <a:r>
              <a:rPr lang="en-US" sz="2800" dirty="0"/>
              <a:t>(organisms that eat other things). </a:t>
            </a:r>
          </a:p>
          <a:p>
            <a:r>
              <a:rPr lang="en-US" sz="2800" dirty="0"/>
              <a:t>	</a:t>
            </a:r>
            <a:r>
              <a:rPr lang="en-US" sz="2800" b="1" u="sng" dirty="0">
                <a:solidFill>
                  <a:srgbClr val="FF0000"/>
                </a:solidFill>
              </a:rPr>
              <a:t>Basis of all energy for all organisms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3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842"/>
          </a:xfrm>
        </p:spPr>
        <p:txBody>
          <a:bodyPr/>
          <a:lstStyle/>
          <a:p>
            <a:r>
              <a:rPr lang="en-US" dirty="0" smtClean="0"/>
              <a:t>Light Independent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5979"/>
            <a:ext cx="8596668" cy="452538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Occurs in the </a:t>
            </a:r>
            <a:r>
              <a:rPr lang="en-US" sz="2400" b="1" u="sng" dirty="0" err="1">
                <a:solidFill>
                  <a:srgbClr val="C00000"/>
                </a:solidFill>
              </a:rPr>
              <a:t>stroma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of the chloroplast</a:t>
            </a:r>
          </a:p>
          <a:p>
            <a:pPr marL="0" indent="0">
              <a:buNone/>
            </a:pPr>
            <a:r>
              <a:rPr lang="en-US" sz="2400" dirty="0"/>
              <a:t>Called the “</a:t>
            </a:r>
            <a:r>
              <a:rPr lang="en-US" sz="2400" b="1" u="sng" dirty="0">
                <a:solidFill>
                  <a:srgbClr val="C00000"/>
                </a:solidFill>
              </a:rPr>
              <a:t>Dark</a:t>
            </a:r>
            <a:r>
              <a:rPr lang="en-US" sz="2400" dirty="0"/>
              <a:t>” reaction because it </a:t>
            </a:r>
            <a:r>
              <a:rPr lang="en-US" sz="2400" b="1" u="sng" dirty="0">
                <a:solidFill>
                  <a:srgbClr val="C00000"/>
                </a:solidFill>
              </a:rPr>
              <a:t>does not need light</a:t>
            </a:r>
            <a:r>
              <a:rPr lang="en-US" sz="2400" dirty="0"/>
              <a:t>, but can occur in the light.</a:t>
            </a:r>
          </a:p>
          <a:p>
            <a:pPr marL="0" indent="0">
              <a:buNone/>
            </a:pPr>
            <a:r>
              <a:rPr lang="en-US" sz="2400" dirty="0"/>
              <a:t>Also known as the </a:t>
            </a:r>
            <a:r>
              <a:rPr lang="en-US" sz="2400" b="1" u="sng" dirty="0">
                <a:solidFill>
                  <a:srgbClr val="C00000"/>
                </a:solidFill>
              </a:rPr>
              <a:t>Calvin Cycle</a:t>
            </a: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u="sng" dirty="0"/>
              <a:t>Requires:</a:t>
            </a:r>
            <a:br>
              <a:rPr lang="en-US" sz="2400" b="1" u="sng" dirty="0"/>
            </a:br>
            <a:r>
              <a:rPr lang="en-US" sz="2400" b="1" u="sng" dirty="0">
                <a:solidFill>
                  <a:srgbClr val="C00000"/>
                </a:solidFill>
              </a:rPr>
              <a:t>Carbon Dioxide</a:t>
            </a:r>
            <a:br>
              <a:rPr lang="en-US" sz="2400" b="1" u="sng" dirty="0">
                <a:solidFill>
                  <a:srgbClr val="C00000"/>
                </a:solidFill>
              </a:rPr>
            </a:br>
            <a:r>
              <a:rPr lang="en-US" sz="2400" b="1" u="sng" dirty="0">
                <a:solidFill>
                  <a:srgbClr val="C00000"/>
                </a:solidFill>
              </a:rPr>
              <a:t>Energy from ATP</a:t>
            </a:r>
            <a:br>
              <a:rPr lang="en-US" sz="2400" b="1" u="sng" dirty="0">
                <a:solidFill>
                  <a:srgbClr val="C00000"/>
                </a:solidFill>
              </a:rPr>
            </a:br>
            <a:r>
              <a:rPr lang="en-US" sz="2400" b="1" u="sng" dirty="0" err="1">
                <a:solidFill>
                  <a:srgbClr val="C00000"/>
                </a:solidFill>
              </a:rPr>
              <a:t>Hydrogens</a:t>
            </a:r>
            <a:r>
              <a:rPr lang="en-US" sz="2400" b="1" u="sng" dirty="0">
                <a:solidFill>
                  <a:srgbClr val="C00000"/>
                </a:solidFill>
              </a:rPr>
              <a:t> and Electrons from NADPH</a:t>
            </a:r>
            <a:br>
              <a:rPr lang="en-US" sz="2400" b="1" u="sng" dirty="0">
                <a:solidFill>
                  <a:srgbClr val="C00000"/>
                </a:solidFill>
              </a:rPr>
            </a:br>
            <a:r>
              <a:rPr lang="en-US" sz="2400" b="1" u="sng" dirty="0" err="1">
                <a:solidFill>
                  <a:srgbClr val="C00000"/>
                </a:solidFill>
              </a:rPr>
              <a:t>Rubisco</a:t>
            </a:r>
            <a:r>
              <a:rPr lang="en-US" sz="2400" b="1" u="sng" dirty="0">
                <a:solidFill>
                  <a:srgbClr val="C00000"/>
                </a:solidFill>
              </a:rPr>
              <a:t>: Carbon fixing enzyme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 of Light Independent Reaction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err="1" smtClean="0">
                <a:solidFill>
                  <a:srgbClr val="C00000"/>
                </a:solidFill>
              </a:rPr>
              <a:t>Rubisco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>
                <a:solidFill>
                  <a:srgbClr val="C00000"/>
                </a:solidFill>
              </a:rPr>
              <a:t>binds three carbon dioxide molecules together using the energy of ATP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b="1" u="sng" dirty="0">
                <a:solidFill>
                  <a:srgbClr val="C00000"/>
                </a:solidFill>
              </a:rPr>
              <a:t>and adds </a:t>
            </a:r>
            <a:r>
              <a:rPr lang="en-US" sz="2800" b="1" u="sng" dirty="0" err="1">
                <a:solidFill>
                  <a:srgbClr val="C00000"/>
                </a:solidFill>
              </a:rPr>
              <a:t>hydrogens</a:t>
            </a:r>
            <a:r>
              <a:rPr lang="en-US" sz="2800" b="1" u="sng" dirty="0">
                <a:solidFill>
                  <a:srgbClr val="C00000"/>
                </a:solidFill>
              </a:rPr>
              <a:t> and electrons from NADPH. 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/>
              <a:t>This occurs </a:t>
            </a:r>
            <a:r>
              <a:rPr lang="en-US" sz="2800" b="1" u="sng" dirty="0">
                <a:solidFill>
                  <a:srgbClr val="C00000"/>
                </a:solidFill>
              </a:rPr>
              <a:t>twice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forming </a:t>
            </a:r>
            <a:r>
              <a:rPr lang="en-US" sz="2800" b="1" u="sng" dirty="0">
                <a:solidFill>
                  <a:srgbClr val="C00000"/>
                </a:solidFill>
              </a:rPr>
              <a:t>two molecules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with three carbons each. These are then joined to make </a:t>
            </a:r>
            <a:r>
              <a:rPr lang="en-US" sz="2800" b="1" u="sng" dirty="0">
                <a:solidFill>
                  <a:srgbClr val="C00000"/>
                </a:solidFill>
              </a:rPr>
              <a:t>glucose</a:t>
            </a:r>
            <a:r>
              <a:rPr lang="en-US" sz="2800" b="1" u="sng" dirty="0"/>
              <a:t>.</a:t>
            </a:r>
            <a:r>
              <a:rPr lang="en-US" sz="2800" dirty="0"/>
              <a:t> </a:t>
            </a:r>
          </a:p>
          <a:p>
            <a:r>
              <a:rPr lang="en-US" sz="2800" dirty="0" smtClean="0">
                <a:hlinkClick r:id="rId2"/>
              </a:rPr>
              <a:t>Calvin Cycle Video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886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kvhs.nbed.nb.ca/gallant/biology/calvin_cycl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670560"/>
            <a:ext cx="6213475" cy="5205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81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Brace 36"/>
          <p:cNvSpPr/>
          <p:nvPr/>
        </p:nvSpPr>
        <p:spPr>
          <a:xfrm rot="5400000">
            <a:off x="1362075" y="1998345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Right Brace 37"/>
          <p:cNvSpPr/>
          <p:nvPr/>
        </p:nvSpPr>
        <p:spPr>
          <a:xfrm rot="5400000">
            <a:off x="2486025" y="199771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Right Brace 38"/>
          <p:cNvSpPr/>
          <p:nvPr/>
        </p:nvSpPr>
        <p:spPr>
          <a:xfrm rot="5400000">
            <a:off x="3686175" y="199771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Right Brace 39"/>
          <p:cNvSpPr/>
          <p:nvPr/>
        </p:nvSpPr>
        <p:spPr>
          <a:xfrm rot="5400000">
            <a:off x="4886325" y="1998345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181100" y="2804795"/>
            <a:ext cx="762000" cy="8553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Reaction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Thylakoid</a:t>
            </a: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3495675" y="2799715"/>
            <a:ext cx="762000" cy="8553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Reaction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Thylakoid</a:t>
            </a: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2314575" y="2790190"/>
            <a:ext cx="762000" cy="8553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 Reaction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Stroma</a:t>
            </a: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4695825" y="2761615"/>
            <a:ext cx="762000" cy="8553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Dark Reaction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Stroma</a:t>
            </a:r>
          </a:p>
        </p:txBody>
      </p:sp>
      <p:sp>
        <p:nvSpPr>
          <p:cNvPr id="46" name="Rectangle 55"/>
          <p:cNvSpPr>
            <a:spLocks noChangeArrowheads="1"/>
          </p:cNvSpPr>
          <p:nvPr/>
        </p:nvSpPr>
        <p:spPr bwMode="auto">
          <a:xfrm>
            <a:off x="992660" y="1574294"/>
            <a:ext cx="481073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H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+  6 CO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6O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+  C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12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kumimoji="0" lang="en-US" sz="2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6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52616" y="518984"/>
            <a:ext cx="483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Summary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30070" y="4346525"/>
            <a:ext cx="6570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hlinkClick r:id="rId2"/>
              </a:rPr>
              <a:t>Video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09675" y="5145024"/>
            <a:ext cx="5556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hlinkClick r:id="rId3"/>
              </a:rPr>
              <a:t>Crash Course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6487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Equation</a:t>
            </a:r>
            <a:r>
              <a:rPr lang="en-US" sz="2800" dirty="0"/>
              <a:t>: </a:t>
            </a:r>
          </a:p>
          <a:p>
            <a:r>
              <a:rPr lang="en-US" sz="2800" b="1" u="sng" dirty="0">
                <a:solidFill>
                  <a:srgbClr val="FF0000"/>
                </a:solidFill>
              </a:rPr>
              <a:t>6 H</a:t>
            </a:r>
            <a:r>
              <a:rPr lang="en-US" sz="2800" b="1" u="sng" baseline="-25000" dirty="0">
                <a:solidFill>
                  <a:srgbClr val="FF0000"/>
                </a:solidFill>
              </a:rPr>
              <a:t>2</a:t>
            </a:r>
            <a:r>
              <a:rPr lang="en-US" sz="2800" b="1" u="sng" dirty="0">
                <a:solidFill>
                  <a:srgbClr val="FF0000"/>
                </a:solidFill>
              </a:rPr>
              <a:t>O  +  6 CO</a:t>
            </a:r>
            <a:r>
              <a:rPr lang="en-US" sz="2800" b="1" u="sng" baseline="-25000" dirty="0">
                <a:solidFill>
                  <a:srgbClr val="FF0000"/>
                </a:solidFill>
              </a:rPr>
              <a:t>2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800" b="1" u="sng" dirty="0">
                <a:solidFill>
                  <a:srgbClr val="FF0000"/>
                </a:solidFill>
              </a:rPr>
              <a:t> 6 O</a:t>
            </a:r>
            <a:r>
              <a:rPr lang="en-US" sz="2800" b="1" u="sng" baseline="-25000" dirty="0">
                <a:solidFill>
                  <a:srgbClr val="FF0000"/>
                </a:solidFill>
              </a:rPr>
              <a:t>2</a:t>
            </a:r>
            <a:r>
              <a:rPr lang="en-US" sz="2800" b="1" u="sng" dirty="0">
                <a:solidFill>
                  <a:srgbClr val="FF0000"/>
                </a:solidFill>
              </a:rPr>
              <a:t>  +  C</a:t>
            </a:r>
            <a:r>
              <a:rPr lang="en-US" sz="2800" b="1" u="sng" baseline="-25000" dirty="0">
                <a:solidFill>
                  <a:srgbClr val="FF0000"/>
                </a:solidFill>
              </a:rPr>
              <a:t>6</a:t>
            </a:r>
            <a:r>
              <a:rPr lang="en-US" sz="2800" b="1" u="sng" dirty="0">
                <a:solidFill>
                  <a:srgbClr val="FF0000"/>
                </a:solidFill>
              </a:rPr>
              <a:t>H</a:t>
            </a:r>
            <a:r>
              <a:rPr lang="en-US" sz="2800" b="1" u="sng" baseline="-25000" dirty="0">
                <a:solidFill>
                  <a:srgbClr val="FF0000"/>
                </a:solidFill>
              </a:rPr>
              <a:t>12</a:t>
            </a:r>
            <a:r>
              <a:rPr lang="en-US" sz="2800" b="1" u="sng" dirty="0">
                <a:solidFill>
                  <a:srgbClr val="FF0000"/>
                </a:solidFill>
              </a:rPr>
              <a:t>O</a:t>
            </a:r>
            <a:r>
              <a:rPr lang="en-US" sz="2800" b="1" u="sng" baseline="-25000" dirty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u="sng" dirty="0"/>
              <a:t>Location</a:t>
            </a:r>
            <a:r>
              <a:rPr lang="en-US" sz="2800" dirty="0"/>
              <a:t>: in the cells of producers </a:t>
            </a:r>
            <a:br>
              <a:rPr lang="en-US" sz="2800" dirty="0"/>
            </a:br>
            <a:r>
              <a:rPr lang="en-US" sz="2800" dirty="0"/>
              <a:t>	Ex: </a:t>
            </a:r>
            <a:r>
              <a:rPr lang="en-US" sz="2800" b="1" u="sng" dirty="0">
                <a:solidFill>
                  <a:srgbClr val="FF0000"/>
                </a:solidFill>
              </a:rPr>
              <a:t>Plants, Algae, Cyanobacteria (</a:t>
            </a:r>
            <a:r>
              <a:rPr lang="en-US" sz="2800" b="1" u="sng" dirty="0">
                <a:solidFill>
                  <a:srgbClr val="0070C0"/>
                </a:solidFill>
              </a:rPr>
              <a:t>blue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</a:rPr>
              <a:t>green</a:t>
            </a:r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algae)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In plants and algae photosynthesis occurs in the </a:t>
            </a:r>
            <a:r>
              <a:rPr lang="en-US" sz="2800" b="1" u="sng" dirty="0">
                <a:solidFill>
                  <a:srgbClr val="FF0000"/>
                </a:solidFill>
              </a:rPr>
              <a:t>chloroplast</a:t>
            </a:r>
            <a:r>
              <a:rPr lang="en-US" sz="28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547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 Structure</a:t>
            </a:r>
            <a:endParaRPr lang="en-US" dirty="0"/>
          </a:p>
        </p:txBody>
      </p:sp>
      <p:pic>
        <p:nvPicPr>
          <p:cNvPr id="4" name="Content Placeholder 3" descr="http://www.s-cool.co.uk/category/assets/learn_its/alevel/biology/cells-and-organelles/organelles/chloroplast-b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314450"/>
            <a:ext cx="7029449" cy="4819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97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250"/>
          </a:xfrm>
        </p:spPr>
        <p:txBody>
          <a:bodyPr/>
          <a:lstStyle/>
          <a:p>
            <a:r>
              <a:rPr lang="en-US" dirty="0" smtClean="0"/>
              <a:t>Processes of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851"/>
            <a:ext cx="8596668" cy="4574512"/>
          </a:xfrm>
        </p:spPr>
        <p:txBody>
          <a:bodyPr>
            <a:normAutofit/>
          </a:bodyPr>
          <a:lstStyle/>
          <a:p>
            <a:r>
              <a:rPr lang="en-US" sz="2800" u="sng" dirty="0"/>
              <a:t>Two Main Steps:</a:t>
            </a:r>
            <a:endParaRPr lang="en-US" sz="2800" dirty="0"/>
          </a:p>
          <a:p>
            <a:pPr lvl="0"/>
            <a:r>
              <a:rPr lang="en-US" sz="2800" b="1" u="sng" dirty="0">
                <a:solidFill>
                  <a:srgbClr val="FF0000"/>
                </a:solidFill>
              </a:rPr>
              <a:t>Light Dependent Reaction (Light Reaction)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Light is used to </a:t>
            </a:r>
            <a:r>
              <a:rPr lang="en-US" sz="2800" b="1" u="sng" dirty="0">
                <a:solidFill>
                  <a:srgbClr val="FF0000"/>
                </a:solidFill>
              </a:rPr>
              <a:t>break water into hydrogen, oxygen, and energized electrons. Energized electrons are used to make ATP and NADPH. 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Occurs in the </a:t>
            </a:r>
            <a:r>
              <a:rPr lang="en-US" sz="2800" b="1" u="sng" dirty="0">
                <a:solidFill>
                  <a:srgbClr val="FF0000"/>
                </a:solidFill>
              </a:rPr>
              <a:t>Thylakoid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r>
              <a:rPr lang="en-US" sz="2800" b="1" u="sng" dirty="0">
                <a:solidFill>
                  <a:srgbClr val="FF0000"/>
                </a:solidFill>
              </a:rPr>
              <a:t>Light Independent Reaction (Dark Reaction)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/>
              <a:t>Energy in ATP and NADPH are used to </a:t>
            </a:r>
            <a:r>
              <a:rPr lang="en-US" sz="2800" b="1" u="sng" dirty="0">
                <a:solidFill>
                  <a:srgbClr val="FF0000"/>
                </a:solidFill>
              </a:rPr>
              <a:t>FIX carbon into glucose</a:t>
            </a:r>
            <a:r>
              <a:rPr lang="en-US" sz="2800" dirty="0"/>
              <a:t> Occurs in the </a:t>
            </a:r>
            <a:r>
              <a:rPr lang="en-US" sz="2800" b="1" u="sng" dirty="0">
                <a:solidFill>
                  <a:srgbClr val="FF0000"/>
                </a:solidFill>
              </a:rPr>
              <a:t>Stroma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28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Dependent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Occurs in the Thylakoid of the Chloroplast</a:t>
            </a:r>
          </a:p>
          <a:p>
            <a:pPr marL="0" indent="0">
              <a:buNone/>
            </a:pPr>
            <a:r>
              <a:rPr lang="en-US" sz="2800" u="sng" dirty="0"/>
              <a:t>Structure of the Thylakoid: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Thylakoid Membrane and Thylakoid space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360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Thylakoid Membrane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1) </a:t>
            </a:r>
            <a:r>
              <a:rPr lang="en-US" sz="2400" b="1" u="sng" dirty="0" smtClean="0">
                <a:solidFill>
                  <a:srgbClr val="FF0000"/>
                </a:solidFill>
              </a:rPr>
              <a:t>Pigments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for </a:t>
            </a:r>
            <a:r>
              <a:rPr lang="en-US" sz="2400" b="1" u="sng" dirty="0">
                <a:solidFill>
                  <a:srgbClr val="FF0000"/>
                </a:solidFill>
              </a:rPr>
              <a:t>absorbing </a:t>
            </a:r>
            <a:r>
              <a:rPr lang="en-US" sz="2400" dirty="0"/>
              <a:t>light energy</a:t>
            </a:r>
          </a:p>
          <a:p>
            <a:pPr marL="0" indent="0">
              <a:buNone/>
            </a:pPr>
            <a:r>
              <a:rPr lang="en-US" sz="2400" dirty="0" smtClean="0"/>
              <a:t>	Primary </a:t>
            </a:r>
            <a:r>
              <a:rPr lang="en-US" sz="2400" dirty="0"/>
              <a:t>Pigment: </a:t>
            </a:r>
            <a:r>
              <a:rPr lang="en-US" sz="2400" b="1" u="sng" dirty="0">
                <a:solidFill>
                  <a:srgbClr val="FF0000"/>
                </a:solidFill>
              </a:rPr>
              <a:t>Chlorophyll</a:t>
            </a:r>
            <a:endParaRPr lang="en-US" sz="24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	Two </a:t>
            </a:r>
            <a:r>
              <a:rPr lang="en-US" sz="2400" dirty="0"/>
              <a:t>forms: Chlorophyll a and Chlorophyll b – slight different in molecular structure – allows them to absorb </a:t>
            </a:r>
            <a:r>
              <a:rPr lang="en-US" sz="2400" b="1" u="sng" dirty="0">
                <a:solidFill>
                  <a:srgbClr val="FF0000"/>
                </a:solidFill>
              </a:rPr>
              <a:t>different colors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light</a:t>
            </a:r>
            <a:br>
              <a:rPr lang="en-US" sz="2400" dirty="0"/>
            </a:br>
            <a:r>
              <a:rPr lang="en-US" sz="2400" dirty="0"/>
              <a:t>- Chlorophyll absorbs </a:t>
            </a:r>
            <a:r>
              <a:rPr lang="en-US" sz="2400" b="1" u="sng" dirty="0">
                <a:solidFill>
                  <a:srgbClr val="FF0000"/>
                </a:solidFill>
              </a:rPr>
              <a:t>red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</a:rPr>
              <a:t>and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u="sng" dirty="0">
                <a:solidFill>
                  <a:srgbClr val="0070C0"/>
                </a:solidFill>
              </a:rPr>
              <a:t>blue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u="sng" dirty="0">
                <a:solidFill>
                  <a:schemeClr val="accent2"/>
                </a:solidFill>
              </a:rPr>
              <a:t>light the best</a:t>
            </a:r>
            <a:endParaRPr lang="en-US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09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chlorophy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264" y="1346199"/>
            <a:ext cx="63246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92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Secondary Pigments: in a lesser abundance in the thylakoid so not as apparent </a:t>
            </a: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u="sng" dirty="0">
                <a:solidFill>
                  <a:srgbClr val="C00000"/>
                </a:solidFill>
              </a:rPr>
              <a:t>help absorb different colors of light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/>
              <a:t>- </a:t>
            </a:r>
            <a:r>
              <a:rPr lang="en-US" sz="2400" b="1" u="sng" dirty="0" err="1">
                <a:solidFill>
                  <a:srgbClr val="C00000"/>
                </a:solidFill>
              </a:rPr>
              <a:t>Caratenoids</a:t>
            </a:r>
            <a:r>
              <a:rPr lang="en-US" sz="2400" b="1" u="sng" dirty="0">
                <a:solidFill>
                  <a:srgbClr val="C00000"/>
                </a:solidFill>
              </a:rPr>
              <a:t> and </a:t>
            </a:r>
            <a:r>
              <a:rPr lang="en-US" sz="2400" b="1" u="sng" dirty="0" err="1">
                <a:solidFill>
                  <a:srgbClr val="C00000"/>
                </a:solidFill>
              </a:rPr>
              <a:t>Xanthophylls</a:t>
            </a:r>
            <a:r>
              <a:rPr lang="en-US" sz="2400" dirty="0"/>
              <a:t> – yellow and orange pigments</a:t>
            </a:r>
          </a:p>
          <a:p>
            <a:pPr marL="0" indent="0">
              <a:buNone/>
            </a:pPr>
            <a:r>
              <a:rPr lang="en-US" sz="2400" dirty="0"/>
              <a:t>	All the pigments make up an </a:t>
            </a:r>
            <a:r>
              <a:rPr lang="en-US" sz="2400" b="1" u="sng" dirty="0">
                <a:solidFill>
                  <a:srgbClr val="C00000"/>
                </a:solidFill>
              </a:rPr>
              <a:t>antenna complex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called a </a:t>
            </a:r>
            <a:r>
              <a:rPr lang="en-US" sz="2400" b="1" u="sng" dirty="0">
                <a:solidFill>
                  <a:srgbClr val="C00000"/>
                </a:solidFill>
              </a:rPr>
              <a:t>PHOTOSYSTEM</a:t>
            </a:r>
            <a:r>
              <a:rPr lang="en-US" sz="2400" b="1" u="sng" dirty="0"/>
              <a:t> </a:t>
            </a:r>
            <a:r>
              <a:rPr lang="en-US" sz="2400" dirty="0"/>
              <a:t>that </a:t>
            </a:r>
            <a:r>
              <a:rPr lang="en-US" sz="2400" b="1" u="sng" dirty="0">
                <a:solidFill>
                  <a:srgbClr val="C00000"/>
                </a:solidFill>
              </a:rPr>
              <a:t>gathers light and focuses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it into one area.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12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434</Words>
  <Application>Microsoft Office PowerPoint</Application>
  <PresentationFormat>Custom</PresentationFormat>
  <Paragraphs>78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Photosynthesis</vt:lpstr>
      <vt:lpstr>PowerPoint Presentation</vt:lpstr>
      <vt:lpstr>PowerPoint Presentation</vt:lpstr>
      <vt:lpstr>Chloroplast Structure</vt:lpstr>
      <vt:lpstr>Processes of Photosynthesis</vt:lpstr>
      <vt:lpstr>Light Dependent Reaction</vt:lpstr>
      <vt:lpstr>Thylakoid Membrane 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Steps of Light Dependent Reaction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Light Independent Reaction</vt:lpstr>
      <vt:lpstr>Process of Light Independent Reaction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Matthew Irvin</dc:creator>
  <cp:lastModifiedBy>Matt Irvin</cp:lastModifiedBy>
  <cp:revision>25</cp:revision>
  <dcterms:created xsi:type="dcterms:W3CDTF">2013-10-26T14:52:06Z</dcterms:created>
  <dcterms:modified xsi:type="dcterms:W3CDTF">2017-10-19T15:51:44Z</dcterms:modified>
</cp:coreProperties>
</file>