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C21B20-DA6D-4E25-8E0F-4246DC8D763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823599-D31B-4D4F-A0DA-EE01045998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 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Cycle and Humans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add extra nitrogen to the environment by using </a:t>
            </a:r>
            <a:r>
              <a:rPr lang="en-US" b="1" u="sng" dirty="0" smtClean="0">
                <a:solidFill>
                  <a:srgbClr val="FF0000"/>
                </a:solidFill>
              </a:rPr>
              <a:t>fertilizer</a:t>
            </a:r>
          </a:p>
          <a:p>
            <a:r>
              <a:rPr lang="en-US" dirty="0" smtClean="0"/>
              <a:t>Enters water from farms and golf courses by </a:t>
            </a:r>
            <a:r>
              <a:rPr lang="en-US" b="1" u="sng" dirty="0" smtClean="0">
                <a:solidFill>
                  <a:srgbClr val="FF0000"/>
                </a:solidFill>
              </a:rPr>
              <a:t>run off</a:t>
            </a:r>
          </a:p>
          <a:p>
            <a:r>
              <a:rPr lang="en-US" dirty="0" smtClean="0"/>
              <a:t>Causes excessive </a:t>
            </a:r>
            <a:r>
              <a:rPr lang="en-US" b="1" u="sng" dirty="0" smtClean="0">
                <a:solidFill>
                  <a:srgbClr val="FF0000"/>
                </a:solidFill>
              </a:rPr>
              <a:t>algae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growth = </a:t>
            </a:r>
            <a:r>
              <a:rPr lang="en-US" b="1" u="sng" dirty="0" smtClean="0">
                <a:solidFill>
                  <a:srgbClr val="FF0000"/>
                </a:solidFill>
              </a:rPr>
              <a:t>eutrophication</a:t>
            </a:r>
            <a:r>
              <a:rPr lang="en-US" dirty="0" smtClean="0"/>
              <a:t>, which can kill </a:t>
            </a:r>
            <a:r>
              <a:rPr lang="en-US" b="1" u="sng" dirty="0" smtClean="0">
                <a:solidFill>
                  <a:srgbClr val="FF0000"/>
                </a:solidFill>
              </a:rPr>
              <a:t>fish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Some plants </a:t>
            </a:r>
            <a:r>
              <a:rPr lang="en-US" dirty="0" smtClean="0"/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Legumes</a:t>
            </a:r>
            <a:r>
              <a:rPr lang="en-US" dirty="0" smtClean="0"/>
              <a:t>) contain </a:t>
            </a:r>
            <a:r>
              <a:rPr lang="en-US" dirty="0"/>
              <a:t>bacteria in special structures in their roots called </a:t>
            </a:r>
            <a:r>
              <a:rPr lang="en-US" b="1" u="sng" dirty="0" smtClean="0">
                <a:solidFill>
                  <a:srgbClr val="FF0000"/>
                </a:solidFill>
              </a:rPr>
              <a:t>nodules</a:t>
            </a:r>
            <a:r>
              <a:rPr lang="en-US" dirty="0" smtClean="0"/>
              <a:t>. </a:t>
            </a:r>
            <a:r>
              <a:rPr lang="en-US" dirty="0"/>
              <a:t>This is a form of </a:t>
            </a:r>
            <a:r>
              <a:rPr lang="en-US" b="1" u="sng" dirty="0" smtClean="0">
                <a:solidFill>
                  <a:srgbClr val="FF0000"/>
                </a:solidFill>
              </a:rPr>
              <a:t>mutualism</a:t>
            </a:r>
            <a:r>
              <a:rPr lang="en-US" dirty="0" smtClean="0"/>
              <a:t>, a </a:t>
            </a:r>
            <a:r>
              <a:rPr lang="en-US" dirty="0"/>
              <a:t>relationship where both parties </a:t>
            </a:r>
            <a:r>
              <a:rPr lang="en-US" b="1" u="sng" dirty="0" smtClean="0">
                <a:solidFill>
                  <a:srgbClr val="FF0000"/>
                </a:solidFill>
              </a:rPr>
              <a:t>benefit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sz="2400" dirty="0"/>
              <a:t>Examples of Legumes: 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Beans, clover, </a:t>
            </a:r>
            <a:r>
              <a:rPr lang="en-US" b="1" u="sng" dirty="0" err="1" smtClean="0">
                <a:solidFill>
                  <a:srgbClr val="FF0000"/>
                </a:solidFill>
              </a:rPr>
              <a:t>alphalpha</a:t>
            </a:r>
            <a:r>
              <a:rPr lang="en-US" dirty="0" smtClean="0"/>
              <a:t>, Farmers plant these to help restore nitrogen in the soil with the use of fertilizers. 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Crop Rotation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Nodules of a Legume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637"/>
            <a:ext cx="5475825" cy="36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and Sulfur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 as </a:t>
            </a:r>
            <a:r>
              <a:rPr lang="en-US" b="1" u="sng" dirty="0" smtClean="0">
                <a:solidFill>
                  <a:srgbClr val="FF0000"/>
                </a:solidFill>
              </a:rPr>
              <a:t>phosphate (PO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4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3-</a:t>
            </a:r>
            <a:r>
              <a:rPr lang="en-US" b="1" u="sng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Sulfate (SO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4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-2</a:t>
            </a:r>
            <a:r>
              <a:rPr lang="en-US" b="1" u="sng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in the soil from eroded rocks</a:t>
            </a:r>
          </a:p>
          <a:p>
            <a:r>
              <a:rPr lang="en-US" dirty="0" smtClean="0"/>
              <a:t>Plants assimilate these forms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2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14400" y="2209800"/>
            <a:ext cx="7162800" cy="4267199"/>
            <a:chOff x="865" y="1281"/>
            <a:chExt cx="3952" cy="281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65" y="3901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 b="1">
                  <a:latin typeface="Arial" charset="0"/>
                </a:rPr>
                <a:t>Figure 54.2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39" y="1281"/>
              <a:ext cx="3878" cy="2575"/>
              <a:chOff x="1104" y="1323"/>
              <a:chExt cx="3878" cy="2575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323"/>
                <a:ext cx="3878" cy="2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 flipV="1">
                <a:off x="3446" y="1546"/>
                <a:ext cx="211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49" y="3159"/>
                <a:ext cx="103" cy="1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937" y="1687"/>
                <a:ext cx="79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Microorganisms</a:t>
                </a:r>
              </a:p>
              <a:p>
                <a:pPr algn="ctr"/>
                <a:r>
                  <a:rPr kumimoji="1" lang="en-US" altLang="en-US" sz="1200">
                    <a:latin typeface="Arial" charset="0"/>
                  </a:rPr>
                  <a:t>and other</a:t>
                </a:r>
              </a:p>
              <a:p>
                <a:pPr algn="ctr"/>
                <a:r>
                  <a:rPr kumimoji="1" lang="en-US" altLang="en-US" sz="1200">
                    <a:latin typeface="Arial" charset="0"/>
                  </a:rPr>
                  <a:t>detritivores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1971" y="2395"/>
                <a:ext cx="48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 dirty="0" smtClean="0">
                    <a:latin typeface="Arial" charset="0"/>
                  </a:rPr>
                  <a:t>Detritus</a:t>
                </a:r>
              </a:p>
              <a:p>
                <a:pPr algn="ctr"/>
                <a:r>
                  <a:rPr kumimoji="1" lang="en-US" altLang="en-US" sz="1200" dirty="0" smtClean="0">
                    <a:latin typeface="Arial" charset="0"/>
                  </a:rPr>
                  <a:t>Dead stuff</a:t>
                </a:r>
                <a:endParaRPr kumimoji="1" lang="en-US" altLang="en-US" sz="1200" dirty="0">
                  <a:latin typeface="Arial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3222" y="2970"/>
                <a:ext cx="8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Primary producers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3197" y="2439"/>
                <a:ext cx="94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Primary consumers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3368" y="1896"/>
                <a:ext cx="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Secondary</a:t>
                </a:r>
              </a:p>
              <a:p>
                <a:pPr algn="ctr"/>
                <a:r>
                  <a:rPr kumimoji="1" lang="en-US" altLang="en-US" sz="1200">
                    <a:latin typeface="Arial" charset="0"/>
                  </a:rPr>
                  <a:t>consumers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2887" y="1354"/>
                <a:ext cx="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Tertiary </a:t>
                </a:r>
                <a:br>
                  <a:rPr kumimoji="1" lang="en-US" altLang="en-US" sz="1200">
                    <a:latin typeface="Arial" charset="0"/>
                  </a:rPr>
                </a:br>
                <a:r>
                  <a:rPr kumimoji="1" lang="en-US" altLang="en-US" sz="1200">
                    <a:latin typeface="Arial" charset="0"/>
                  </a:rPr>
                  <a:t>consumers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663" y="3290"/>
                <a:ext cx="31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Heat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544" y="3584"/>
                <a:ext cx="28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Sun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1394" y="3354"/>
                <a:ext cx="29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 b="1">
                    <a:latin typeface="Arial" charset="0"/>
                  </a:rPr>
                  <a:t>Key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1229" y="3578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Chemical cycling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1233" y="3725"/>
                <a:ext cx="6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kumimoji="1" lang="en-US" altLang="en-US" sz="1200">
                    <a:latin typeface="Arial" charset="0"/>
                  </a:rPr>
                  <a:t>Energy flow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5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Energy is always </a:t>
            </a:r>
            <a:r>
              <a:rPr lang="en-US" b="1" u="sng" dirty="0" smtClean="0">
                <a:solidFill>
                  <a:srgbClr val="FF0000"/>
                </a:solidFill>
              </a:rPr>
              <a:t>lost</a:t>
            </a:r>
          </a:p>
          <a:p>
            <a:pPr>
              <a:buFontTx/>
              <a:buChar char="-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Matter can be </a:t>
            </a:r>
            <a:r>
              <a:rPr lang="en-US" b="1" u="sng" dirty="0" smtClean="0">
                <a:solidFill>
                  <a:srgbClr val="FF0000"/>
                </a:solidFill>
              </a:rPr>
              <a:t>recycled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Neither can be </a:t>
            </a:r>
            <a:r>
              <a:rPr lang="en-US" b="1" u="sng" dirty="0" smtClean="0">
                <a:solidFill>
                  <a:srgbClr val="FF0000"/>
                </a:solidFill>
              </a:rPr>
              <a:t>created or destroyed</a:t>
            </a:r>
          </a:p>
          <a:p>
            <a:pPr marL="68580" indent="0">
              <a:buNone/>
            </a:pPr>
            <a:r>
              <a:rPr lang="en-US" dirty="0" smtClean="0"/>
              <a:t>- 1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 (</a:t>
            </a:r>
            <a:r>
              <a:rPr lang="en-US" b="1" u="sng" dirty="0" smtClean="0">
                <a:solidFill>
                  <a:srgbClr val="FF0000"/>
                </a:solidFill>
              </a:rPr>
              <a:t>Autotrophs</a:t>
            </a:r>
            <a:r>
              <a:rPr lang="en-US" dirty="0" smtClean="0"/>
              <a:t>)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Trap Energy and Fix Matter </a:t>
            </a:r>
            <a:r>
              <a:rPr lang="en-US" dirty="0" smtClean="0"/>
              <a:t>in Biological Molecules</a:t>
            </a:r>
          </a:p>
          <a:p>
            <a:pPr lvl="2"/>
            <a:r>
              <a:rPr lang="en-US" dirty="0" smtClean="0"/>
              <a:t>Photosynthesis </a:t>
            </a:r>
          </a:p>
          <a:p>
            <a:pPr lvl="2"/>
            <a:r>
              <a:rPr lang="en-US" dirty="0" smtClean="0"/>
              <a:t>Chemosynthesis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(</a:t>
            </a:r>
            <a:r>
              <a:rPr lang="en-US" b="1" u="sng" dirty="0" smtClean="0">
                <a:solidFill>
                  <a:srgbClr val="FF0000"/>
                </a:solidFill>
              </a:rPr>
              <a:t>Heterotrophs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Eat producers or other consumers</a:t>
            </a:r>
          </a:p>
          <a:p>
            <a:pPr lvl="1"/>
            <a:r>
              <a:rPr lang="en-US" dirty="0" smtClean="0"/>
              <a:t>Completely dependent on what they eat</a:t>
            </a:r>
          </a:p>
        </p:txBody>
      </p:sp>
    </p:spTree>
    <p:extLst>
      <p:ext uri="{BB962C8B-B14F-4D97-AF65-F5344CB8AC3E}">
        <p14:creationId xmlns:p14="http://schemas.microsoft.com/office/powerpoint/2010/main" val="26972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Decomposers:</a:t>
            </a:r>
          </a:p>
          <a:p>
            <a:pPr lvl="1"/>
            <a:r>
              <a:rPr lang="en-US" dirty="0" smtClean="0"/>
              <a:t>Break down biological components into their parts – </a:t>
            </a:r>
            <a:r>
              <a:rPr lang="en-US" b="1" u="sng" dirty="0" smtClean="0">
                <a:solidFill>
                  <a:srgbClr val="FF0000"/>
                </a:solidFill>
              </a:rPr>
              <a:t>recycle matter </a:t>
            </a:r>
            <a:r>
              <a:rPr lang="en-US" dirty="0" smtClean="0"/>
              <a:t>for the producers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Complete the cycles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Precipitation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Evapotranspiration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water moving up by evaporation or transpiration (through plants)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Percolation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water moving through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Photosynthesis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carbon fixation 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into sugars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Cellular respiration </a:t>
            </a:r>
            <a:r>
              <a:rPr lang="en-US" dirty="0" smtClean="0"/>
              <a:t>(all organisms)</a:t>
            </a:r>
          </a:p>
          <a:p>
            <a:pPr lvl="1"/>
            <a:r>
              <a:rPr lang="en-US" dirty="0" smtClean="0"/>
              <a:t>Produce CO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Human Input – burning </a:t>
            </a:r>
            <a:r>
              <a:rPr lang="en-US" b="1" u="sng" dirty="0" smtClean="0">
                <a:solidFill>
                  <a:srgbClr val="FF0000"/>
                </a:solidFill>
              </a:rPr>
              <a:t>fossil fuels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Atmospheric Nitrogen = </a:t>
            </a: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dirty="0" smtClean="0"/>
              <a:t>Must be fixed by bacteria</a:t>
            </a:r>
          </a:p>
          <a:p>
            <a:pPr lvl="2"/>
            <a:r>
              <a:rPr lang="en-US" dirty="0" smtClean="0"/>
              <a:t>Nitrogen Fixation: </a:t>
            </a: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NH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Nitrification: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NH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+  NO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Denitrification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-  N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Plants assimilate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NH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+ or NO</a:t>
            </a:r>
            <a:r>
              <a:rPr lang="en-US" b="1" u="sng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dirty="0" smtClean="0">
                <a:sym typeface="Wingdings" panose="05000000000000000000" pitchFamily="2" charset="2"/>
              </a:rPr>
              <a:t>and make them into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amino acids for proteins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</TotalTime>
  <Words>315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Nutrient Cycles</vt:lpstr>
      <vt:lpstr>Energy vs Matter</vt:lpstr>
      <vt:lpstr>Energy vs Matter</vt:lpstr>
      <vt:lpstr>Ecological Players</vt:lpstr>
      <vt:lpstr>PowerPoint Presentation</vt:lpstr>
      <vt:lpstr>PowerPoint Presentation</vt:lpstr>
      <vt:lpstr>Water Cycle</vt:lpstr>
      <vt:lpstr>Carbon Cycle </vt:lpstr>
      <vt:lpstr>Nitrogen Cycle </vt:lpstr>
      <vt:lpstr>Nitrogen Cycle and Humans </vt:lpstr>
      <vt:lpstr>Mutualism</vt:lpstr>
      <vt:lpstr>Root Nodules of a Legume</vt:lpstr>
      <vt:lpstr>Phosphorus and Sulfur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Cycles</dc:title>
  <dc:creator>NDHS</dc:creator>
  <cp:lastModifiedBy>NDHS</cp:lastModifiedBy>
  <cp:revision>6</cp:revision>
  <dcterms:created xsi:type="dcterms:W3CDTF">2013-08-27T16:49:46Z</dcterms:created>
  <dcterms:modified xsi:type="dcterms:W3CDTF">2014-08-05T21:18:25Z</dcterms:modified>
</cp:coreProperties>
</file>