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3" r:id="rId5"/>
    <p:sldId id="267" r:id="rId6"/>
    <p:sldId id="274" r:id="rId7"/>
    <p:sldId id="277" r:id="rId8"/>
    <p:sldId id="268" r:id="rId9"/>
    <p:sldId id="275" r:id="rId10"/>
    <p:sldId id="259" r:id="rId11"/>
    <p:sldId id="260" r:id="rId12"/>
    <p:sldId id="270" r:id="rId13"/>
    <p:sldId id="261" r:id="rId14"/>
    <p:sldId id="271" r:id="rId15"/>
    <p:sldId id="262" r:id="rId16"/>
    <p:sldId id="269" r:id="rId17"/>
    <p:sldId id="263" r:id="rId18"/>
    <p:sldId id="264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23A4342-0578-4EB5-B0CD-1D32F3FA433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5BE5DD-8C1D-4601-8C05-E323EA1658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4342-0578-4EB5-B0CD-1D32F3FA433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E5DD-8C1D-4601-8C05-E323EA165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23A4342-0578-4EB5-B0CD-1D32F3FA433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D5BE5DD-8C1D-4601-8C05-E323EA1658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4342-0578-4EB5-B0CD-1D32F3FA433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5BE5DD-8C1D-4601-8C05-E323EA1658C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4342-0578-4EB5-B0CD-1D32F3FA433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D5BE5DD-8C1D-4601-8C05-E323EA1658C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3A4342-0578-4EB5-B0CD-1D32F3FA433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5BE5DD-8C1D-4601-8C05-E323EA1658C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3A4342-0578-4EB5-B0CD-1D32F3FA433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5BE5DD-8C1D-4601-8C05-E323EA1658C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4342-0578-4EB5-B0CD-1D32F3FA433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5BE5DD-8C1D-4601-8C05-E323EA165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4342-0578-4EB5-B0CD-1D32F3FA433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5BE5DD-8C1D-4601-8C05-E323EA165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4342-0578-4EB5-B0CD-1D32F3FA433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5BE5DD-8C1D-4601-8C05-E323EA1658C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23A4342-0578-4EB5-B0CD-1D32F3FA433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D5BE5DD-8C1D-4601-8C05-E323EA1658C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3A4342-0578-4EB5-B0CD-1D32F3FA433A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5BE5DD-8C1D-4601-8C05-E323EA1658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cience.jburroughs.org/mbahe/BioA/starranimations/chapter9/videos_animations/frameshift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jWfzqxnnxGiiQM&amp;tbnid=4LUCds7T4xrOCM:&amp;ved=&amp;url=http://www.gamingforce.org/forums/i-make-bitch-sandwich/1696-abnormal-food-products.html&amp;ei=2fQNU4wYwr6RB6a5gIgL&amp;bvm=bv.61965928,d.eW0&amp;psig=AFQjCNHssVIU0EOW1DrCSZ4drX6BV8L0gA&amp;ust=1393509966191674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1q0kepWan6T56M&amp;tbnid=wqMxmP0elIeboM:&amp;ved=0CAUQjRw&amp;url=http://plantbreeding.coe.uga.edu/index.php?title%3D5._Polyploidy&amp;ei=ufINU9ClN4u0kAfv9YGoBg&amp;bvm=bv.61965928,d.eW0&amp;psig=AFQjCNHcveZuuidtcmrJ-0rHozlLMAz4HA&amp;ust=13935093987503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rFFKcryECPdTUM&amp;tbnid=teXvh3kibCZOZM:&amp;ved=0CAUQjRw&amp;url=http://www.macroevolution.net/polyploid.html&amp;ei=LvMNU5KbEJHNkAft54CoDg&amp;bvm=bv.61965928,d.eW0&amp;psig=AFQjCNHcveZuuidtcmrJ-0rHozlLMAz4HA&amp;ust=1393509398750303" TargetMode="External"/><Relationship Id="rId5" Type="http://schemas.openxmlformats.org/officeDocument/2006/relationships/image" Target="../media/image7.gif"/><Relationship Id="rId4" Type="http://schemas.openxmlformats.org/officeDocument/2006/relationships/hyperlink" Target="http://www.google.com/url?sa=i&amp;rct=j&amp;q=&amp;esrc=s&amp;frm=1&amp;source=images&amp;cd=&amp;cad=rja&amp;docid=7PW0lShUW4wquM&amp;tbnid=iv0m0jRICluTPM:&amp;ved=0CAUQjRw&amp;url=http://www.polyploidy.org/index.php/Information:Why_it_is_important&amp;ei=2vINU-aUDY61kQetrIHwBw&amp;bvm=bv.61965928,d.eW0&amp;psig=AFQjCNHcveZuuidtcmrJ-0rHozlLMAz4HA&amp;ust=1393509398750303" TargetMode="External"/><Relationship Id="rId9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52600"/>
            <a:ext cx="6477000" cy="1828800"/>
          </a:xfrm>
        </p:spPr>
        <p:txBody>
          <a:bodyPr/>
          <a:lstStyle/>
          <a:p>
            <a:r>
              <a:rPr lang="en-US" dirty="0" smtClean="0"/>
              <a:t>Mutations and Genetic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34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2. Frame </a:t>
            </a:r>
            <a:r>
              <a:rPr lang="en-US" b="1" u="sng" dirty="0"/>
              <a:t>shift mutation</a:t>
            </a:r>
            <a:r>
              <a:rPr lang="en-US" dirty="0"/>
              <a:t>: the </a:t>
            </a:r>
            <a:r>
              <a:rPr lang="en-US" b="1" u="sng" dirty="0"/>
              <a:t>gain or loss of a nucleotide</a:t>
            </a:r>
            <a:r>
              <a:rPr lang="en-US" dirty="0"/>
              <a:t> in the DNA results in a shift of the </a:t>
            </a:r>
            <a:r>
              <a:rPr lang="en-US" b="1" u="sng" dirty="0"/>
              <a:t>reading frame</a:t>
            </a:r>
            <a:r>
              <a:rPr lang="en-US" dirty="0"/>
              <a:t>. 	</a:t>
            </a:r>
          </a:p>
          <a:p>
            <a:pPr lvl="1"/>
            <a:r>
              <a:rPr lang="en-US" dirty="0"/>
              <a:t>Causes all of the </a:t>
            </a:r>
            <a:r>
              <a:rPr lang="en-US" b="1" u="sng" dirty="0"/>
              <a:t>amino acids after the change to be different</a:t>
            </a:r>
            <a:r>
              <a:rPr lang="en-US" dirty="0"/>
              <a:t>. </a:t>
            </a:r>
          </a:p>
          <a:p>
            <a:r>
              <a:rPr lang="en-US" dirty="0" smtClean="0"/>
              <a:t>THE CAT ATE THE RAT</a:t>
            </a:r>
          </a:p>
          <a:p>
            <a:pPr lvl="1"/>
            <a:r>
              <a:rPr lang="en-US" dirty="0" smtClean="0"/>
              <a:t>Remove the first “E”</a:t>
            </a:r>
          </a:p>
          <a:p>
            <a:pPr lvl="1"/>
            <a:r>
              <a:rPr lang="en-US" dirty="0" smtClean="0"/>
              <a:t>THC ATA TET HER </a:t>
            </a:r>
            <a:r>
              <a:rPr lang="en-US" dirty="0" smtClean="0"/>
              <a:t>AT</a:t>
            </a:r>
          </a:p>
          <a:p>
            <a:pPr lvl="1"/>
            <a:r>
              <a:rPr lang="en-US" dirty="0" err="1">
                <a:hlinkClick r:id="rId2"/>
              </a:rPr>
              <a:t>Frameshift</a:t>
            </a:r>
            <a:r>
              <a:rPr lang="en-US">
                <a:hlinkClick r:id="rId2"/>
              </a:rPr>
              <a:t> Animation</a:t>
            </a:r>
            <a:endParaRPr lang="en-US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Chromosomal mutations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1. Aneuploidy</a:t>
            </a:r>
            <a:r>
              <a:rPr lang="en-US" dirty="0"/>
              <a:t>: loss (</a:t>
            </a:r>
            <a:r>
              <a:rPr lang="en-US" b="1" u="sng" dirty="0" err="1"/>
              <a:t>monosomy</a:t>
            </a:r>
            <a:r>
              <a:rPr lang="en-US" dirty="0"/>
              <a:t>) or gain (</a:t>
            </a:r>
            <a:r>
              <a:rPr lang="en-US" b="1" u="sng" dirty="0"/>
              <a:t>trisomy</a:t>
            </a:r>
            <a:r>
              <a:rPr lang="en-US" dirty="0"/>
              <a:t>) of a chromosome. Due to </a:t>
            </a:r>
            <a:r>
              <a:rPr lang="en-US" b="1" u="sng" dirty="0"/>
              <a:t>failure of sister chromatids to separate in meiosis</a:t>
            </a:r>
            <a:r>
              <a:rPr lang="en-US" dirty="0"/>
              <a:t>. Results in an uneven distribution of chromosomes in the gametes. </a:t>
            </a:r>
            <a:br>
              <a:rPr lang="en-US" dirty="0"/>
            </a:br>
            <a:r>
              <a:rPr lang="en-US" dirty="0"/>
              <a:t> 	Ex: </a:t>
            </a:r>
            <a:r>
              <a:rPr lang="en-US" b="1" u="sng" dirty="0"/>
              <a:t>Trisomy 21 or Down’s Syndrome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50938" y="1600200"/>
            <a:ext cx="6867525" cy="4710113"/>
            <a:chOff x="1355" y="2176"/>
            <a:chExt cx="3251" cy="1915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355" y="3954"/>
              <a:ext cx="87" cy="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en-US" altLang="en-US" sz="1600" b="1">
                <a:sym typeface="Symbol" pitchFamily="18" charset="2"/>
              </a:endParaRPr>
            </a:p>
          </p:txBody>
        </p: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944" y="2176"/>
              <a:ext cx="2662" cy="1899"/>
              <a:chOff x="1944" y="2176"/>
              <a:chExt cx="2662" cy="1899"/>
            </a:xfrm>
          </p:grpSpPr>
          <p:pic>
            <p:nvPicPr>
              <p:cNvPr id="7" name="Picture 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44" y="2176"/>
                <a:ext cx="2662" cy="18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3055" y="2242"/>
                <a:ext cx="341" cy="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 b="1"/>
                  <a:t>Meiosis I</a:t>
                </a:r>
              </a:p>
            </p:txBody>
          </p:sp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2902" y="2605"/>
                <a:ext cx="482" cy="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/>
                  <a:t>Nondisjunction</a:t>
                </a:r>
              </a:p>
            </p:txBody>
          </p: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>
                <a:off x="3081" y="2743"/>
                <a:ext cx="374" cy="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 b="1"/>
                  <a:t> Meiosis II</a:t>
                </a:r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3017" y="3157"/>
                <a:ext cx="481" cy="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/>
                  <a:t>Nondisjunction</a:t>
                </a:r>
              </a:p>
            </p:txBody>
          </p:sp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3075" y="3280"/>
                <a:ext cx="341" cy="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 b="1"/>
                  <a:t>Gametes</a:t>
                </a:r>
              </a:p>
            </p:txBody>
          </p:sp>
          <p:sp>
            <p:nvSpPr>
              <p:cNvPr id="13" name="Text Box 13"/>
              <p:cNvSpPr txBox="1">
                <a:spLocks noChangeArrowheads="1"/>
              </p:cNvSpPr>
              <p:nvPr/>
            </p:nvSpPr>
            <p:spPr bwMode="auto">
              <a:xfrm>
                <a:off x="2335" y="3634"/>
                <a:ext cx="222" cy="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 i="1"/>
                  <a:t>n + </a:t>
                </a:r>
                <a:r>
                  <a:rPr kumimoji="1" lang="en-US" altLang="en-US" sz="1000"/>
                  <a:t>1</a:t>
                </a:r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2034" y="3629"/>
                <a:ext cx="223" cy="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 i="1"/>
                  <a:t>n + </a:t>
                </a:r>
                <a:r>
                  <a:rPr kumimoji="1" lang="en-US" altLang="en-US" sz="1000"/>
                  <a:t>1</a:t>
                </a:r>
                <a:endParaRPr kumimoji="1" lang="en-US" altLang="en-US" sz="1000" i="1"/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2640" y="3628"/>
                <a:ext cx="220" cy="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 i="1"/>
                  <a:t>n </a:t>
                </a:r>
                <a:r>
                  <a:rPr kumimoji="1" lang="en-US" altLang="en-US" sz="1000" i="1">
                    <a:sym typeface="Symbol" pitchFamily="18" charset="2"/>
                  </a:rPr>
                  <a:t></a:t>
                </a:r>
                <a:r>
                  <a:rPr kumimoji="1" lang="en-US" altLang="en-US" sz="1000" i="1"/>
                  <a:t> </a:t>
                </a:r>
                <a:r>
                  <a:rPr kumimoji="1" lang="en-US" altLang="en-US" sz="1000"/>
                  <a:t>1</a:t>
                </a:r>
              </a:p>
            </p:txBody>
          </p:sp>
          <p:sp>
            <p:nvSpPr>
              <p:cNvPr id="16" name="Text Box 16"/>
              <p:cNvSpPr txBox="1">
                <a:spLocks noChangeArrowheads="1"/>
              </p:cNvSpPr>
              <p:nvPr/>
            </p:nvSpPr>
            <p:spPr bwMode="auto">
              <a:xfrm>
                <a:off x="2946" y="3634"/>
                <a:ext cx="221" cy="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 i="1"/>
                  <a:t>n – </a:t>
                </a:r>
                <a:r>
                  <a:rPr kumimoji="1" lang="en-US" altLang="en-US" sz="1000"/>
                  <a:t>1</a:t>
                </a:r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>
                <a:off x="3418" y="3629"/>
                <a:ext cx="222" cy="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 i="1"/>
                  <a:t>n + </a:t>
                </a:r>
                <a:r>
                  <a:rPr kumimoji="1" lang="en-US" altLang="en-US" sz="1000"/>
                  <a:t>1</a:t>
                </a:r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3745" y="3629"/>
                <a:ext cx="204" cy="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 i="1"/>
                  <a:t>n –</a:t>
                </a:r>
                <a:r>
                  <a:rPr kumimoji="1" lang="en-US" altLang="en-US" sz="1000"/>
                  <a:t>1</a:t>
                </a: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4061" y="3634"/>
                <a:ext cx="120" cy="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 i="1"/>
                  <a:t>n</a:t>
                </a: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>
                <a:off x="4394" y="3637"/>
                <a:ext cx="120" cy="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 i="1"/>
                  <a:t>n</a:t>
                </a:r>
              </a:p>
            </p:txBody>
          </p:sp>
          <p:sp>
            <p:nvSpPr>
              <p:cNvPr id="21" name="Text Box 21"/>
              <p:cNvSpPr txBox="1">
                <a:spLocks noChangeArrowheads="1"/>
              </p:cNvSpPr>
              <p:nvPr/>
            </p:nvSpPr>
            <p:spPr bwMode="auto">
              <a:xfrm>
                <a:off x="2950" y="3731"/>
                <a:ext cx="762" cy="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/>
                  <a:t>Number of chromosomes</a:t>
                </a:r>
              </a:p>
            </p:txBody>
          </p:sp>
          <p:sp>
            <p:nvSpPr>
              <p:cNvPr id="22" name="Text Box 22"/>
              <p:cNvSpPr txBox="1">
                <a:spLocks noChangeArrowheads="1"/>
              </p:cNvSpPr>
              <p:nvPr/>
            </p:nvSpPr>
            <p:spPr bwMode="auto">
              <a:xfrm>
                <a:off x="2088" y="3886"/>
                <a:ext cx="976" cy="1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 b="1"/>
                  <a:t>Nondisjunction of homologous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 b="1"/>
                  <a:t>chromosomes in meiosis I</a:t>
                </a:r>
              </a:p>
            </p:txBody>
          </p:sp>
          <p:sp>
            <p:nvSpPr>
              <p:cNvPr id="23" name="Text Box 23"/>
              <p:cNvSpPr txBox="1">
                <a:spLocks noChangeArrowheads="1"/>
              </p:cNvSpPr>
              <p:nvPr/>
            </p:nvSpPr>
            <p:spPr bwMode="auto">
              <a:xfrm>
                <a:off x="3637" y="3886"/>
                <a:ext cx="776" cy="1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 b="1"/>
                  <a:t>Nondisjunction of sister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 b="1"/>
                  <a:t>chromatids in meiosis II</a:t>
                </a:r>
              </a:p>
            </p:txBody>
          </p:sp>
          <p:sp>
            <p:nvSpPr>
              <p:cNvPr id="24" name="Text Box 24"/>
              <p:cNvSpPr txBox="1">
                <a:spLocks noChangeArrowheads="1"/>
              </p:cNvSpPr>
              <p:nvPr/>
            </p:nvSpPr>
            <p:spPr bwMode="auto">
              <a:xfrm>
                <a:off x="1968" y="3863"/>
                <a:ext cx="161" cy="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 b="1"/>
                  <a:t>(a)</a:t>
                </a:r>
              </a:p>
            </p:txBody>
          </p:sp>
          <p:sp>
            <p:nvSpPr>
              <p:cNvPr id="25" name="Text Box 25"/>
              <p:cNvSpPr txBox="1">
                <a:spLocks noChangeArrowheads="1"/>
              </p:cNvSpPr>
              <p:nvPr/>
            </p:nvSpPr>
            <p:spPr bwMode="auto">
              <a:xfrm>
                <a:off x="3420" y="3865"/>
                <a:ext cx="164" cy="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¨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¨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1" lang="en-US" altLang="en-US" sz="1000" b="1"/>
                  <a:t>(b)</a:t>
                </a:r>
              </a:p>
            </p:txBody>
          </p:sp>
          <p:sp>
            <p:nvSpPr>
              <p:cNvPr id="26" name="Line 26"/>
              <p:cNvSpPr>
                <a:spLocks noChangeShapeType="1"/>
              </p:cNvSpPr>
              <p:nvPr/>
            </p:nvSpPr>
            <p:spPr bwMode="auto">
              <a:xfrm>
                <a:off x="2609" y="2542"/>
                <a:ext cx="251" cy="11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411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u="sng" dirty="0" smtClean="0"/>
              <a:t>2. Polyploidy</a:t>
            </a:r>
            <a:r>
              <a:rPr lang="en-US" dirty="0"/>
              <a:t>: Gain of </a:t>
            </a:r>
            <a:r>
              <a:rPr lang="en-US" b="1" u="sng" dirty="0"/>
              <a:t>one or more sets</a:t>
            </a:r>
            <a:r>
              <a:rPr lang="en-US" dirty="0"/>
              <a:t> of chromosomes in a gamete; </a:t>
            </a:r>
          </a:p>
          <a:p>
            <a:pPr lvl="0"/>
            <a:r>
              <a:rPr lang="en-US" dirty="0"/>
              <a:t>Result is an embryo with </a:t>
            </a:r>
            <a:r>
              <a:rPr lang="en-US" b="1" u="sng" dirty="0"/>
              <a:t>three or four times the amount of </a:t>
            </a:r>
            <a:r>
              <a:rPr lang="en-US" b="1" u="sng" dirty="0" err="1"/>
              <a:t>chromsomes</a:t>
            </a:r>
            <a:r>
              <a:rPr lang="en-US" b="1" u="sng" dirty="0"/>
              <a:t> (triploid or </a:t>
            </a:r>
            <a:r>
              <a:rPr lang="en-US" b="1" u="sng" dirty="0" err="1"/>
              <a:t>tetraploid</a:t>
            </a:r>
            <a:r>
              <a:rPr lang="en-US" b="1" u="sng" dirty="0"/>
              <a:t>)</a:t>
            </a:r>
            <a:endParaRPr lang="en-US" dirty="0"/>
          </a:p>
          <a:p>
            <a:pPr lvl="0"/>
            <a:r>
              <a:rPr lang="en-US" dirty="0"/>
              <a:t>Can benefit </a:t>
            </a:r>
            <a:r>
              <a:rPr lang="en-US" b="1" u="sng" dirty="0"/>
              <a:t>plants by making them bigger</a:t>
            </a:r>
            <a:r>
              <a:rPr lang="en-US" dirty="0"/>
              <a:t> </a:t>
            </a:r>
          </a:p>
          <a:p>
            <a:pPr lvl="0"/>
            <a:r>
              <a:rPr lang="en-US" b="1" u="sng" dirty="0" smtClean="0"/>
              <a:t>Rarer in animals: </a:t>
            </a:r>
            <a:r>
              <a:rPr lang="en-US" dirty="0" smtClean="0"/>
              <a:t> occurs in simpler animals such as worms, and in insects, fish, and amphibians.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84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plantbreeding.coe.uga.edu/images/5/55/5_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2" y="-36095"/>
            <a:ext cx="3362325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polyploidy.org/images/thumb/d/d0/Slide2.gif/400px-Slide2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2479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macroevolution.net/images/polyploid-wheat-260px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55" y="3286125"/>
            <a:ext cx="2307595" cy="356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0.gstatic.com/images?q=tbn:ANd9GcQb8B-AMheQhnfKtOKO2Wz-4uZ11yJ7rQPpKV9mDZyaympc9sRb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86125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26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3. </a:t>
            </a:r>
            <a:r>
              <a:rPr lang="en-US" b="1" u="sng" dirty="0"/>
              <a:t>Errors resulting from Crossing Over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	- </a:t>
            </a:r>
            <a:r>
              <a:rPr lang="en-US" b="1" u="sng" dirty="0"/>
              <a:t>inversion, deletion, duplication, translocation</a:t>
            </a:r>
            <a:r>
              <a:rPr lang="en-US" dirty="0"/>
              <a:t> – results in extra or missing information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0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5" name="Group 4"/>
          <p:cNvGrpSpPr>
            <a:grpSpLocks/>
          </p:cNvGrpSpPr>
          <p:nvPr/>
        </p:nvGrpSpPr>
        <p:grpSpPr bwMode="auto">
          <a:xfrm>
            <a:off x="228600" y="1447800"/>
            <a:ext cx="8782050" cy="5199063"/>
            <a:chOff x="117" y="862"/>
            <a:chExt cx="5532" cy="3275"/>
          </a:xfrm>
        </p:grpSpPr>
        <p:sp>
          <p:nvSpPr>
            <p:cNvPr id="96" name="Text Box 5"/>
            <p:cNvSpPr txBox="1">
              <a:spLocks noChangeArrowheads="1"/>
            </p:cNvSpPr>
            <p:nvPr/>
          </p:nvSpPr>
          <p:spPr bwMode="auto">
            <a:xfrm>
              <a:off x="117" y="3925"/>
              <a:ext cx="10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1" lang="en-US" altLang="en-US" sz="1600" b="1">
                  <a:sym typeface="Symbol" pitchFamily="18" charset="2"/>
                </a:rPr>
                <a:t>Figure 15.14a–d</a:t>
              </a:r>
            </a:p>
          </p:txBody>
        </p:sp>
        <p:grpSp>
          <p:nvGrpSpPr>
            <p:cNvPr id="97" name="Group 6"/>
            <p:cNvGrpSpPr>
              <a:grpSpLocks/>
            </p:cNvGrpSpPr>
            <p:nvPr/>
          </p:nvGrpSpPr>
          <p:grpSpPr bwMode="auto">
            <a:xfrm>
              <a:off x="147" y="862"/>
              <a:ext cx="5502" cy="2978"/>
              <a:chOff x="66" y="862"/>
              <a:chExt cx="5502" cy="2978"/>
            </a:xfrm>
          </p:grpSpPr>
          <p:grpSp>
            <p:nvGrpSpPr>
              <p:cNvPr id="98" name="Group 7"/>
              <p:cNvGrpSpPr>
                <a:grpSpLocks/>
              </p:cNvGrpSpPr>
              <p:nvPr/>
            </p:nvGrpSpPr>
            <p:grpSpPr bwMode="auto">
              <a:xfrm>
                <a:off x="2110" y="862"/>
                <a:ext cx="3458" cy="2978"/>
                <a:chOff x="1933" y="742"/>
                <a:chExt cx="3539" cy="3050"/>
              </a:xfrm>
            </p:grpSpPr>
            <p:pic>
              <p:nvPicPr>
                <p:cNvPr id="104" name="Picture 8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42" y="896"/>
                  <a:ext cx="3530" cy="28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940" y="742"/>
                  <a:ext cx="184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A</a:t>
                  </a:r>
                  <a:endParaRPr kumimoji="1" lang="en-US" altLang="en-US" sz="2500" i="1"/>
                </a:p>
              </p:txBody>
            </p:sp>
            <p:sp>
              <p:nvSpPr>
                <p:cNvPr id="10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079" y="746"/>
                  <a:ext cx="185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B</a:t>
                  </a:r>
                  <a:endParaRPr kumimoji="1" lang="en-US" altLang="en-US" sz="2500" i="1"/>
                </a:p>
              </p:txBody>
            </p:sp>
            <p:sp>
              <p:nvSpPr>
                <p:cNvPr id="10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221" y="748"/>
                  <a:ext cx="18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C</a:t>
                  </a:r>
                  <a:endParaRPr kumimoji="1" lang="en-US" altLang="en-US" sz="2500" i="1"/>
                </a:p>
              </p:txBody>
            </p:sp>
            <p:sp>
              <p:nvSpPr>
                <p:cNvPr id="10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377" y="748"/>
                  <a:ext cx="18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D</a:t>
                  </a:r>
                  <a:endParaRPr kumimoji="1" lang="en-US" altLang="en-US" sz="2500" i="1"/>
                </a:p>
              </p:txBody>
            </p:sp>
            <p:sp>
              <p:nvSpPr>
                <p:cNvPr id="10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518" y="751"/>
                  <a:ext cx="185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E</a:t>
                  </a:r>
                  <a:endParaRPr kumimoji="1" lang="en-US" altLang="en-US" sz="2500" i="1"/>
                </a:p>
              </p:txBody>
            </p:sp>
            <p:sp>
              <p:nvSpPr>
                <p:cNvPr id="11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743" y="748"/>
                  <a:ext cx="17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F</a:t>
                  </a:r>
                  <a:endParaRPr kumimoji="1" lang="en-US" altLang="en-US" sz="2500" i="1"/>
                </a:p>
              </p:txBody>
            </p:sp>
            <p:sp>
              <p:nvSpPr>
                <p:cNvPr id="11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869" y="748"/>
                  <a:ext cx="196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G</a:t>
                  </a:r>
                  <a:endParaRPr kumimoji="1" lang="en-US" altLang="en-US" sz="2500" i="1"/>
                </a:p>
              </p:txBody>
            </p:sp>
            <p:sp>
              <p:nvSpPr>
                <p:cNvPr id="11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029" y="751"/>
                  <a:ext cx="18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H</a:t>
                  </a:r>
                  <a:endParaRPr kumimoji="1" lang="en-US" altLang="en-US" sz="2500" i="1"/>
                </a:p>
              </p:txBody>
            </p:sp>
            <p:sp>
              <p:nvSpPr>
                <p:cNvPr id="11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267" y="814"/>
                  <a:ext cx="478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/>
                    <a:t>Deletion</a:t>
                  </a:r>
                  <a:endParaRPr kumimoji="1" lang="en-US" altLang="en-US" sz="2500"/>
                </a:p>
              </p:txBody>
            </p:sp>
            <p:sp>
              <p:nvSpPr>
                <p:cNvPr id="11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887" y="750"/>
                  <a:ext cx="184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A</a:t>
                  </a:r>
                  <a:endParaRPr kumimoji="1" lang="en-US" altLang="en-US" sz="2500" i="1"/>
                </a:p>
              </p:txBody>
            </p:sp>
            <p:sp>
              <p:nvSpPr>
                <p:cNvPr id="11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026" y="749"/>
                  <a:ext cx="184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B</a:t>
                  </a:r>
                  <a:endParaRPr kumimoji="1" lang="en-US" altLang="en-US" sz="2500" i="1"/>
                </a:p>
              </p:txBody>
            </p:sp>
            <p:sp>
              <p:nvSpPr>
                <p:cNvPr id="11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168" y="746"/>
                  <a:ext cx="18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C</a:t>
                  </a:r>
                  <a:endParaRPr kumimoji="1" lang="en-US" altLang="en-US" sz="2500" i="1"/>
                </a:p>
              </p:txBody>
            </p:sp>
            <p:sp>
              <p:nvSpPr>
                <p:cNvPr id="11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326" y="751"/>
                  <a:ext cx="184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E</a:t>
                  </a:r>
                  <a:endParaRPr kumimoji="1" lang="en-US" altLang="en-US" sz="2500" i="1"/>
                </a:p>
              </p:txBody>
            </p:sp>
            <p:sp>
              <p:nvSpPr>
                <p:cNvPr id="11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681" y="746"/>
                  <a:ext cx="195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G</a:t>
                  </a:r>
                  <a:endParaRPr kumimoji="1" lang="en-US" altLang="en-US" sz="2500" i="1"/>
                </a:p>
              </p:txBody>
            </p:sp>
            <p:sp>
              <p:nvSpPr>
                <p:cNvPr id="11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836" y="744"/>
                  <a:ext cx="190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H</a:t>
                  </a:r>
                  <a:endParaRPr kumimoji="1" lang="en-US" altLang="en-US" sz="2500" i="1"/>
                </a:p>
              </p:txBody>
            </p:sp>
            <p:sp>
              <p:nvSpPr>
                <p:cNvPr id="12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539" y="743"/>
                  <a:ext cx="17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F</a:t>
                  </a:r>
                  <a:endParaRPr kumimoji="1" lang="en-US" altLang="en-US" sz="2500" i="1"/>
                </a:p>
              </p:txBody>
            </p:sp>
            <p:sp>
              <p:nvSpPr>
                <p:cNvPr id="12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939" y="1457"/>
                  <a:ext cx="184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A</a:t>
                  </a:r>
                  <a:endParaRPr kumimoji="1" lang="en-US" altLang="en-US" sz="2500" i="1"/>
                </a:p>
              </p:txBody>
            </p:sp>
            <p:sp>
              <p:nvSpPr>
                <p:cNvPr id="12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078" y="1456"/>
                  <a:ext cx="185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B</a:t>
                  </a:r>
                  <a:endParaRPr kumimoji="1" lang="en-US" altLang="en-US" sz="2500" i="1"/>
                </a:p>
              </p:txBody>
            </p:sp>
            <p:sp>
              <p:nvSpPr>
                <p:cNvPr id="12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20" y="1458"/>
                  <a:ext cx="18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C</a:t>
                  </a:r>
                  <a:endParaRPr kumimoji="1" lang="en-US" altLang="en-US" sz="2500" i="1"/>
                </a:p>
              </p:txBody>
            </p:sp>
            <p:sp>
              <p:nvSpPr>
                <p:cNvPr id="12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376" y="1458"/>
                  <a:ext cx="18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D</a:t>
                  </a:r>
                  <a:endParaRPr kumimoji="1" lang="en-US" altLang="en-US" sz="2500" i="1"/>
                </a:p>
              </p:txBody>
            </p:sp>
            <p:sp>
              <p:nvSpPr>
                <p:cNvPr id="12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517" y="1461"/>
                  <a:ext cx="185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E</a:t>
                  </a:r>
                  <a:endParaRPr kumimoji="1" lang="en-US" altLang="en-US" sz="2500" i="1"/>
                </a:p>
              </p:txBody>
            </p:sp>
            <p:sp>
              <p:nvSpPr>
                <p:cNvPr id="12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742" y="1458"/>
                  <a:ext cx="17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F</a:t>
                  </a:r>
                  <a:endParaRPr kumimoji="1" lang="en-US" altLang="en-US" sz="2500" i="1"/>
                </a:p>
              </p:txBody>
            </p:sp>
            <p:sp>
              <p:nvSpPr>
                <p:cNvPr id="12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868" y="1458"/>
                  <a:ext cx="196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G</a:t>
                  </a:r>
                  <a:endParaRPr kumimoji="1" lang="en-US" altLang="en-US" sz="2500" i="1"/>
                </a:p>
              </p:txBody>
            </p:sp>
            <p:sp>
              <p:nvSpPr>
                <p:cNvPr id="12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028" y="1461"/>
                  <a:ext cx="18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H</a:t>
                  </a:r>
                  <a:endParaRPr kumimoji="1" lang="en-US" altLang="en-US" sz="2500" i="1"/>
                </a:p>
              </p:txBody>
            </p:sp>
            <p:sp>
              <p:nvSpPr>
                <p:cNvPr id="12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208" y="1524"/>
                  <a:ext cx="605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/>
                    <a:t>Duplication</a:t>
                  </a:r>
                  <a:endParaRPr kumimoji="1" lang="en-US" altLang="en-US" sz="2500"/>
                </a:p>
              </p:txBody>
            </p:sp>
            <p:sp>
              <p:nvSpPr>
                <p:cNvPr id="13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886" y="1460"/>
                  <a:ext cx="184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A</a:t>
                  </a:r>
                  <a:endParaRPr kumimoji="1" lang="en-US" altLang="en-US" sz="2500" i="1"/>
                </a:p>
              </p:txBody>
            </p:sp>
            <p:sp>
              <p:nvSpPr>
                <p:cNvPr id="13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025" y="1459"/>
                  <a:ext cx="184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B</a:t>
                  </a:r>
                  <a:endParaRPr kumimoji="1" lang="en-US" altLang="en-US" sz="2500" i="1"/>
                </a:p>
              </p:txBody>
            </p:sp>
            <p:sp>
              <p:nvSpPr>
                <p:cNvPr id="13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167" y="1456"/>
                  <a:ext cx="18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C</a:t>
                  </a:r>
                  <a:endParaRPr kumimoji="1" lang="en-US" altLang="en-US" sz="2500" i="1"/>
                </a:p>
              </p:txBody>
            </p:sp>
            <p:sp>
              <p:nvSpPr>
                <p:cNvPr id="13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325" y="1461"/>
                  <a:ext cx="184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B</a:t>
                  </a:r>
                  <a:endParaRPr kumimoji="1" lang="en-US" altLang="en-US" sz="2500" i="1"/>
                </a:p>
              </p:txBody>
            </p:sp>
            <p:sp>
              <p:nvSpPr>
                <p:cNvPr id="13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4633" y="1456"/>
                  <a:ext cx="18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D</a:t>
                  </a:r>
                  <a:endParaRPr kumimoji="1" lang="en-US" altLang="en-US" sz="2500" i="1"/>
                </a:p>
              </p:txBody>
            </p:sp>
            <p:sp>
              <p:nvSpPr>
                <p:cNvPr id="13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787" y="1454"/>
                  <a:ext cx="185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E</a:t>
                  </a:r>
                  <a:endParaRPr kumimoji="1" lang="en-US" altLang="en-US" sz="2500" i="1"/>
                </a:p>
              </p:txBody>
            </p:sp>
            <p:sp>
              <p:nvSpPr>
                <p:cNvPr id="13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4482" y="1453"/>
                  <a:ext cx="190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C</a:t>
                  </a:r>
                  <a:endParaRPr kumimoji="1" lang="en-US" altLang="en-US" sz="2500" i="1"/>
                </a:p>
              </p:txBody>
            </p:sp>
            <p:sp>
              <p:nvSpPr>
                <p:cNvPr id="137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4981" y="1458"/>
                  <a:ext cx="17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F</a:t>
                  </a:r>
                  <a:endParaRPr kumimoji="1" lang="en-US" altLang="en-US" sz="2500" i="1"/>
                </a:p>
              </p:txBody>
            </p:sp>
            <p:sp>
              <p:nvSpPr>
                <p:cNvPr id="13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5138" y="1461"/>
                  <a:ext cx="196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G</a:t>
                  </a:r>
                  <a:endParaRPr kumimoji="1" lang="en-US" altLang="en-US" sz="2500" i="1"/>
                </a:p>
              </p:txBody>
            </p:sp>
            <p:sp>
              <p:nvSpPr>
                <p:cNvPr id="139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5277" y="1458"/>
                  <a:ext cx="18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H</a:t>
                  </a:r>
                  <a:endParaRPr kumimoji="1" lang="en-US" altLang="en-US" sz="2500" i="1"/>
                </a:p>
              </p:txBody>
            </p:sp>
            <p:sp>
              <p:nvSpPr>
                <p:cNvPr id="14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933" y="2192"/>
                  <a:ext cx="184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A</a:t>
                  </a:r>
                  <a:endParaRPr kumimoji="1" lang="en-US" altLang="en-US" sz="2500" i="1"/>
                </a:p>
              </p:txBody>
            </p:sp>
            <p:sp>
              <p:nvSpPr>
                <p:cNvPr id="141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942" y="2876"/>
                  <a:ext cx="184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A</a:t>
                  </a:r>
                  <a:endParaRPr kumimoji="1" lang="en-US" altLang="en-US" sz="2500" i="1"/>
                </a:p>
              </p:txBody>
            </p:sp>
            <p:sp>
              <p:nvSpPr>
                <p:cNvPr id="14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934" y="3358"/>
                  <a:ext cx="201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M</a:t>
                  </a:r>
                  <a:endParaRPr kumimoji="1" lang="en-US" altLang="en-US" sz="2500" i="1"/>
                </a:p>
              </p:txBody>
            </p:sp>
            <p:sp>
              <p:nvSpPr>
                <p:cNvPr id="143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072" y="3358"/>
                  <a:ext cx="190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N</a:t>
                  </a:r>
                  <a:endParaRPr kumimoji="1" lang="en-US" altLang="en-US" sz="2500" i="1"/>
                </a:p>
              </p:txBody>
            </p:sp>
            <p:sp>
              <p:nvSpPr>
                <p:cNvPr id="144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220" y="3363"/>
                  <a:ext cx="195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O</a:t>
                  </a:r>
                  <a:endParaRPr kumimoji="1" lang="en-US" altLang="en-US" sz="2500" i="1"/>
                </a:p>
              </p:txBody>
            </p:sp>
            <p:sp>
              <p:nvSpPr>
                <p:cNvPr id="14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371" y="3363"/>
                  <a:ext cx="184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P</a:t>
                  </a:r>
                  <a:endParaRPr kumimoji="1" lang="en-US" altLang="en-US" sz="2500" i="1"/>
                </a:p>
              </p:txBody>
            </p:sp>
            <p:sp>
              <p:nvSpPr>
                <p:cNvPr id="146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516" y="3363"/>
                  <a:ext cx="196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Q</a:t>
                  </a:r>
                  <a:endParaRPr kumimoji="1" lang="en-US" altLang="en-US" sz="2500" i="1"/>
                </a:p>
              </p:txBody>
            </p:sp>
            <p:sp>
              <p:nvSpPr>
                <p:cNvPr id="147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735" y="3363"/>
                  <a:ext cx="190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R</a:t>
                  </a:r>
                  <a:endParaRPr kumimoji="1" lang="en-US" altLang="en-US" sz="2500" i="1"/>
                </a:p>
              </p:txBody>
            </p:sp>
            <p:sp>
              <p:nvSpPr>
                <p:cNvPr id="148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074" y="2876"/>
                  <a:ext cx="184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B</a:t>
                  </a:r>
                  <a:endParaRPr kumimoji="1" lang="en-US" altLang="en-US" sz="2500" i="1"/>
                </a:p>
              </p:txBody>
            </p:sp>
            <p:sp>
              <p:nvSpPr>
                <p:cNvPr id="14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222" y="2878"/>
                  <a:ext cx="189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C</a:t>
                  </a:r>
                  <a:endParaRPr kumimoji="1" lang="en-US" altLang="en-US" sz="2500" i="1"/>
                </a:p>
              </p:txBody>
            </p:sp>
            <p:sp>
              <p:nvSpPr>
                <p:cNvPr id="150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370" y="2878"/>
                  <a:ext cx="189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D</a:t>
                  </a:r>
                  <a:endParaRPr kumimoji="1" lang="en-US" altLang="en-US" sz="2500" i="1"/>
                </a:p>
              </p:txBody>
            </p:sp>
            <p:sp>
              <p:nvSpPr>
                <p:cNvPr id="151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2522" y="2883"/>
                  <a:ext cx="185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E</a:t>
                  </a:r>
                  <a:endParaRPr kumimoji="1" lang="en-US" altLang="en-US" sz="2500" i="1"/>
                </a:p>
              </p:txBody>
            </p:sp>
            <p:sp>
              <p:nvSpPr>
                <p:cNvPr id="15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731" y="2883"/>
                  <a:ext cx="17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F</a:t>
                  </a:r>
                  <a:endParaRPr kumimoji="1" lang="en-US" altLang="en-US" sz="2500" i="1"/>
                </a:p>
              </p:txBody>
            </p:sp>
            <p:sp>
              <p:nvSpPr>
                <p:cNvPr id="153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869" y="2883"/>
                  <a:ext cx="196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G</a:t>
                  </a:r>
                  <a:endParaRPr kumimoji="1" lang="en-US" altLang="en-US" sz="2500" i="1"/>
                </a:p>
              </p:txBody>
            </p:sp>
            <p:sp>
              <p:nvSpPr>
                <p:cNvPr id="154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021" y="2883"/>
                  <a:ext cx="18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H</a:t>
                  </a:r>
                  <a:endParaRPr kumimoji="1" lang="en-US" altLang="en-US" sz="2500" i="1"/>
                </a:p>
              </p:txBody>
            </p:sp>
            <p:sp>
              <p:nvSpPr>
                <p:cNvPr id="155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079" y="2191"/>
                  <a:ext cx="185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B</a:t>
                  </a:r>
                  <a:endParaRPr kumimoji="1" lang="en-US" altLang="en-US" sz="2500" i="1"/>
                </a:p>
              </p:txBody>
            </p:sp>
            <p:sp>
              <p:nvSpPr>
                <p:cNvPr id="15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226" y="2196"/>
                  <a:ext cx="189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C</a:t>
                  </a:r>
                  <a:endParaRPr kumimoji="1" lang="en-US" altLang="en-US" sz="2500" i="1"/>
                </a:p>
              </p:txBody>
            </p:sp>
            <p:sp>
              <p:nvSpPr>
                <p:cNvPr id="15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367" y="2196"/>
                  <a:ext cx="189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D</a:t>
                  </a:r>
                  <a:endParaRPr kumimoji="1" lang="en-US" altLang="en-US" sz="2500" i="1"/>
                </a:p>
              </p:txBody>
            </p:sp>
            <p:sp>
              <p:nvSpPr>
                <p:cNvPr id="15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508" y="2196"/>
                  <a:ext cx="184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E</a:t>
                  </a:r>
                  <a:endParaRPr kumimoji="1" lang="en-US" altLang="en-US" sz="2500" i="1"/>
                </a:p>
              </p:txBody>
            </p:sp>
            <p:sp>
              <p:nvSpPr>
                <p:cNvPr id="159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748" y="2196"/>
                  <a:ext cx="179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F</a:t>
                  </a:r>
                  <a:endParaRPr kumimoji="1" lang="en-US" altLang="en-US" sz="2500" i="1"/>
                </a:p>
              </p:txBody>
            </p:sp>
            <p:sp>
              <p:nvSpPr>
                <p:cNvPr id="160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2882" y="2196"/>
                  <a:ext cx="195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G</a:t>
                  </a:r>
                  <a:endParaRPr kumimoji="1" lang="en-US" altLang="en-US" sz="2500" i="1"/>
                </a:p>
              </p:txBody>
            </p:sp>
            <p:sp>
              <p:nvSpPr>
                <p:cNvPr id="161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016" y="2196"/>
                  <a:ext cx="189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H</a:t>
                  </a:r>
                  <a:endParaRPr kumimoji="1" lang="en-US" altLang="en-US" sz="2500" i="1"/>
                </a:p>
              </p:txBody>
            </p:sp>
            <p:sp>
              <p:nvSpPr>
                <p:cNvPr id="162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344" y="2276"/>
                  <a:ext cx="518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/>
                    <a:t>Inversion</a:t>
                  </a:r>
                  <a:endParaRPr kumimoji="1" lang="en-US" altLang="en-US" sz="2500"/>
                </a:p>
              </p:txBody>
            </p:sp>
            <p:sp>
              <p:nvSpPr>
                <p:cNvPr id="163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3278" y="3069"/>
                  <a:ext cx="675" cy="2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/>
                    <a:t>Reciprocal</a:t>
                  </a:r>
                </a:p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/>
                    <a:t>translocation</a:t>
                  </a:r>
                  <a:endParaRPr kumimoji="1" lang="en-US" altLang="en-US" sz="2500"/>
                </a:p>
              </p:txBody>
            </p:sp>
            <p:sp>
              <p:nvSpPr>
                <p:cNvPr id="164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067" y="3358"/>
                  <a:ext cx="184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A</a:t>
                  </a:r>
                  <a:endParaRPr kumimoji="1" lang="en-US" altLang="en-US" sz="2500" i="1"/>
                </a:p>
              </p:txBody>
            </p:sp>
            <p:sp>
              <p:nvSpPr>
                <p:cNvPr id="165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4191" y="3363"/>
                  <a:ext cx="184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B</a:t>
                  </a:r>
                  <a:endParaRPr kumimoji="1" lang="en-US" altLang="en-US" sz="2500" i="1"/>
                </a:p>
              </p:txBody>
            </p:sp>
            <p:sp>
              <p:nvSpPr>
                <p:cNvPr id="166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4340" y="3363"/>
                  <a:ext cx="184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P</a:t>
                  </a:r>
                  <a:endParaRPr kumimoji="1" lang="en-US" altLang="en-US" sz="2500" i="1"/>
                </a:p>
              </p:txBody>
            </p:sp>
            <p:sp>
              <p:nvSpPr>
                <p:cNvPr id="167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4507" y="3363"/>
                  <a:ext cx="195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Q</a:t>
                  </a:r>
                  <a:endParaRPr kumimoji="1" lang="en-US" altLang="en-US" sz="2500" i="1"/>
                </a:p>
              </p:txBody>
            </p:sp>
            <p:sp>
              <p:nvSpPr>
                <p:cNvPr id="168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4705" y="3368"/>
                  <a:ext cx="190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R</a:t>
                  </a:r>
                  <a:endParaRPr kumimoji="1" lang="en-US" altLang="en-US" sz="2500" i="1"/>
                </a:p>
              </p:txBody>
            </p:sp>
            <p:sp>
              <p:nvSpPr>
                <p:cNvPr id="169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060" y="2876"/>
                  <a:ext cx="200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M</a:t>
                  </a:r>
                  <a:endParaRPr kumimoji="1" lang="en-US" altLang="en-US" sz="2500" i="1"/>
                </a:p>
              </p:txBody>
            </p:sp>
            <p:sp>
              <p:nvSpPr>
                <p:cNvPr id="170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4195" y="2883"/>
                  <a:ext cx="18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N</a:t>
                  </a:r>
                  <a:endParaRPr kumimoji="1" lang="en-US" altLang="en-US" sz="2500" i="1"/>
                </a:p>
              </p:txBody>
            </p:sp>
            <p:sp>
              <p:nvSpPr>
                <p:cNvPr id="171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4332" y="2883"/>
                  <a:ext cx="195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O</a:t>
                  </a:r>
                  <a:endParaRPr kumimoji="1" lang="en-US" altLang="en-US" sz="2500" i="1"/>
                </a:p>
              </p:txBody>
            </p:sp>
            <p:sp>
              <p:nvSpPr>
                <p:cNvPr id="172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4504" y="2883"/>
                  <a:ext cx="18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C</a:t>
                  </a:r>
                  <a:endParaRPr kumimoji="1" lang="en-US" altLang="en-US" sz="2500" i="1"/>
                </a:p>
              </p:txBody>
            </p:sp>
            <p:sp>
              <p:nvSpPr>
                <p:cNvPr id="173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4657" y="2883"/>
                  <a:ext cx="190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D</a:t>
                  </a:r>
                  <a:endParaRPr kumimoji="1" lang="en-US" altLang="en-US" sz="2500" i="1"/>
                </a:p>
              </p:txBody>
            </p:sp>
            <p:sp>
              <p:nvSpPr>
                <p:cNvPr id="174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4797" y="2883"/>
                  <a:ext cx="184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E</a:t>
                  </a:r>
                  <a:endParaRPr kumimoji="1" lang="en-US" altLang="en-US" sz="2500" i="1"/>
                </a:p>
              </p:txBody>
            </p:sp>
            <p:sp>
              <p:nvSpPr>
                <p:cNvPr id="175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5004" y="2883"/>
                  <a:ext cx="17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F</a:t>
                  </a:r>
                  <a:endParaRPr kumimoji="1" lang="en-US" altLang="en-US" sz="2500" i="1"/>
                </a:p>
              </p:txBody>
            </p:sp>
            <p:sp>
              <p:nvSpPr>
                <p:cNvPr id="176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5142" y="2880"/>
                  <a:ext cx="196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G</a:t>
                  </a:r>
                  <a:endParaRPr kumimoji="1" lang="en-US" altLang="en-US" sz="2500" i="1"/>
                </a:p>
              </p:txBody>
            </p:sp>
            <p:sp>
              <p:nvSpPr>
                <p:cNvPr id="177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5282" y="2883"/>
                  <a:ext cx="18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H</a:t>
                  </a:r>
                  <a:endParaRPr kumimoji="1" lang="en-US" altLang="en-US" sz="2500" i="1"/>
                </a:p>
              </p:txBody>
            </p:sp>
            <p:sp>
              <p:nvSpPr>
                <p:cNvPr id="178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4058" y="2194"/>
                  <a:ext cx="184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A</a:t>
                  </a:r>
                  <a:endParaRPr kumimoji="1" lang="en-US" altLang="en-US" sz="2500" i="1"/>
                </a:p>
              </p:txBody>
            </p:sp>
            <p:sp>
              <p:nvSpPr>
                <p:cNvPr id="179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4202" y="2193"/>
                  <a:ext cx="189" cy="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D</a:t>
                  </a:r>
                  <a:endParaRPr kumimoji="1" lang="en-US" altLang="en-US" sz="2500" i="1"/>
                </a:p>
              </p:txBody>
            </p:sp>
            <p:sp>
              <p:nvSpPr>
                <p:cNvPr id="180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4351" y="2198"/>
                  <a:ext cx="190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C</a:t>
                  </a:r>
                  <a:endParaRPr kumimoji="1" lang="en-US" altLang="en-US" sz="2500" i="1"/>
                </a:p>
              </p:txBody>
            </p:sp>
            <p:sp>
              <p:nvSpPr>
                <p:cNvPr id="181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4494" y="2198"/>
                  <a:ext cx="184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B</a:t>
                  </a:r>
                  <a:endParaRPr kumimoji="1" lang="en-US" altLang="en-US" sz="2500" i="1"/>
                </a:p>
              </p:txBody>
            </p:sp>
            <p:sp>
              <p:nvSpPr>
                <p:cNvPr id="182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4633" y="2198"/>
                  <a:ext cx="184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E</a:t>
                  </a:r>
                  <a:endParaRPr kumimoji="1" lang="en-US" altLang="en-US" sz="2500" i="1"/>
                </a:p>
              </p:txBody>
            </p:sp>
            <p:sp>
              <p:nvSpPr>
                <p:cNvPr id="183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4873" y="2198"/>
                  <a:ext cx="179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F</a:t>
                  </a:r>
                  <a:endParaRPr kumimoji="1" lang="en-US" altLang="en-US" sz="2500" i="1"/>
                </a:p>
              </p:txBody>
            </p:sp>
            <p:sp>
              <p:nvSpPr>
                <p:cNvPr id="184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5141" y="2198"/>
                  <a:ext cx="190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H</a:t>
                  </a:r>
                  <a:endParaRPr kumimoji="1" lang="en-US" altLang="en-US" sz="2500" i="1"/>
                </a:p>
              </p:txBody>
            </p:sp>
            <p:sp>
              <p:nvSpPr>
                <p:cNvPr id="185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4999" y="2196"/>
                  <a:ext cx="196" cy="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i="1"/>
                    <a:t>G</a:t>
                  </a:r>
                  <a:endParaRPr kumimoji="1" lang="en-US" altLang="en-US" sz="2500" i="1"/>
                </a:p>
              </p:txBody>
            </p:sp>
          </p:grpSp>
          <p:grpSp>
            <p:nvGrpSpPr>
              <p:cNvPr id="99" name="Group 90"/>
              <p:cNvGrpSpPr>
                <a:grpSpLocks/>
              </p:cNvGrpSpPr>
              <p:nvPr/>
            </p:nvGrpSpPr>
            <p:grpSpPr bwMode="auto">
              <a:xfrm>
                <a:off x="66" y="946"/>
                <a:ext cx="2022" cy="2876"/>
                <a:chOff x="66" y="946"/>
                <a:chExt cx="2022" cy="2876"/>
              </a:xfrm>
            </p:grpSpPr>
            <p:sp>
              <p:nvSpPr>
                <p:cNvPr id="100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66" y="946"/>
                  <a:ext cx="179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b="1"/>
                    <a:t>(a) </a:t>
                  </a:r>
                  <a:r>
                    <a:rPr kumimoji="1" lang="en-US" altLang="en-US" sz="1200"/>
                    <a:t>A </a:t>
                  </a:r>
                  <a:r>
                    <a:rPr kumimoji="1" lang="en-US" altLang="en-US" sz="1200" b="1"/>
                    <a:t>deletion</a:t>
                  </a:r>
                  <a:r>
                    <a:rPr kumimoji="1" lang="en-US" altLang="en-US" sz="1200"/>
                    <a:t> removes a chromosomal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/>
                    <a:t>      segment.</a:t>
                  </a:r>
                </a:p>
              </p:txBody>
            </p:sp>
            <p:sp>
              <p:nvSpPr>
                <p:cNvPr id="101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74" y="1649"/>
                  <a:ext cx="1716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b="1"/>
                    <a:t>(b) </a:t>
                  </a:r>
                  <a:r>
                    <a:rPr kumimoji="1" lang="en-US" altLang="en-US" sz="1200"/>
                    <a:t>A </a:t>
                  </a:r>
                  <a:r>
                    <a:rPr kumimoji="1" lang="en-US" altLang="en-US" sz="1200" b="1"/>
                    <a:t>duplication</a:t>
                  </a:r>
                  <a:r>
                    <a:rPr kumimoji="1" lang="en-US" altLang="en-US" sz="1200"/>
                    <a:t> repeats a segment.</a:t>
                  </a:r>
                </a:p>
              </p:txBody>
            </p:sp>
            <p:sp>
              <p:nvSpPr>
                <p:cNvPr id="102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74" y="2370"/>
                  <a:ext cx="197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b="1"/>
                    <a:t>(c)</a:t>
                  </a:r>
                  <a:r>
                    <a:rPr kumimoji="1" lang="en-US" altLang="en-US" sz="1200"/>
                    <a:t> An</a:t>
                  </a:r>
                  <a:r>
                    <a:rPr kumimoji="1" lang="en-US" altLang="en-US" sz="1200" b="1"/>
                    <a:t> inversion</a:t>
                  </a:r>
                  <a:r>
                    <a:rPr kumimoji="1" lang="en-US" altLang="en-US" sz="1200"/>
                    <a:t> reverses a segment within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/>
                    <a:t>      a chromosome.</a:t>
                  </a:r>
                </a:p>
              </p:txBody>
            </p:sp>
            <p:sp>
              <p:nvSpPr>
                <p:cNvPr id="103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72" y="2729"/>
                  <a:ext cx="2016" cy="10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>
                  <a:spAutoFit/>
                </a:bodyPr>
                <a:lstStyle>
                  <a:lvl1pPr marL="228600" indent="-22860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SzPct val="80000"/>
                    <a:buFont typeface="Wingdings" pitchFamily="2" charset="2"/>
                    <a:buChar char="¨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" pitchFamily="2" charset="2"/>
                    <a:buChar char="¨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Font typeface="Wingdings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 b="1"/>
                    <a:t>(d)</a:t>
                  </a:r>
                  <a:r>
                    <a:rPr kumimoji="1" lang="en-US" altLang="en-US" sz="1200"/>
                    <a:t> A</a:t>
                  </a:r>
                  <a:r>
                    <a:rPr kumimoji="1" lang="en-US" altLang="en-US" sz="1200" b="1"/>
                    <a:t> translocation</a:t>
                  </a:r>
                  <a:r>
                    <a:rPr kumimoji="1" lang="en-US" altLang="en-US" sz="1200"/>
                    <a:t> moves a segment from</a:t>
                  </a:r>
                  <a:br>
                    <a:rPr kumimoji="1" lang="en-US" altLang="en-US" sz="1200"/>
                  </a:br>
                  <a:r>
                    <a:rPr kumimoji="1" lang="en-US" altLang="en-US" sz="1200"/>
                    <a:t>one chromosome to another,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/>
                    <a:t>	nonhomologous one. In a reciprocal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/>
                    <a:t>     translocation, the most common type,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/>
                    <a:t>	nonhomologous chromosomes exchange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/>
                    <a:t>	fragments. Nonreciprocal translocations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/>
                    <a:t>	also occur, in which a chromosome 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/>
                    <a:t>	transfers a fragment without receiving a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1" lang="en-US" altLang="en-US" sz="1200"/>
                    <a:t>	fragment in return.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5682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/>
              <a:t>Problems with Mutations</a:t>
            </a:r>
            <a:endParaRPr lang="en-US" dirty="0"/>
          </a:p>
          <a:p>
            <a:pPr lvl="1"/>
            <a:r>
              <a:rPr lang="en-US" dirty="0"/>
              <a:t>Changes the </a:t>
            </a:r>
            <a:r>
              <a:rPr lang="en-US" b="1" u="sng" dirty="0"/>
              <a:t>DNA</a:t>
            </a:r>
            <a:endParaRPr lang="en-US" dirty="0"/>
          </a:p>
          <a:p>
            <a:pPr lvl="1"/>
            <a:r>
              <a:rPr lang="en-US" dirty="0"/>
              <a:t>Changes the </a:t>
            </a:r>
            <a:r>
              <a:rPr lang="en-US" b="1" u="sng" dirty="0"/>
              <a:t>RNA</a:t>
            </a:r>
            <a:endParaRPr lang="en-US" dirty="0"/>
          </a:p>
          <a:p>
            <a:pPr lvl="1"/>
            <a:r>
              <a:rPr lang="en-US" dirty="0"/>
              <a:t>Changes the </a:t>
            </a:r>
            <a:r>
              <a:rPr lang="en-US" b="1" u="sng" dirty="0"/>
              <a:t>Protein</a:t>
            </a:r>
            <a:endParaRPr lang="en-US" dirty="0"/>
          </a:p>
          <a:p>
            <a:pPr lvl="1"/>
            <a:r>
              <a:rPr lang="en-US" dirty="0"/>
              <a:t>Leads to a </a:t>
            </a:r>
            <a:r>
              <a:rPr lang="en-US" b="1" u="sng" dirty="0"/>
              <a:t>genetic disorder</a:t>
            </a:r>
            <a:r>
              <a:rPr lang="en-US" dirty="0"/>
              <a:t> – problem due to the misinformation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53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Environmental Causes of Mutations:</a:t>
            </a:r>
            <a:endParaRPr lang="en-US" dirty="0"/>
          </a:p>
          <a:p>
            <a:r>
              <a:rPr lang="en-US" b="1" u="sng" dirty="0"/>
              <a:t>Mutagens</a:t>
            </a:r>
            <a:r>
              <a:rPr lang="en-US" dirty="0"/>
              <a:t> – environmental factors that result in a </a:t>
            </a:r>
            <a:r>
              <a:rPr lang="en-US" b="1" u="sng" dirty="0"/>
              <a:t>mutation</a:t>
            </a:r>
            <a:endParaRPr lang="en-US" dirty="0"/>
          </a:p>
          <a:p>
            <a:r>
              <a:rPr lang="en-US" b="1" u="sng" dirty="0"/>
              <a:t>Carcinogens</a:t>
            </a:r>
            <a:r>
              <a:rPr lang="en-US" dirty="0"/>
              <a:t> – environmental factors that result in a mutation that leads to </a:t>
            </a:r>
            <a:r>
              <a:rPr lang="en-US" b="1" u="sng" dirty="0"/>
              <a:t>cancer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- change the genetic structure of the cell causing </a:t>
            </a:r>
            <a:r>
              <a:rPr lang="en-US" b="1" u="sng" dirty="0"/>
              <a:t>uncontrolled cell growth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71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Types of </a:t>
            </a:r>
            <a:r>
              <a:rPr lang="en-US" b="1" u="sng" dirty="0" smtClean="0"/>
              <a:t>Mutagens/Carcinogens: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u="sng" dirty="0" smtClean="0"/>
              <a:t>Chemicals </a:t>
            </a:r>
            <a:r>
              <a:rPr lang="en-US" b="1" u="sng" dirty="0"/>
              <a:t>– pesticides, asbestos,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b="1" u="sng" dirty="0"/>
              <a:t>Cigarette Smoke</a:t>
            </a:r>
            <a:r>
              <a:rPr lang="en-US" dirty="0"/>
              <a:t> – over </a:t>
            </a:r>
            <a:r>
              <a:rPr lang="en-US" b="1" u="sng" dirty="0"/>
              <a:t>70</a:t>
            </a:r>
            <a:r>
              <a:rPr lang="en-US" dirty="0"/>
              <a:t> known </a:t>
            </a:r>
            <a:r>
              <a:rPr lang="en-US" dirty="0" smtClean="0"/>
              <a:t>carcinogens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b="1" u="sng" dirty="0"/>
              <a:t>UV light</a:t>
            </a:r>
            <a:r>
              <a:rPr lang="en-US" dirty="0"/>
              <a:t> – sunlight and tanning beds (extra </a:t>
            </a:r>
            <a:r>
              <a:rPr lang="en-US" dirty="0" smtClean="0"/>
              <a:t>concentrated)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b="1" u="sng" dirty="0"/>
              <a:t>Radiation</a:t>
            </a:r>
            <a:r>
              <a:rPr lang="en-US" dirty="0"/>
              <a:t> – radon gas, nuclear </a:t>
            </a:r>
            <a:r>
              <a:rPr lang="en-US" dirty="0" smtClean="0"/>
              <a:t>waste</a:t>
            </a:r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b="1" u="sng" dirty="0"/>
              <a:t>Viruses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3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Mutation</a:t>
            </a:r>
            <a:r>
              <a:rPr lang="en-US" dirty="0"/>
              <a:t>: Change in the </a:t>
            </a:r>
            <a:r>
              <a:rPr lang="en-US" b="1" u="sng" dirty="0"/>
              <a:t>genetic structure</a:t>
            </a:r>
            <a:r>
              <a:rPr lang="en-US" dirty="0"/>
              <a:t> of an organism</a:t>
            </a:r>
          </a:p>
          <a:p>
            <a:pPr marL="0" indent="0">
              <a:buNone/>
            </a:pPr>
            <a:r>
              <a:rPr lang="en-US" b="1" u="sng" dirty="0"/>
              <a:t>Types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1. </a:t>
            </a:r>
            <a:r>
              <a:rPr lang="en-US" b="1" u="sng" dirty="0"/>
              <a:t>Gene mutations</a:t>
            </a:r>
            <a:r>
              <a:rPr lang="en-US" dirty="0"/>
              <a:t> – changes to </a:t>
            </a:r>
            <a:r>
              <a:rPr lang="en-US" b="1" u="sng" dirty="0"/>
              <a:t>one or a few nucleotides</a:t>
            </a:r>
            <a:r>
              <a:rPr lang="en-US" dirty="0"/>
              <a:t> in a gene – alters the expression of the gene’s protein and can affect the cell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b="1" u="sng" dirty="0"/>
              <a:t>Chromosomal mutations</a:t>
            </a:r>
            <a:r>
              <a:rPr lang="en-US" dirty="0"/>
              <a:t> – changes due to </a:t>
            </a:r>
            <a:r>
              <a:rPr lang="en-US" b="1" u="sng" dirty="0"/>
              <a:t>errors in cell division</a:t>
            </a:r>
            <a:r>
              <a:rPr lang="en-US" dirty="0"/>
              <a:t>, usually meiosis that alters the </a:t>
            </a:r>
            <a:r>
              <a:rPr lang="en-US" b="1" u="sng" dirty="0"/>
              <a:t>structure or number of chromosome</a:t>
            </a:r>
            <a:r>
              <a:rPr lang="en-US" dirty="0"/>
              <a:t> in a cell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7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sz="3200" b="1" u="sng" dirty="0" smtClean="0"/>
              <a:t>Point </a:t>
            </a:r>
            <a:r>
              <a:rPr lang="en-US" sz="3200" b="1" u="sng" dirty="0"/>
              <a:t>Mutations</a:t>
            </a:r>
            <a:r>
              <a:rPr lang="en-US" sz="3200" dirty="0"/>
              <a:t>: changes in </a:t>
            </a:r>
            <a:r>
              <a:rPr lang="en-US" sz="3200" b="1" u="sng" dirty="0"/>
              <a:t>one</a:t>
            </a:r>
            <a:r>
              <a:rPr lang="en-US" sz="3200" dirty="0"/>
              <a:t> nucleotide – typically a </a:t>
            </a:r>
            <a:r>
              <a:rPr lang="en-US" sz="3200" b="1" u="sng" dirty="0"/>
              <a:t>replication</a:t>
            </a:r>
            <a:r>
              <a:rPr lang="en-US" sz="3200" dirty="0"/>
              <a:t> </a:t>
            </a:r>
            <a:r>
              <a:rPr lang="en-US" sz="3200" dirty="0" smtClean="0"/>
              <a:t>error</a:t>
            </a:r>
          </a:p>
          <a:p>
            <a:pPr marL="0" lvl="0" indent="0"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/>
              <a:t>a. Silent </a:t>
            </a:r>
            <a:r>
              <a:rPr lang="en-US" sz="2800" b="1" u="sng" dirty="0"/>
              <a:t>Mutations</a:t>
            </a:r>
            <a:r>
              <a:rPr lang="en-US" sz="2800" dirty="0"/>
              <a:t> – the change in the nucleotide still brings in the </a:t>
            </a:r>
            <a:r>
              <a:rPr lang="en-US" sz="2800" b="1" u="sng" dirty="0"/>
              <a:t>same amino acid</a:t>
            </a:r>
            <a:r>
              <a:rPr lang="en-US" sz="2800" dirty="0"/>
              <a:t> so the protein remains </a:t>
            </a:r>
            <a:r>
              <a:rPr lang="en-US" sz="2800" b="1" u="sng" dirty="0"/>
              <a:t>unchanged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6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811338" y="1009650"/>
            <a:ext cx="5732462" cy="5773738"/>
            <a:chOff x="1700" y="1894"/>
            <a:chExt cx="2140" cy="2208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" y="1980"/>
              <a:ext cx="1990" cy="2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45" y="1894"/>
              <a:ext cx="279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 b="1"/>
                <a:t>Wild type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114" y="2017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214" y="2031"/>
              <a:ext cx="104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321" y="2023"/>
              <a:ext cx="10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414" y="2012"/>
              <a:ext cx="107" cy="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200"/>
                <a:t>A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525" y="2023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623" y="2017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2729" y="2027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829" y="2027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935" y="2027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035" y="2017"/>
              <a:ext cx="10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135" y="2017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3241" y="2027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C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342" y="2027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3446" y="2027"/>
              <a:ext cx="101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3550" y="2027"/>
              <a:ext cx="100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1718" y="2067"/>
              <a:ext cx="208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mRNA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2015" y="2099"/>
              <a:ext cx="115" cy="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200"/>
                <a:t>5</a:t>
              </a:r>
              <a:r>
                <a:rPr lang="en-US" altLang="en-US" sz="1200">
                  <a:sym typeface="Symbol" pitchFamily="18" charset="2"/>
                </a:rPr>
                <a:t>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700" y="2174"/>
              <a:ext cx="218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Protein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2179" y="2174"/>
              <a:ext cx="147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Met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2485" y="2167"/>
              <a:ext cx="142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Lys</a:t>
              </a:r>
            </a:p>
          </p:txBody>
        </p:sp>
        <p:sp>
          <p:nvSpPr>
            <p:cNvPr id="27" name="Text Box 27"/>
            <p:cNvSpPr txBox="1">
              <a:spLocks noChangeArrowheads="1"/>
            </p:cNvSpPr>
            <p:nvPr/>
          </p:nvSpPr>
          <p:spPr bwMode="auto">
            <a:xfrm>
              <a:off x="2794" y="2174"/>
              <a:ext cx="152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Phe</a:t>
              </a: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3132" y="2174"/>
              <a:ext cx="14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Gly</a:t>
              </a: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3422" y="2212"/>
              <a:ext cx="16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Stop</a:t>
              </a: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3307" y="2350"/>
              <a:ext cx="347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Carboxyl end</a:t>
              </a:r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1778" y="2303"/>
              <a:ext cx="294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Amino end</a:t>
              </a:r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 flipH="1">
              <a:off x="1929" y="2225"/>
              <a:ext cx="190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3330" y="2220"/>
              <a:ext cx="114" cy="14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4" name="AutoShape 34"/>
            <p:cNvSpPr>
              <a:spLocks/>
            </p:cNvSpPr>
            <p:nvPr/>
          </p:nvSpPr>
          <p:spPr bwMode="auto">
            <a:xfrm rot="-5400000">
              <a:off x="3480" y="2105"/>
              <a:ext cx="29" cy="191"/>
            </a:xfrm>
            <a:prstGeom prst="leftBrace">
              <a:avLst>
                <a:gd name="adj1" fmla="val 54885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3656" y="2113"/>
              <a:ext cx="106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3</a:t>
              </a:r>
              <a:r>
                <a:rPr lang="en-US" altLang="en-US" sz="1000">
                  <a:sym typeface="Symbol" pitchFamily="18" charset="2"/>
                </a:rPr>
                <a:t></a:t>
              </a:r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2109" y="2754"/>
              <a:ext cx="100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2207" y="276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auto">
            <a:xfrm>
              <a:off x="2306" y="2762"/>
              <a:ext cx="10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2415" y="2762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2519" y="2762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41" name="Text Box 41"/>
            <p:cNvSpPr txBox="1">
              <a:spLocks noChangeArrowheads="1"/>
            </p:cNvSpPr>
            <p:nvPr/>
          </p:nvSpPr>
          <p:spPr bwMode="auto">
            <a:xfrm>
              <a:off x="2616" y="2762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42" name="Text Box 42"/>
            <p:cNvSpPr txBox="1">
              <a:spLocks noChangeArrowheads="1"/>
            </p:cNvSpPr>
            <p:nvPr/>
          </p:nvSpPr>
          <p:spPr bwMode="auto">
            <a:xfrm>
              <a:off x="2720" y="276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2825" y="276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44" name="Text Box 44"/>
            <p:cNvSpPr txBox="1">
              <a:spLocks noChangeArrowheads="1"/>
            </p:cNvSpPr>
            <p:nvPr/>
          </p:nvSpPr>
          <p:spPr bwMode="auto">
            <a:xfrm>
              <a:off x="2927" y="276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  <a:endParaRPr lang="en-US" altLang="en-US" sz="1200"/>
            </a:p>
          </p:txBody>
        </p:sp>
        <p:sp>
          <p:nvSpPr>
            <p:cNvPr id="45" name="Text Box 45"/>
            <p:cNvSpPr txBox="1">
              <a:spLocks noChangeArrowheads="1"/>
            </p:cNvSpPr>
            <p:nvPr/>
          </p:nvSpPr>
          <p:spPr bwMode="auto">
            <a:xfrm>
              <a:off x="3025" y="2762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/>
          </p:nvSpPr>
          <p:spPr bwMode="auto">
            <a:xfrm>
              <a:off x="3132" y="2762"/>
              <a:ext cx="10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47" name="Text Box 47"/>
            <p:cNvSpPr txBox="1">
              <a:spLocks noChangeArrowheads="1"/>
            </p:cNvSpPr>
            <p:nvPr/>
          </p:nvSpPr>
          <p:spPr bwMode="auto">
            <a:xfrm>
              <a:off x="3236" y="276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48" name="Text Box 48"/>
            <p:cNvSpPr txBox="1">
              <a:spLocks noChangeArrowheads="1"/>
            </p:cNvSpPr>
            <p:nvPr/>
          </p:nvSpPr>
          <p:spPr bwMode="auto">
            <a:xfrm>
              <a:off x="3336" y="276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49" name="Text Box 49"/>
            <p:cNvSpPr txBox="1">
              <a:spLocks noChangeArrowheads="1"/>
            </p:cNvSpPr>
            <p:nvPr/>
          </p:nvSpPr>
          <p:spPr bwMode="auto">
            <a:xfrm>
              <a:off x="3443" y="2762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50" name="Text Box 50"/>
            <p:cNvSpPr txBox="1">
              <a:spLocks noChangeArrowheads="1"/>
            </p:cNvSpPr>
            <p:nvPr/>
          </p:nvSpPr>
          <p:spPr bwMode="auto">
            <a:xfrm>
              <a:off x="3544" y="2762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51" name="Text Box 51"/>
            <p:cNvSpPr txBox="1">
              <a:spLocks noChangeArrowheads="1"/>
            </p:cNvSpPr>
            <p:nvPr/>
          </p:nvSpPr>
          <p:spPr bwMode="auto">
            <a:xfrm>
              <a:off x="2170" y="2916"/>
              <a:ext cx="147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Met</a:t>
              </a:r>
            </a:p>
          </p:txBody>
        </p:sp>
        <p:sp>
          <p:nvSpPr>
            <p:cNvPr id="52" name="Text Box 52"/>
            <p:cNvSpPr txBox="1">
              <a:spLocks noChangeArrowheads="1"/>
            </p:cNvSpPr>
            <p:nvPr/>
          </p:nvSpPr>
          <p:spPr bwMode="auto">
            <a:xfrm>
              <a:off x="2476" y="2913"/>
              <a:ext cx="142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Lys</a:t>
              </a:r>
            </a:p>
          </p:txBody>
        </p:sp>
        <p:sp>
          <p:nvSpPr>
            <p:cNvPr id="53" name="Text Box 53"/>
            <p:cNvSpPr txBox="1">
              <a:spLocks noChangeArrowheads="1"/>
            </p:cNvSpPr>
            <p:nvPr/>
          </p:nvSpPr>
          <p:spPr bwMode="auto">
            <a:xfrm>
              <a:off x="2783" y="2916"/>
              <a:ext cx="152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Phe</a:t>
              </a:r>
            </a:p>
          </p:txBody>
        </p:sp>
        <p:sp>
          <p:nvSpPr>
            <p:cNvPr id="54" name="Text Box 54"/>
            <p:cNvSpPr txBox="1">
              <a:spLocks noChangeArrowheads="1"/>
            </p:cNvSpPr>
            <p:nvPr/>
          </p:nvSpPr>
          <p:spPr bwMode="auto">
            <a:xfrm>
              <a:off x="3122" y="2916"/>
              <a:ext cx="140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Gly</a:t>
              </a:r>
            </a:p>
          </p:txBody>
        </p:sp>
        <p:sp>
          <p:nvSpPr>
            <p:cNvPr id="55" name="Text Box 55"/>
            <p:cNvSpPr txBox="1">
              <a:spLocks noChangeArrowheads="1"/>
            </p:cNvSpPr>
            <p:nvPr/>
          </p:nvSpPr>
          <p:spPr bwMode="auto">
            <a:xfrm>
              <a:off x="2018" y="2425"/>
              <a:ext cx="568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 b="1"/>
                <a:t>Base-pair substitution</a:t>
              </a:r>
            </a:p>
          </p:txBody>
        </p:sp>
        <p:sp>
          <p:nvSpPr>
            <p:cNvPr id="56" name="Text Box 56"/>
            <p:cNvSpPr txBox="1">
              <a:spLocks noChangeArrowheads="1"/>
            </p:cNvSpPr>
            <p:nvPr/>
          </p:nvSpPr>
          <p:spPr bwMode="auto">
            <a:xfrm>
              <a:off x="2153" y="2527"/>
              <a:ext cx="781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No effect on amino acid sequence</a:t>
              </a:r>
            </a:p>
          </p:txBody>
        </p:sp>
        <p:sp>
          <p:nvSpPr>
            <p:cNvPr id="57" name="Text Box 57"/>
            <p:cNvSpPr txBox="1">
              <a:spLocks noChangeArrowheads="1"/>
            </p:cNvSpPr>
            <p:nvPr/>
          </p:nvSpPr>
          <p:spPr bwMode="auto">
            <a:xfrm>
              <a:off x="3071" y="2608"/>
              <a:ext cx="368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U instead of C</a:t>
              </a:r>
            </a:p>
          </p:txBody>
        </p:sp>
        <p:sp>
          <p:nvSpPr>
            <p:cNvPr id="58" name="Line 58"/>
            <p:cNvSpPr>
              <a:spLocks noChangeShapeType="1"/>
            </p:cNvSpPr>
            <p:nvPr/>
          </p:nvSpPr>
          <p:spPr bwMode="auto">
            <a:xfrm flipV="1">
              <a:off x="3282" y="2700"/>
              <a:ext cx="0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59" name="Text Box 59"/>
            <p:cNvSpPr txBox="1">
              <a:spLocks noChangeArrowheads="1"/>
            </p:cNvSpPr>
            <p:nvPr/>
          </p:nvSpPr>
          <p:spPr bwMode="auto">
            <a:xfrm>
              <a:off x="3412" y="2943"/>
              <a:ext cx="16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Stop</a:t>
              </a:r>
            </a:p>
          </p:txBody>
        </p:sp>
        <p:sp>
          <p:nvSpPr>
            <p:cNvPr id="60" name="AutoShape 60"/>
            <p:cNvSpPr>
              <a:spLocks/>
            </p:cNvSpPr>
            <p:nvPr/>
          </p:nvSpPr>
          <p:spPr bwMode="auto">
            <a:xfrm rot="-5400000">
              <a:off x="3470" y="2840"/>
              <a:ext cx="29" cy="190"/>
            </a:xfrm>
            <a:prstGeom prst="leftBrace">
              <a:avLst>
                <a:gd name="adj1" fmla="val 5459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" name="Text Box 61"/>
            <p:cNvSpPr txBox="1">
              <a:spLocks noChangeArrowheads="1"/>
            </p:cNvSpPr>
            <p:nvPr/>
          </p:nvSpPr>
          <p:spPr bwMode="auto">
            <a:xfrm>
              <a:off x="2109" y="3281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62" name="Text Box 62"/>
            <p:cNvSpPr txBox="1">
              <a:spLocks noChangeArrowheads="1"/>
            </p:cNvSpPr>
            <p:nvPr/>
          </p:nvSpPr>
          <p:spPr bwMode="auto">
            <a:xfrm>
              <a:off x="2208" y="3287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63" name="Text Box 63"/>
            <p:cNvSpPr txBox="1">
              <a:spLocks noChangeArrowheads="1"/>
            </p:cNvSpPr>
            <p:nvPr/>
          </p:nvSpPr>
          <p:spPr bwMode="auto">
            <a:xfrm>
              <a:off x="2310" y="3287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64" name="Text Box 64"/>
            <p:cNvSpPr txBox="1">
              <a:spLocks noChangeArrowheads="1"/>
            </p:cNvSpPr>
            <p:nvPr/>
          </p:nvSpPr>
          <p:spPr bwMode="auto">
            <a:xfrm>
              <a:off x="2420" y="3287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65" name="Text Box 65"/>
            <p:cNvSpPr txBox="1">
              <a:spLocks noChangeArrowheads="1"/>
            </p:cNvSpPr>
            <p:nvPr/>
          </p:nvSpPr>
          <p:spPr bwMode="auto">
            <a:xfrm>
              <a:off x="2519" y="3287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66" name="Text Box 66"/>
            <p:cNvSpPr txBox="1">
              <a:spLocks noChangeArrowheads="1"/>
            </p:cNvSpPr>
            <p:nvPr/>
          </p:nvSpPr>
          <p:spPr bwMode="auto">
            <a:xfrm>
              <a:off x="2622" y="3287"/>
              <a:ext cx="10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67" name="Text Box 67"/>
            <p:cNvSpPr txBox="1">
              <a:spLocks noChangeArrowheads="1"/>
            </p:cNvSpPr>
            <p:nvPr/>
          </p:nvSpPr>
          <p:spPr bwMode="auto">
            <a:xfrm>
              <a:off x="2721" y="3287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68" name="Text Box 68"/>
            <p:cNvSpPr txBox="1">
              <a:spLocks noChangeArrowheads="1"/>
            </p:cNvSpPr>
            <p:nvPr/>
          </p:nvSpPr>
          <p:spPr bwMode="auto">
            <a:xfrm>
              <a:off x="2827" y="3287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2927" y="3287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/>
          </p:nvSpPr>
          <p:spPr bwMode="auto">
            <a:xfrm>
              <a:off x="3037" y="3287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/>
          </p:nvSpPr>
          <p:spPr bwMode="auto">
            <a:xfrm>
              <a:off x="3134" y="3287"/>
              <a:ext cx="10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/>
          </p:nvSpPr>
          <p:spPr bwMode="auto">
            <a:xfrm>
              <a:off x="3236" y="3287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73" name="Text Box 73"/>
            <p:cNvSpPr txBox="1">
              <a:spLocks noChangeArrowheads="1"/>
            </p:cNvSpPr>
            <p:nvPr/>
          </p:nvSpPr>
          <p:spPr bwMode="auto">
            <a:xfrm>
              <a:off x="3336" y="3287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74" name="Text Box 74"/>
            <p:cNvSpPr txBox="1">
              <a:spLocks noChangeArrowheads="1"/>
            </p:cNvSpPr>
            <p:nvPr/>
          </p:nvSpPr>
          <p:spPr bwMode="auto">
            <a:xfrm>
              <a:off x="3446" y="3284"/>
              <a:ext cx="101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75" name="Text Box 75"/>
            <p:cNvSpPr txBox="1">
              <a:spLocks noChangeArrowheads="1"/>
            </p:cNvSpPr>
            <p:nvPr/>
          </p:nvSpPr>
          <p:spPr bwMode="auto">
            <a:xfrm>
              <a:off x="3549" y="3289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76" name="Text Box 76"/>
            <p:cNvSpPr txBox="1">
              <a:spLocks noChangeArrowheads="1"/>
            </p:cNvSpPr>
            <p:nvPr/>
          </p:nvSpPr>
          <p:spPr bwMode="auto">
            <a:xfrm>
              <a:off x="2166" y="3443"/>
              <a:ext cx="147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Met</a:t>
              </a:r>
            </a:p>
          </p:txBody>
        </p:sp>
        <p:sp>
          <p:nvSpPr>
            <p:cNvPr id="77" name="Text Box 77"/>
            <p:cNvSpPr txBox="1">
              <a:spLocks noChangeArrowheads="1"/>
            </p:cNvSpPr>
            <p:nvPr/>
          </p:nvSpPr>
          <p:spPr bwMode="auto">
            <a:xfrm>
              <a:off x="2472" y="3440"/>
              <a:ext cx="142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Lys</a:t>
              </a:r>
            </a:p>
          </p:txBody>
        </p:sp>
        <p:sp>
          <p:nvSpPr>
            <p:cNvPr id="78" name="Text Box 78"/>
            <p:cNvSpPr txBox="1">
              <a:spLocks noChangeArrowheads="1"/>
            </p:cNvSpPr>
            <p:nvPr/>
          </p:nvSpPr>
          <p:spPr bwMode="auto">
            <a:xfrm>
              <a:off x="2780" y="3443"/>
              <a:ext cx="15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Phe</a:t>
              </a:r>
            </a:p>
          </p:txBody>
        </p:sp>
        <p:sp>
          <p:nvSpPr>
            <p:cNvPr id="79" name="Text Box 79"/>
            <p:cNvSpPr txBox="1">
              <a:spLocks noChangeArrowheads="1"/>
            </p:cNvSpPr>
            <p:nvPr/>
          </p:nvSpPr>
          <p:spPr bwMode="auto">
            <a:xfrm>
              <a:off x="3118" y="3443"/>
              <a:ext cx="142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>
                  <a:solidFill>
                    <a:schemeClr val="bg1"/>
                  </a:solidFill>
                </a:rPr>
                <a:t>Ser</a:t>
              </a:r>
            </a:p>
          </p:txBody>
        </p:sp>
        <p:sp>
          <p:nvSpPr>
            <p:cNvPr id="80" name="Text Box 80"/>
            <p:cNvSpPr txBox="1">
              <a:spLocks noChangeArrowheads="1"/>
            </p:cNvSpPr>
            <p:nvPr/>
          </p:nvSpPr>
          <p:spPr bwMode="auto">
            <a:xfrm>
              <a:off x="3410" y="3466"/>
              <a:ext cx="166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Stop</a:t>
              </a:r>
            </a:p>
          </p:txBody>
        </p:sp>
        <p:sp>
          <p:nvSpPr>
            <p:cNvPr id="81" name="AutoShape 81"/>
            <p:cNvSpPr>
              <a:spLocks/>
            </p:cNvSpPr>
            <p:nvPr/>
          </p:nvSpPr>
          <p:spPr bwMode="auto">
            <a:xfrm rot="-5400000">
              <a:off x="3467" y="3366"/>
              <a:ext cx="30" cy="190"/>
            </a:xfrm>
            <a:prstGeom prst="leftBrace">
              <a:avLst>
                <a:gd name="adj1" fmla="val 5277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" name="Text Box 82"/>
            <p:cNvSpPr txBox="1">
              <a:spLocks noChangeArrowheads="1"/>
            </p:cNvSpPr>
            <p:nvPr/>
          </p:nvSpPr>
          <p:spPr bwMode="auto">
            <a:xfrm>
              <a:off x="2109" y="3821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83" name="Text Box 83"/>
            <p:cNvSpPr txBox="1">
              <a:spLocks noChangeArrowheads="1"/>
            </p:cNvSpPr>
            <p:nvPr/>
          </p:nvSpPr>
          <p:spPr bwMode="auto">
            <a:xfrm>
              <a:off x="2210" y="3826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84" name="Text Box 84"/>
            <p:cNvSpPr txBox="1">
              <a:spLocks noChangeArrowheads="1"/>
            </p:cNvSpPr>
            <p:nvPr/>
          </p:nvSpPr>
          <p:spPr bwMode="auto">
            <a:xfrm>
              <a:off x="2310" y="3819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85" name="Text Box 85"/>
            <p:cNvSpPr txBox="1">
              <a:spLocks noChangeArrowheads="1"/>
            </p:cNvSpPr>
            <p:nvPr/>
          </p:nvSpPr>
          <p:spPr bwMode="auto">
            <a:xfrm>
              <a:off x="2413" y="3826"/>
              <a:ext cx="104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86" name="Text Box 86"/>
            <p:cNvSpPr txBox="1">
              <a:spLocks noChangeArrowheads="1"/>
            </p:cNvSpPr>
            <p:nvPr/>
          </p:nvSpPr>
          <p:spPr bwMode="auto">
            <a:xfrm>
              <a:off x="2523" y="3819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87" name="Text Box 87"/>
            <p:cNvSpPr txBox="1">
              <a:spLocks noChangeArrowheads="1"/>
            </p:cNvSpPr>
            <p:nvPr/>
          </p:nvSpPr>
          <p:spPr bwMode="auto">
            <a:xfrm>
              <a:off x="2619" y="3826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88" name="Text Box 88"/>
            <p:cNvSpPr txBox="1">
              <a:spLocks noChangeArrowheads="1"/>
            </p:cNvSpPr>
            <p:nvPr/>
          </p:nvSpPr>
          <p:spPr bwMode="auto">
            <a:xfrm>
              <a:off x="2722" y="3832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89" name="Text Box 89"/>
            <p:cNvSpPr txBox="1">
              <a:spLocks noChangeArrowheads="1"/>
            </p:cNvSpPr>
            <p:nvPr/>
          </p:nvSpPr>
          <p:spPr bwMode="auto">
            <a:xfrm>
              <a:off x="2824" y="3832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90" name="Text Box 90"/>
            <p:cNvSpPr txBox="1">
              <a:spLocks noChangeArrowheads="1"/>
            </p:cNvSpPr>
            <p:nvPr/>
          </p:nvSpPr>
          <p:spPr bwMode="auto">
            <a:xfrm>
              <a:off x="2928" y="3832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91" name="Text Box 91"/>
            <p:cNvSpPr txBox="1">
              <a:spLocks noChangeArrowheads="1"/>
            </p:cNvSpPr>
            <p:nvPr/>
          </p:nvSpPr>
          <p:spPr bwMode="auto">
            <a:xfrm>
              <a:off x="3032" y="3821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92" name="Text Box 92"/>
            <p:cNvSpPr txBox="1">
              <a:spLocks noChangeArrowheads="1"/>
            </p:cNvSpPr>
            <p:nvPr/>
          </p:nvSpPr>
          <p:spPr bwMode="auto">
            <a:xfrm>
              <a:off x="3132" y="3821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93" name="Text Box 93"/>
            <p:cNvSpPr txBox="1">
              <a:spLocks noChangeArrowheads="1"/>
            </p:cNvSpPr>
            <p:nvPr/>
          </p:nvSpPr>
          <p:spPr bwMode="auto">
            <a:xfrm>
              <a:off x="3236" y="3832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C</a:t>
              </a:r>
            </a:p>
          </p:txBody>
        </p:sp>
        <p:sp>
          <p:nvSpPr>
            <p:cNvPr id="94" name="Text Box 94"/>
            <p:cNvSpPr txBox="1">
              <a:spLocks noChangeArrowheads="1"/>
            </p:cNvSpPr>
            <p:nvPr/>
          </p:nvSpPr>
          <p:spPr bwMode="auto">
            <a:xfrm>
              <a:off x="3337" y="383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95" name="Text Box 95"/>
            <p:cNvSpPr txBox="1">
              <a:spLocks noChangeArrowheads="1"/>
            </p:cNvSpPr>
            <p:nvPr/>
          </p:nvSpPr>
          <p:spPr bwMode="auto">
            <a:xfrm>
              <a:off x="3443" y="3828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96" name="Text Box 96"/>
            <p:cNvSpPr txBox="1">
              <a:spLocks noChangeArrowheads="1"/>
            </p:cNvSpPr>
            <p:nvPr/>
          </p:nvSpPr>
          <p:spPr bwMode="auto">
            <a:xfrm>
              <a:off x="3547" y="3826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97" name="Text Box 97"/>
            <p:cNvSpPr txBox="1">
              <a:spLocks noChangeArrowheads="1"/>
            </p:cNvSpPr>
            <p:nvPr/>
          </p:nvSpPr>
          <p:spPr bwMode="auto">
            <a:xfrm>
              <a:off x="2163" y="3973"/>
              <a:ext cx="148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Met</a:t>
              </a:r>
            </a:p>
          </p:txBody>
        </p:sp>
        <p:sp>
          <p:nvSpPr>
            <p:cNvPr id="98" name="Text Box 98"/>
            <p:cNvSpPr txBox="1">
              <a:spLocks noChangeArrowheads="1"/>
            </p:cNvSpPr>
            <p:nvPr/>
          </p:nvSpPr>
          <p:spPr bwMode="auto">
            <a:xfrm>
              <a:off x="2472" y="4009"/>
              <a:ext cx="16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Stop</a:t>
              </a:r>
            </a:p>
          </p:txBody>
        </p:sp>
        <p:sp>
          <p:nvSpPr>
            <p:cNvPr id="99" name="AutoShape 99"/>
            <p:cNvSpPr>
              <a:spLocks/>
            </p:cNvSpPr>
            <p:nvPr/>
          </p:nvSpPr>
          <p:spPr bwMode="auto">
            <a:xfrm rot="-5400000">
              <a:off x="2529" y="3906"/>
              <a:ext cx="30" cy="191"/>
            </a:xfrm>
            <a:prstGeom prst="leftBrace">
              <a:avLst>
                <a:gd name="adj1" fmla="val 5305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0" name="Text Box 100"/>
            <p:cNvSpPr txBox="1">
              <a:spLocks noChangeArrowheads="1"/>
            </p:cNvSpPr>
            <p:nvPr/>
          </p:nvSpPr>
          <p:spPr bwMode="auto">
            <a:xfrm>
              <a:off x="1936" y="3069"/>
              <a:ext cx="269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Missense</a:t>
              </a:r>
            </a:p>
          </p:txBody>
        </p:sp>
        <p:sp>
          <p:nvSpPr>
            <p:cNvPr id="101" name="Text Box 101"/>
            <p:cNvSpPr txBox="1">
              <a:spLocks noChangeArrowheads="1"/>
            </p:cNvSpPr>
            <p:nvPr/>
          </p:nvSpPr>
          <p:spPr bwMode="auto">
            <a:xfrm>
              <a:off x="2864" y="3070"/>
              <a:ext cx="367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A instead of G</a:t>
              </a:r>
            </a:p>
          </p:txBody>
        </p:sp>
        <p:sp>
          <p:nvSpPr>
            <p:cNvPr id="102" name="Line 102"/>
            <p:cNvSpPr>
              <a:spLocks noChangeShapeType="1"/>
            </p:cNvSpPr>
            <p:nvPr/>
          </p:nvSpPr>
          <p:spPr bwMode="auto">
            <a:xfrm flipV="1">
              <a:off x="3076" y="3160"/>
              <a:ext cx="0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03" name="Text Box 103"/>
            <p:cNvSpPr txBox="1">
              <a:spLocks noChangeArrowheads="1"/>
            </p:cNvSpPr>
            <p:nvPr/>
          </p:nvSpPr>
          <p:spPr bwMode="auto">
            <a:xfrm>
              <a:off x="1933" y="3598"/>
              <a:ext cx="281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Nonsense</a:t>
              </a:r>
            </a:p>
          </p:txBody>
        </p:sp>
        <p:sp>
          <p:nvSpPr>
            <p:cNvPr id="104" name="Text Box 104"/>
            <p:cNvSpPr txBox="1">
              <a:spLocks noChangeArrowheads="1"/>
            </p:cNvSpPr>
            <p:nvPr/>
          </p:nvSpPr>
          <p:spPr bwMode="auto">
            <a:xfrm>
              <a:off x="2292" y="3674"/>
              <a:ext cx="364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U instead of A</a:t>
              </a:r>
            </a:p>
          </p:txBody>
        </p:sp>
        <p:sp>
          <p:nvSpPr>
            <p:cNvPr id="105" name="Line 105"/>
            <p:cNvSpPr>
              <a:spLocks noChangeShapeType="1"/>
            </p:cNvSpPr>
            <p:nvPr/>
          </p:nvSpPr>
          <p:spPr bwMode="auto">
            <a:xfrm flipV="1">
              <a:off x="2461" y="3762"/>
              <a:ext cx="0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244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en-US" sz="2800" b="1" u="sng" dirty="0"/>
              <a:t>b. Missense Mutation</a:t>
            </a:r>
            <a:r>
              <a:rPr lang="en-US" sz="2800" dirty="0"/>
              <a:t> – the change in the nucleotide brings in a </a:t>
            </a:r>
            <a:r>
              <a:rPr lang="en-US" sz="2800" b="1" u="sng" dirty="0"/>
              <a:t>different amino</a:t>
            </a:r>
            <a:r>
              <a:rPr lang="en-US" sz="2800" dirty="0"/>
              <a:t> </a:t>
            </a:r>
            <a:r>
              <a:rPr lang="en-US" sz="2800" b="1" u="sng" dirty="0"/>
              <a:t>acid</a:t>
            </a:r>
            <a:r>
              <a:rPr lang="en-US" sz="2800" dirty="0"/>
              <a:t> altering the </a:t>
            </a:r>
            <a:r>
              <a:rPr lang="en-US" sz="2800" b="1" u="sng" dirty="0"/>
              <a:t>structure of the protein</a:t>
            </a:r>
            <a:endParaRPr lang="en-US" sz="2000" dirty="0"/>
          </a:p>
          <a:p>
            <a:pPr lvl="2"/>
            <a:r>
              <a:rPr lang="en-US" b="1" u="sng" dirty="0"/>
              <a:t>Ex: Sickle Cell </a:t>
            </a:r>
            <a:r>
              <a:rPr lang="en-US" b="1" u="sng" dirty="0" smtClean="0"/>
              <a:t>Anemia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1447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811338" y="1009650"/>
            <a:ext cx="5732462" cy="5773738"/>
            <a:chOff x="1700" y="1894"/>
            <a:chExt cx="2140" cy="2208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" y="1980"/>
              <a:ext cx="1990" cy="2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45" y="1894"/>
              <a:ext cx="279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 b="1"/>
                <a:t>Wild type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114" y="2017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214" y="2031"/>
              <a:ext cx="104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321" y="2023"/>
              <a:ext cx="10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414" y="2012"/>
              <a:ext cx="107" cy="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200"/>
                <a:t>A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525" y="2023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623" y="2017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2729" y="2027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829" y="2027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935" y="2027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035" y="2017"/>
              <a:ext cx="10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135" y="2017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3241" y="2027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C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342" y="2027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3446" y="2027"/>
              <a:ext cx="101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3550" y="2027"/>
              <a:ext cx="100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1718" y="2067"/>
              <a:ext cx="208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mRNA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2015" y="2099"/>
              <a:ext cx="115" cy="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200"/>
                <a:t>5</a:t>
              </a:r>
              <a:r>
                <a:rPr lang="en-US" altLang="en-US" sz="1200">
                  <a:sym typeface="Symbol" pitchFamily="18" charset="2"/>
                </a:rPr>
                <a:t>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700" y="2174"/>
              <a:ext cx="218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Protein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2179" y="2174"/>
              <a:ext cx="147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Met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2485" y="2167"/>
              <a:ext cx="142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Lys</a:t>
              </a:r>
            </a:p>
          </p:txBody>
        </p:sp>
        <p:sp>
          <p:nvSpPr>
            <p:cNvPr id="27" name="Text Box 27"/>
            <p:cNvSpPr txBox="1">
              <a:spLocks noChangeArrowheads="1"/>
            </p:cNvSpPr>
            <p:nvPr/>
          </p:nvSpPr>
          <p:spPr bwMode="auto">
            <a:xfrm>
              <a:off x="2794" y="2174"/>
              <a:ext cx="152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Phe</a:t>
              </a: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3132" y="2174"/>
              <a:ext cx="14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Gly</a:t>
              </a: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3422" y="2212"/>
              <a:ext cx="16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Stop</a:t>
              </a: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3307" y="2350"/>
              <a:ext cx="347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Carboxyl end</a:t>
              </a:r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1778" y="2303"/>
              <a:ext cx="294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Amino end</a:t>
              </a:r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 flipH="1">
              <a:off x="1929" y="2225"/>
              <a:ext cx="190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3330" y="2220"/>
              <a:ext cx="114" cy="14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4" name="AutoShape 34"/>
            <p:cNvSpPr>
              <a:spLocks/>
            </p:cNvSpPr>
            <p:nvPr/>
          </p:nvSpPr>
          <p:spPr bwMode="auto">
            <a:xfrm rot="-5400000">
              <a:off x="3480" y="2105"/>
              <a:ext cx="29" cy="191"/>
            </a:xfrm>
            <a:prstGeom prst="leftBrace">
              <a:avLst>
                <a:gd name="adj1" fmla="val 54885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3656" y="2113"/>
              <a:ext cx="106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3</a:t>
              </a:r>
              <a:r>
                <a:rPr lang="en-US" altLang="en-US" sz="1000">
                  <a:sym typeface="Symbol" pitchFamily="18" charset="2"/>
                </a:rPr>
                <a:t></a:t>
              </a:r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2109" y="2754"/>
              <a:ext cx="100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2207" y="276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auto">
            <a:xfrm>
              <a:off x="2306" y="2762"/>
              <a:ext cx="10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2415" y="2762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2519" y="2762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41" name="Text Box 41"/>
            <p:cNvSpPr txBox="1">
              <a:spLocks noChangeArrowheads="1"/>
            </p:cNvSpPr>
            <p:nvPr/>
          </p:nvSpPr>
          <p:spPr bwMode="auto">
            <a:xfrm>
              <a:off x="2616" y="2762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42" name="Text Box 42"/>
            <p:cNvSpPr txBox="1">
              <a:spLocks noChangeArrowheads="1"/>
            </p:cNvSpPr>
            <p:nvPr/>
          </p:nvSpPr>
          <p:spPr bwMode="auto">
            <a:xfrm>
              <a:off x="2720" y="276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2825" y="276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44" name="Text Box 44"/>
            <p:cNvSpPr txBox="1">
              <a:spLocks noChangeArrowheads="1"/>
            </p:cNvSpPr>
            <p:nvPr/>
          </p:nvSpPr>
          <p:spPr bwMode="auto">
            <a:xfrm>
              <a:off x="2927" y="276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  <a:endParaRPr lang="en-US" altLang="en-US" sz="1200"/>
            </a:p>
          </p:txBody>
        </p:sp>
        <p:sp>
          <p:nvSpPr>
            <p:cNvPr id="45" name="Text Box 45"/>
            <p:cNvSpPr txBox="1">
              <a:spLocks noChangeArrowheads="1"/>
            </p:cNvSpPr>
            <p:nvPr/>
          </p:nvSpPr>
          <p:spPr bwMode="auto">
            <a:xfrm>
              <a:off x="3025" y="2762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/>
          </p:nvSpPr>
          <p:spPr bwMode="auto">
            <a:xfrm>
              <a:off x="3132" y="2762"/>
              <a:ext cx="10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47" name="Text Box 47"/>
            <p:cNvSpPr txBox="1">
              <a:spLocks noChangeArrowheads="1"/>
            </p:cNvSpPr>
            <p:nvPr/>
          </p:nvSpPr>
          <p:spPr bwMode="auto">
            <a:xfrm>
              <a:off x="3236" y="276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48" name="Text Box 48"/>
            <p:cNvSpPr txBox="1">
              <a:spLocks noChangeArrowheads="1"/>
            </p:cNvSpPr>
            <p:nvPr/>
          </p:nvSpPr>
          <p:spPr bwMode="auto">
            <a:xfrm>
              <a:off x="3336" y="276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49" name="Text Box 49"/>
            <p:cNvSpPr txBox="1">
              <a:spLocks noChangeArrowheads="1"/>
            </p:cNvSpPr>
            <p:nvPr/>
          </p:nvSpPr>
          <p:spPr bwMode="auto">
            <a:xfrm>
              <a:off x="3443" y="2762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50" name="Text Box 50"/>
            <p:cNvSpPr txBox="1">
              <a:spLocks noChangeArrowheads="1"/>
            </p:cNvSpPr>
            <p:nvPr/>
          </p:nvSpPr>
          <p:spPr bwMode="auto">
            <a:xfrm>
              <a:off x="3544" y="2762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51" name="Text Box 51"/>
            <p:cNvSpPr txBox="1">
              <a:spLocks noChangeArrowheads="1"/>
            </p:cNvSpPr>
            <p:nvPr/>
          </p:nvSpPr>
          <p:spPr bwMode="auto">
            <a:xfrm>
              <a:off x="2170" y="2916"/>
              <a:ext cx="147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Met</a:t>
              </a:r>
            </a:p>
          </p:txBody>
        </p:sp>
        <p:sp>
          <p:nvSpPr>
            <p:cNvPr id="52" name="Text Box 52"/>
            <p:cNvSpPr txBox="1">
              <a:spLocks noChangeArrowheads="1"/>
            </p:cNvSpPr>
            <p:nvPr/>
          </p:nvSpPr>
          <p:spPr bwMode="auto">
            <a:xfrm>
              <a:off x="2476" y="2913"/>
              <a:ext cx="142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Lys</a:t>
              </a:r>
            </a:p>
          </p:txBody>
        </p:sp>
        <p:sp>
          <p:nvSpPr>
            <p:cNvPr id="53" name="Text Box 53"/>
            <p:cNvSpPr txBox="1">
              <a:spLocks noChangeArrowheads="1"/>
            </p:cNvSpPr>
            <p:nvPr/>
          </p:nvSpPr>
          <p:spPr bwMode="auto">
            <a:xfrm>
              <a:off x="2783" y="2916"/>
              <a:ext cx="152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Phe</a:t>
              </a:r>
            </a:p>
          </p:txBody>
        </p:sp>
        <p:sp>
          <p:nvSpPr>
            <p:cNvPr id="54" name="Text Box 54"/>
            <p:cNvSpPr txBox="1">
              <a:spLocks noChangeArrowheads="1"/>
            </p:cNvSpPr>
            <p:nvPr/>
          </p:nvSpPr>
          <p:spPr bwMode="auto">
            <a:xfrm>
              <a:off x="3122" y="2916"/>
              <a:ext cx="140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Gly</a:t>
              </a:r>
            </a:p>
          </p:txBody>
        </p:sp>
        <p:sp>
          <p:nvSpPr>
            <p:cNvPr id="55" name="Text Box 55"/>
            <p:cNvSpPr txBox="1">
              <a:spLocks noChangeArrowheads="1"/>
            </p:cNvSpPr>
            <p:nvPr/>
          </p:nvSpPr>
          <p:spPr bwMode="auto">
            <a:xfrm>
              <a:off x="2018" y="2425"/>
              <a:ext cx="568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 b="1"/>
                <a:t>Base-pair substitution</a:t>
              </a:r>
            </a:p>
          </p:txBody>
        </p:sp>
        <p:sp>
          <p:nvSpPr>
            <p:cNvPr id="56" name="Text Box 56"/>
            <p:cNvSpPr txBox="1">
              <a:spLocks noChangeArrowheads="1"/>
            </p:cNvSpPr>
            <p:nvPr/>
          </p:nvSpPr>
          <p:spPr bwMode="auto">
            <a:xfrm>
              <a:off x="2153" y="2527"/>
              <a:ext cx="781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No effect on amino acid sequence</a:t>
              </a:r>
            </a:p>
          </p:txBody>
        </p:sp>
        <p:sp>
          <p:nvSpPr>
            <p:cNvPr id="57" name="Text Box 57"/>
            <p:cNvSpPr txBox="1">
              <a:spLocks noChangeArrowheads="1"/>
            </p:cNvSpPr>
            <p:nvPr/>
          </p:nvSpPr>
          <p:spPr bwMode="auto">
            <a:xfrm>
              <a:off x="3071" y="2608"/>
              <a:ext cx="368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U instead of C</a:t>
              </a:r>
            </a:p>
          </p:txBody>
        </p:sp>
        <p:sp>
          <p:nvSpPr>
            <p:cNvPr id="58" name="Line 58"/>
            <p:cNvSpPr>
              <a:spLocks noChangeShapeType="1"/>
            </p:cNvSpPr>
            <p:nvPr/>
          </p:nvSpPr>
          <p:spPr bwMode="auto">
            <a:xfrm flipV="1">
              <a:off x="3282" y="2700"/>
              <a:ext cx="0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59" name="Text Box 59"/>
            <p:cNvSpPr txBox="1">
              <a:spLocks noChangeArrowheads="1"/>
            </p:cNvSpPr>
            <p:nvPr/>
          </p:nvSpPr>
          <p:spPr bwMode="auto">
            <a:xfrm>
              <a:off x="3412" y="2943"/>
              <a:ext cx="16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Stop</a:t>
              </a:r>
            </a:p>
          </p:txBody>
        </p:sp>
        <p:sp>
          <p:nvSpPr>
            <p:cNvPr id="60" name="AutoShape 60"/>
            <p:cNvSpPr>
              <a:spLocks/>
            </p:cNvSpPr>
            <p:nvPr/>
          </p:nvSpPr>
          <p:spPr bwMode="auto">
            <a:xfrm rot="-5400000">
              <a:off x="3470" y="2840"/>
              <a:ext cx="29" cy="190"/>
            </a:xfrm>
            <a:prstGeom prst="leftBrace">
              <a:avLst>
                <a:gd name="adj1" fmla="val 5459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" name="Text Box 61"/>
            <p:cNvSpPr txBox="1">
              <a:spLocks noChangeArrowheads="1"/>
            </p:cNvSpPr>
            <p:nvPr/>
          </p:nvSpPr>
          <p:spPr bwMode="auto">
            <a:xfrm>
              <a:off x="2109" y="3281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62" name="Text Box 62"/>
            <p:cNvSpPr txBox="1">
              <a:spLocks noChangeArrowheads="1"/>
            </p:cNvSpPr>
            <p:nvPr/>
          </p:nvSpPr>
          <p:spPr bwMode="auto">
            <a:xfrm>
              <a:off x="2208" y="3287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63" name="Text Box 63"/>
            <p:cNvSpPr txBox="1">
              <a:spLocks noChangeArrowheads="1"/>
            </p:cNvSpPr>
            <p:nvPr/>
          </p:nvSpPr>
          <p:spPr bwMode="auto">
            <a:xfrm>
              <a:off x="2310" y="3287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64" name="Text Box 64"/>
            <p:cNvSpPr txBox="1">
              <a:spLocks noChangeArrowheads="1"/>
            </p:cNvSpPr>
            <p:nvPr/>
          </p:nvSpPr>
          <p:spPr bwMode="auto">
            <a:xfrm>
              <a:off x="2420" y="3287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65" name="Text Box 65"/>
            <p:cNvSpPr txBox="1">
              <a:spLocks noChangeArrowheads="1"/>
            </p:cNvSpPr>
            <p:nvPr/>
          </p:nvSpPr>
          <p:spPr bwMode="auto">
            <a:xfrm>
              <a:off x="2519" y="3287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66" name="Text Box 66"/>
            <p:cNvSpPr txBox="1">
              <a:spLocks noChangeArrowheads="1"/>
            </p:cNvSpPr>
            <p:nvPr/>
          </p:nvSpPr>
          <p:spPr bwMode="auto">
            <a:xfrm>
              <a:off x="2622" y="3287"/>
              <a:ext cx="10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67" name="Text Box 67"/>
            <p:cNvSpPr txBox="1">
              <a:spLocks noChangeArrowheads="1"/>
            </p:cNvSpPr>
            <p:nvPr/>
          </p:nvSpPr>
          <p:spPr bwMode="auto">
            <a:xfrm>
              <a:off x="2721" y="3287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68" name="Text Box 68"/>
            <p:cNvSpPr txBox="1">
              <a:spLocks noChangeArrowheads="1"/>
            </p:cNvSpPr>
            <p:nvPr/>
          </p:nvSpPr>
          <p:spPr bwMode="auto">
            <a:xfrm>
              <a:off x="2827" y="3287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2927" y="3287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/>
          </p:nvSpPr>
          <p:spPr bwMode="auto">
            <a:xfrm>
              <a:off x="3037" y="3287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/>
          </p:nvSpPr>
          <p:spPr bwMode="auto">
            <a:xfrm>
              <a:off x="3134" y="3287"/>
              <a:ext cx="10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/>
          </p:nvSpPr>
          <p:spPr bwMode="auto">
            <a:xfrm>
              <a:off x="3236" y="3287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73" name="Text Box 73"/>
            <p:cNvSpPr txBox="1">
              <a:spLocks noChangeArrowheads="1"/>
            </p:cNvSpPr>
            <p:nvPr/>
          </p:nvSpPr>
          <p:spPr bwMode="auto">
            <a:xfrm>
              <a:off x="3336" y="3287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74" name="Text Box 74"/>
            <p:cNvSpPr txBox="1">
              <a:spLocks noChangeArrowheads="1"/>
            </p:cNvSpPr>
            <p:nvPr/>
          </p:nvSpPr>
          <p:spPr bwMode="auto">
            <a:xfrm>
              <a:off x="3446" y="3284"/>
              <a:ext cx="101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75" name="Text Box 75"/>
            <p:cNvSpPr txBox="1">
              <a:spLocks noChangeArrowheads="1"/>
            </p:cNvSpPr>
            <p:nvPr/>
          </p:nvSpPr>
          <p:spPr bwMode="auto">
            <a:xfrm>
              <a:off x="3549" y="3289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76" name="Text Box 76"/>
            <p:cNvSpPr txBox="1">
              <a:spLocks noChangeArrowheads="1"/>
            </p:cNvSpPr>
            <p:nvPr/>
          </p:nvSpPr>
          <p:spPr bwMode="auto">
            <a:xfrm>
              <a:off x="2166" y="3443"/>
              <a:ext cx="147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Met</a:t>
              </a:r>
            </a:p>
          </p:txBody>
        </p:sp>
        <p:sp>
          <p:nvSpPr>
            <p:cNvPr id="77" name="Text Box 77"/>
            <p:cNvSpPr txBox="1">
              <a:spLocks noChangeArrowheads="1"/>
            </p:cNvSpPr>
            <p:nvPr/>
          </p:nvSpPr>
          <p:spPr bwMode="auto">
            <a:xfrm>
              <a:off x="2472" y="3440"/>
              <a:ext cx="142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Lys</a:t>
              </a:r>
            </a:p>
          </p:txBody>
        </p:sp>
        <p:sp>
          <p:nvSpPr>
            <p:cNvPr id="78" name="Text Box 78"/>
            <p:cNvSpPr txBox="1">
              <a:spLocks noChangeArrowheads="1"/>
            </p:cNvSpPr>
            <p:nvPr/>
          </p:nvSpPr>
          <p:spPr bwMode="auto">
            <a:xfrm>
              <a:off x="2780" y="3443"/>
              <a:ext cx="15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Phe</a:t>
              </a:r>
            </a:p>
          </p:txBody>
        </p:sp>
        <p:sp>
          <p:nvSpPr>
            <p:cNvPr id="79" name="Text Box 79"/>
            <p:cNvSpPr txBox="1">
              <a:spLocks noChangeArrowheads="1"/>
            </p:cNvSpPr>
            <p:nvPr/>
          </p:nvSpPr>
          <p:spPr bwMode="auto">
            <a:xfrm>
              <a:off x="3118" y="3443"/>
              <a:ext cx="142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>
                  <a:solidFill>
                    <a:schemeClr val="bg1"/>
                  </a:solidFill>
                </a:rPr>
                <a:t>Ser</a:t>
              </a:r>
            </a:p>
          </p:txBody>
        </p:sp>
        <p:sp>
          <p:nvSpPr>
            <p:cNvPr id="80" name="Text Box 80"/>
            <p:cNvSpPr txBox="1">
              <a:spLocks noChangeArrowheads="1"/>
            </p:cNvSpPr>
            <p:nvPr/>
          </p:nvSpPr>
          <p:spPr bwMode="auto">
            <a:xfrm>
              <a:off x="3410" y="3466"/>
              <a:ext cx="166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Stop</a:t>
              </a:r>
            </a:p>
          </p:txBody>
        </p:sp>
        <p:sp>
          <p:nvSpPr>
            <p:cNvPr id="81" name="AutoShape 81"/>
            <p:cNvSpPr>
              <a:spLocks/>
            </p:cNvSpPr>
            <p:nvPr/>
          </p:nvSpPr>
          <p:spPr bwMode="auto">
            <a:xfrm rot="-5400000">
              <a:off x="3467" y="3366"/>
              <a:ext cx="30" cy="190"/>
            </a:xfrm>
            <a:prstGeom prst="leftBrace">
              <a:avLst>
                <a:gd name="adj1" fmla="val 5277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" name="Text Box 82"/>
            <p:cNvSpPr txBox="1">
              <a:spLocks noChangeArrowheads="1"/>
            </p:cNvSpPr>
            <p:nvPr/>
          </p:nvSpPr>
          <p:spPr bwMode="auto">
            <a:xfrm>
              <a:off x="2109" y="3821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83" name="Text Box 83"/>
            <p:cNvSpPr txBox="1">
              <a:spLocks noChangeArrowheads="1"/>
            </p:cNvSpPr>
            <p:nvPr/>
          </p:nvSpPr>
          <p:spPr bwMode="auto">
            <a:xfrm>
              <a:off x="2210" y="3826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84" name="Text Box 84"/>
            <p:cNvSpPr txBox="1">
              <a:spLocks noChangeArrowheads="1"/>
            </p:cNvSpPr>
            <p:nvPr/>
          </p:nvSpPr>
          <p:spPr bwMode="auto">
            <a:xfrm>
              <a:off x="2310" y="3819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85" name="Text Box 85"/>
            <p:cNvSpPr txBox="1">
              <a:spLocks noChangeArrowheads="1"/>
            </p:cNvSpPr>
            <p:nvPr/>
          </p:nvSpPr>
          <p:spPr bwMode="auto">
            <a:xfrm>
              <a:off x="2413" y="3826"/>
              <a:ext cx="104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86" name="Text Box 86"/>
            <p:cNvSpPr txBox="1">
              <a:spLocks noChangeArrowheads="1"/>
            </p:cNvSpPr>
            <p:nvPr/>
          </p:nvSpPr>
          <p:spPr bwMode="auto">
            <a:xfrm>
              <a:off x="2523" y="3819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87" name="Text Box 87"/>
            <p:cNvSpPr txBox="1">
              <a:spLocks noChangeArrowheads="1"/>
            </p:cNvSpPr>
            <p:nvPr/>
          </p:nvSpPr>
          <p:spPr bwMode="auto">
            <a:xfrm>
              <a:off x="2619" y="3826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88" name="Text Box 88"/>
            <p:cNvSpPr txBox="1">
              <a:spLocks noChangeArrowheads="1"/>
            </p:cNvSpPr>
            <p:nvPr/>
          </p:nvSpPr>
          <p:spPr bwMode="auto">
            <a:xfrm>
              <a:off x="2722" y="3832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89" name="Text Box 89"/>
            <p:cNvSpPr txBox="1">
              <a:spLocks noChangeArrowheads="1"/>
            </p:cNvSpPr>
            <p:nvPr/>
          </p:nvSpPr>
          <p:spPr bwMode="auto">
            <a:xfrm>
              <a:off x="2824" y="3832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90" name="Text Box 90"/>
            <p:cNvSpPr txBox="1">
              <a:spLocks noChangeArrowheads="1"/>
            </p:cNvSpPr>
            <p:nvPr/>
          </p:nvSpPr>
          <p:spPr bwMode="auto">
            <a:xfrm>
              <a:off x="2928" y="3832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91" name="Text Box 91"/>
            <p:cNvSpPr txBox="1">
              <a:spLocks noChangeArrowheads="1"/>
            </p:cNvSpPr>
            <p:nvPr/>
          </p:nvSpPr>
          <p:spPr bwMode="auto">
            <a:xfrm>
              <a:off x="3032" y="3821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92" name="Text Box 92"/>
            <p:cNvSpPr txBox="1">
              <a:spLocks noChangeArrowheads="1"/>
            </p:cNvSpPr>
            <p:nvPr/>
          </p:nvSpPr>
          <p:spPr bwMode="auto">
            <a:xfrm>
              <a:off x="3132" y="3821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93" name="Text Box 93"/>
            <p:cNvSpPr txBox="1">
              <a:spLocks noChangeArrowheads="1"/>
            </p:cNvSpPr>
            <p:nvPr/>
          </p:nvSpPr>
          <p:spPr bwMode="auto">
            <a:xfrm>
              <a:off x="3236" y="3832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C</a:t>
              </a:r>
            </a:p>
          </p:txBody>
        </p:sp>
        <p:sp>
          <p:nvSpPr>
            <p:cNvPr id="94" name="Text Box 94"/>
            <p:cNvSpPr txBox="1">
              <a:spLocks noChangeArrowheads="1"/>
            </p:cNvSpPr>
            <p:nvPr/>
          </p:nvSpPr>
          <p:spPr bwMode="auto">
            <a:xfrm>
              <a:off x="3337" y="383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95" name="Text Box 95"/>
            <p:cNvSpPr txBox="1">
              <a:spLocks noChangeArrowheads="1"/>
            </p:cNvSpPr>
            <p:nvPr/>
          </p:nvSpPr>
          <p:spPr bwMode="auto">
            <a:xfrm>
              <a:off x="3443" y="3828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96" name="Text Box 96"/>
            <p:cNvSpPr txBox="1">
              <a:spLocks noChangeArrowheads="1"/>
            </p:cNvSpPr>
            <p:nvPr/>
          </p:nvSpPr>
          <p:spPr bwMode="auto">
            <a:xfrm>
              <a:off x="3547" y="3826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97" name="Text Box 97"/>
            <p:cNvSpPr txBox="1">
              <a:spLocks noChangeArrowheads="1"/>
            </p:cNvSpPr>
            <p:nvPr/>
          </p:nvSpPr>
          <p:spPr bwMode="auto">
            <a:xfrm>
              <a:off x="2163" y="3973"/>
              <a:ext cx="148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Met</a:t>
              </a:r>
            </a:p>
          </p:txBody>
        </p:sp>
        <p:sp>
          <p:nvSpPr>
            <p:cNvPr id="98" name="Text Box 98"/>
            <p:cNvSpPr txBox="1">
              <a:spLocks noChangeArrowheads="1"/>
            </p:cNvSpPr>
            <p:nvPr/>
          </p:nvSpPr>
          <p:spPr bwMode="auto">
            <a:xfrm>
              <a:off x="2472" y="4009"/>
              <a:ext cx="16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Stop</a:t>
              </a:r>
            </a:p>
          </p:txBody>
        </p:sp>
        <p:sp>
          <p:nvSpPr>
            <p:cNvPr id="99" name="AutoShape 99"/>
            <p:cNvSpPr>
              <a:spLocks/>
            </p:cNvSpPr>
            <p:nvPr/>
          </p:nvSpPr>
          <p:spPr bwMode="auto">
            <a:xfrm rot="-5400000">
              <a:off x="2529" y="3906"/>
              <a:ext cx="30" cy="191"/>
            </a:xfrm>
            <a:prstGeom prst="leftBrace">
              <a:avLst>
                <a:gd name="adj1" fmla="val 5305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0" name="Text Box 100"/>
            <p:cNvSpPr txBox="1">
              <a:spLocks noChangeArrowheads="1"/>
            </p:cNvSpPr>
            <p:nvPr/>
          </p:nvSpPr>
          <p:spPr bwMode="auto">
            <a:xfrm>
              <a:off x="1936" y="3069"/>
              <a:ext cx="269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Missense</a:t>
              </a:r>
            </a:p>
          </p:txBody>
        </p:sp>
        <p:sp>
          <p:nvSpPr>
            <p:cNvPr id="101" name="Text Box 101"/>
            <p:cNvSpPr txBox="1">
              <a:spLocks noChangeArrowheads="1"/>
            </p:cNvSpPr>
            <p:nvPr/>
          </p:nvSpPr>
          <p:spPr bwMode="auto">
            <a:xfrm>
              <a:off x="2864" y="3070"/>
              <a:ext cx="367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A instead of G</a:t>
              </a:r>
            </a:p>
          </p:txBody>
        </p:sp>
        <p:sp>
          <p:nvSpPr>
            <p:cNvPr id="102" name="Line 102"/>
            <p:cNvSpPr>
              <a:spLocks noChangeShapeType="1"/>
            </p:cNvSpPr>
            <p:nvPr/>
          </p:nvSpPr>
          <p:spPr bwMode="auto">
            <a:xfrm flipV="1">
              <a:off x="3076" y="3160"/>
              <a:ext cx="0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03" name="Text Box 103"/>
            <p:cNvSpPr txBox="1">
              <a:spLocks noChangeArrowheads="1"/>
            </p:cNvSpPr>
            <p:nvPr/>
          </p:nvSpPr>
          <p:spPr bwMode="auto">
            <a:xfrm>
              <a:off x="1933" y="3598"/>
              <a:ext cx="281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Nonsense</a:t>
              </a:r>
            </a:p>
          </p:txBody>
        </p:sp>
        <p:sp>
          <p:nvSpPr>
            <p:cNvPr id="104" name="Text Box 104"/>
            <p:cNvSpPr txBox="1">
              <a:spLocks noChangeArrowheads="1"/>
            </p:cNvSpPr>
            <p:nvPr/>
          </p:nvSpPr>
          <p:spPr bwMode="auto">
            <a:xfrm>
              <a:off x="2292" y="3674"/>
              <a:ext cx="364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U instead of A</a:t>
              </a:r>
            </a:p>
          </p:txBody>
        </p:sp>
        <p:sp>
          <p:nvSpPr>
            <p:cNvPr id="105" name="Line 105"/>
            <p:cNvSpPr>
              <a:spLocks noChangeShapeType="1"/>
            </p:cNvSpPr>
            <p:nvPr/>
          </p:nvSpPr>
          <p:spPr bwMode="auto">
            <a:xfrm flipV="1">
              <a:off x="2461" y="3762"/>
              <a:ext cx="0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43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252413" y="1535906"/>
            <a:ext cx="8534400" cy="5065713"/>
            <a:chOff x="288" y="824"/>
            <a:chExt cx="5376" cy="3191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6" y="1045"/>
              <a:ext cx="2823" cy="2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432" y="903"/>
              <a:ext cx="101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r>
                <a:rPr kumimoji="0" lang="en-US" altLang="en-US" sz="1400" b="1"/>
                <a:t>Primary </a:t>
              </a:r>
              <a:br>
                <a:rPr kumimoji="0" lang="en-US" altLang="en-US" sz="1400" b="1"/>
              </a:br>
              <a:r>
                <a:rPr kumimoji="0" lang="en-US" altLang="en-US" sz="1400" b="1"/>
                <a:t>structure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432" y="1277"/>
              <a:ext cx="1010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r>
                <a:rPr kumimoji="0" lang="en-US" altLang="en-US" sz="1400" b="1"/>
                <a:t>Secondary</a:t>
              </a:r>
              <a:br>
                <a:rPr kumimoji="0" lang="en-US" altLang="en-US" sz="1400" b="1"/>
              </a:br>
              <a:r>
                <a:rPr kumimoji="0" lang="en-US" altLang="en-US" sz="1400" b="1"/>
                <a:t>and tertiary</a:t>
              </a:r>
              <a:br>
                <a:rPr kumimoji="0" lang="en-US" altLang="en-US" sz="1400" b="1"/>
              </a:br>
              <a:r>
                <a:rPr kumimoji="0" lang="en-US" altLang="en-US" sz="1400" b="1"/>
                <a:t>structures</a:t>
              </a: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432" y="1895"/>
              <a:ext cx="101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r>
                <a:rPr kumimoji="0" lang="en-US" altLang="en-US" sz="1400" b="1"/>
                <a:t>Quaternary </a:t>
              </a:r>
              <a:br>
                <a:rPr kumimoji="0" lang="en-US" altLang="en-US" sz="1400" b="1"/>
              </a:br>
              <a:r>
                <a:rPr kumimoji="0" lang="en-US" altLang="en-US" sz="1400" b="1"/>
                <a:t>structure</a:t>
              </a: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432" y="2477"/>
              <a:ext cx="101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r>
                <a:rPr kumimoji="0" lang="en-US" altLang="en-US" sz="1400" b="1"/>
                <a:t>Function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432" y="3178"/>
              <a:ext cx="101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r>
                <a:rPr kumimoji="0" lang="en-US" altLang="en-US" sz="1400" b="1"/>
                <a:t>Red blood</a:t>
              </a:r>
              <a:br>
                <a:rPr kumimoji="0" lang="en-US" altLang="en-US" sz="1400" b="1"/>
              </a:br>
              <a:r>
                <a:rPr kumimoji="0" lang="en-US" altLang="en-US" sz="1400" b="1"/>
                <a:t>cell shape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983" y="1896"/>
              <a:ext cx="101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Hemoglobin A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1105" y="2466"/>
              <a:ext cx="1010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r>
                <a:rPr kumimoji="0" lang="en-US" altLang="en-US" sz="1400"/>
                <a:t>Molecules do</a:t>
              </a:r>
              <a:br>
                <a:rPr kumimoji="0" lang="en-US" altLang="en-US" sz="1400"/>
              </a:br>
              <a:r>
                <a:rPr kumimoji="0" lang="en-US" altLang="en-US" sz="1400"/>
                <a:t>not associate</a:t>
              </a:r>
              <a:br>
                <a:rPr kumimoji="0" lang="en-US" altLang="en-US" sz="1400"/>
              </a:br>
              <a:r>
                <a:rPr kumimoji="0" lang="en-US" altLang="en-US" sz="1400"/>
                <a:t>with one</a:t>
              </a:r>
              <a:br>
                <a:rPr kumimoji="0" lang="en-US" altLang="en-US" sz="1400"/>
              </a:br>
              <a:r>
                <a:rPr kumimoji="0" lang="en-US" altLang="en-US" sz="1400"/>
                <a:t>another, each</a:t>
              </a:r>
              <a:br>
                <a:rPr kumimoji="0" lang="en-US" altLang="en-US" sz="1400"/>
              </a:br>
              <a:r>
                <a:rPr kumimoji="0" lang="en-US" altLang="en-US" sz="1400"/>
                <a:t>carries oxygen.</a:t>
              </a: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1113" y="3177"/>
              <a:ext cx="1010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r>
                <a:rPr kumimoji="0" lang="en-US" altLang="en-US" sz="1400"/>
                <a:t>Normal cells are</a:t>
              </a:r>
              <a:br>
                <a:rPr kumimoji="0" lang="en-US" altLang="en-US" sz="1400"/>
              </a:br>
              <a:r>
                <a:rPr kumimoji="0" lang="en-US" altLang="en-US" sz="1400"/>
                <a:t>full of individual</a:t>
              </a:r>
              <a:br>
                <a:rPr kumimoji="0" lang="en-US" altLang="en-US" sz="1400"/>
              </a:br>
              <a:r>
                <a:rPr kumimoji="0" lang="en-US" altLang="en-US" sz="1400"/>
                <a:t>hemoglobin</a:t>
              </a:r>
              <a:br>
                <a:rPr kumimoji="0" lang="en-US" altLang="en-US" sz="1400"/>
              </a:br>
              <a:r>
                <a:rPr kumimoji="0" lang="en-US" altLang="en-US" sz="1400"/>
                <a:t>molecules, each</a:t>
              </a:r>
              <a:br>
                <a:rPr kumimoji="0" lang="en-US" altLang="en-US" sz="1400"/>
              </a:br>
              <a:r>
                <a:rPr kumimoji="0" lang="en-US" altLang="en-US" sz="1400"/>
                <a:t>carrying oxygen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1396" y="1794"/>
              <a:ext cx="101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 </a:t>
              </a: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1442" y="2116"/>
              <a:ext cx="101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 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1947" y="1794"/>
              <a:ext cx="101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 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1855" y="2162"/>
              <a:ext cx="101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 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1947" y="3034"/>
              <a:ext cx="101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10 m</a:t>
              </a:r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3761" y="3034"/>
              <a:ext cx="101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10 m</a:t>
              </a:r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3187" y="1886"/>
              <a:ext cx="101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 </a:t>
              </a:r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3141" y="2116"/>
              <a:ext cx="101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 </a:t>
              </a:r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3738" y="1886"/>
              <a:ext cx="101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 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738" y="2024"/>
              <a:ext cx="101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 </a:t>
              </a:r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2819" y="921"/>
              <a:ext cx="1011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r>
                <a:rPr kumimoji="0" lang="en-US" altLang="en-US" sz="1400" b="1"/>
                <a:t>Primary </a:t>
              </a:r>
              <a:br>
                <a:rPr kumimoji="0" lang="en-US" altLang="en-US" sz="1400" b="1"/>
              </a:br>
              <a:r>
                <a:rPr kumimoji="0" lang="en-US" altLang="en-US" sz="1400" b="1"/>
                <a:t>structure</a:t>
              </a: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2819" y="1295"/>
              <a:ext cx="1011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r>
                <a:rPr kumimoji="0" lang="en-US" altLang="en-US" sz="1400" b="1"/>
                <a:t>Secondary</a:t>
              </a:r>
              <a:br>
                <a:rPr kumimoji="0" lang="en-US" altLang="en-US" sz="1400" b="1"/>
              </a:br>
              <a:r>
                <a:rPr kumimoji="0" lang="en-US" altLang="en-US" sz="1400" b="1"/>
                <a:t>and tertiary</a:t>
              </a:r>
              <a:br>
                <a:rPr kumimoji="0" lang="en-US" altLang="en-US" sz="1400" b="1"/>
              </a:br>
              <a:r>
                <a:rPr kumimoji="0" lang="en-US" altLang="en-US" sz="1400" b="1"/>
                <a:t>structures</a:t>
              </a:r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2819" y="1913"/>
              <a:ext cx="1011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r>
                <a:rPr kumimoji="0" lang="en-US" altLang="en-US" sz="1400" b="1"/>
                <a:t>Quaternary </a:t>
              </a:r>
              <a:br>
                <a:rPr kumimoji="0" lang="en-US" altLang="en-US" sz="1400" b="1"/>
              </a:br>
              <a:r>
                <a:rPr kumimoji="0" lang="en-US" altLang="en-US" sz="1400" b="1"/>
                <a:t>structure</a:t>
              </a:r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2819" y="2255"/>
              <a:ext cx="101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r>
                <a:rPr kumimoji="0" lang="en-US" altLang="en-US" sz="1400" b="1"/>
                <a:t>Function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2819" y="3280"/>
              <a:ext cx="1011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r>
                <a:rPr kumimoji="0" lang="en-US" altLang="en-US" sz="1400" b="1"/>
                <a:t>Red blood</a:t>
              </a:r>
              <a:br>
                <a:rPr kumimoji="0" lang="en-US" altLang="en-US" sz="1400" b="1"/>
              </a:br>
              <a:r>
                <a:rPr kumimoji="0" lang="en-US" altLang="en-US" sz="1400" b="1"/>
                <a:t>cell shape</a:t>
              </a: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4526" y="1998"/>
              <a:ext cx="101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Hemoglobin S</a:t>
              </a: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4648" y="2238"/>
              <a:ext cx="1010" cy="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r>
                <a:rPr kumimoji="0" lang="en-US" altLang="en-US" sz="1400"/>
                <a:t>Molecules </a:t>
              </a:r>
              <a:br>
                <a:rPr kumimoji="0" lang="en-US" altLang="en-US" sz="1400"/>
              </a:br>
              <a:r>
                <a:rPr kumimoji="0" lang="en-US" altLang="en-US" sz="1400"/>
                <a:t>interact with </a:t>
              </a:r>
              <a:br>
                <a:rPr kumimoji="0" lang="en-US" altLang="en-US" sz="1400"/>
              </a:br>
              <a:r>
                <a:rPr kumimoji="0" lang="en-US" altLang="en-US" sz="1400"/>
                <a:t>one another to</a:t>
              </a:r>
              <a:br>
                <a:rPr kumimoji="0" lang="en-US" altLang="en-US" sz="1400"/>
              </a:br>
              <a:r>
                <a:rPr kumimoji="0" lang="en-US" altLang="en-US" sz="1400"/>
                <a:t>crystallize into a fiber, capacity to carry oxygen is greatly reduced.</a:t>
              </a: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2085" y="1380"/>
              <a:ext cx="101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 subunit</a:t>
              </a:r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3921" y="1380"/>
              <a:ext cx="101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 subunit</a:t>
              </a:r>
            </a:p>
          </p:txBody>
        </p:sp>
        <p:sp>
          <p:nvSpPr>
            <p:cNvPr id="33" name="Text Box 34"/>
            <p:cNvSpPr txBox="1">
              <a:spLocks noChangeArrowheads="1"/>
            </p:cNvSpPr>
            <p:nvPr/>
          </p:nvSpPr>
          <p:spPr bwMode="auto">
            <a:xfrm>
              <a:off x="1396" y="1077"/>
              <a:ext cx="5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1</a:t>
              </a:r>
            </a:p>
          </p:txBody>
        </p:sp>
        <p:sp>
          <p:nvSpPr>
            <p:cNvPr id="34" name="Text Box 35"/>
            <p:cNvSpPr txBox="1">
              <a:spLocks noChangeArrowheads="1"/>
            </p:cNvSpPr>
            <p:nvPr/>
          </p:nvSpPr>
          <p:spPr bwMode="auto">
            <a:xfrm>
              <a:off x="1542" y="1077"/>
              <a:ext cx="5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2</a:t>
              </a:r>
            </a:p>
          </p:txBody>
        </p:sp>
        <p:sp>
          <p:nvSpPr>
            <p:cNvPr id="35" name="Text Box 36"/>
            <p:cNvSpPr txBox="1">
              <a:spLocks noChangeArrowheads="1"/>
            </p:cNvSpPr>
            <p:nvPr/>
          </p:nvSpPr>
          <p:spPr bwMode="auto">
            <a:xfrm>
              <a:off x="1672" y="1080"/>
              <a:ext cx="6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3</a:t>
              </a:r>
            </a:p>
          </p:txBody>
        </p:sp>
        <p:sp>
          <p:nvSpPr>
            <p:cNvPr id="36" name="Text Box 37"/>
            <p:cNvSpPr txBox="1">
              <a:spLocks noChangeArrowheads="1"/>
            </p:cNvSpPr>
            <p:nvPr/>
          </p:nvSpPr>
          <p:spPr bwMode="auto">
            <a:xfrm>
              <a:off x="1817" y="1081"/>
              <a:ext cx="5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4</a:t>
              </a:r>
            </a:p>
          </p:txBody>
        </p: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1947" y="1070"/>
              <a:ext cx="5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5</a:t>
              </a:r>
            </a:p>
          </p:txBody>
        </p:sp>
        <p:sp>
          <p:nvSpPr>
            <p:cNvPr id="38" name="Text Box 39"/>
            <p:cNvSpPr txBox="1">
              <a:spLocks noChangeArrowheads="1"/>
            </p:cNvSpPr>
            <p:nvPr/>
          </p:nvSpPr>
          <p:spPr bwMode="auto">
            <a:xfrm>
              <a:off x="2093" y="1070"/>
              <a:ext cx="5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6</a:t>
              </a:r>
            </a:p>
          </p:txBody>
        </p:sp>
        <p:sp>
          <p:nvSpPr>
            <p:cNvPr id="39" name="Text Box 40"/>
            <p:cNvSpPr txBox="1">
              <a:spLocks noChangeArrowheads="1"/>
            </p:cNvSpPr>
            <p:nvPr/>
          </p:nvSpPr>
          <p:spPr bwMode="auto">
            <a:xfrm>
              <a:off x="2238" y="1070"/>
              <a:ext cx="5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7</a:t>
              </a:r>
            </a:p>
          </p:txBody>
        </p:sp>
        <p:sp>
          <p:nvSpPr>
            <p:cNvPr id="40" name="Text Box 41"/>
            <p:cNvSpPr txBox="1">
              <a:spLocks noChangeArrowheads="1"/>
            </p:cNvSpPr>
            <p:nvPr/>
          </p:nvSpPr>
          <p:spPr bwMode="auto">
            <a:xfrm>
              <a:off x="3455" y="1069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3</a:t>
              </a:r>
            </a:p>
          </p:txBody>
        </p:sp>
        <p:sp>
          <p:nvSpPr>
            <p:cNvPr id="41" name="Text Box 42"/>
            <p:cNvSpPr txBox="1">
              <a:spLocks noChangeArrowheads="1"/>
            </p:cNvSpPr>
            <p:nvPr/>
          </p:nvSpPr>
          <p:spPr bwMode="auto">
            <a:xfrm>
              <a:off x="3600" y="1069"/>
              <a:ext cx="5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4</a:t>
              </a:r>
            </a:p>
          </p:txBody>
        </p:sp>
        <p:sp>
          <p:nvSpPr>
            <p:cNvPr id="42" name="Text Box 43"/>
            <p:cNvSpPr txBox="1">
              <a:spLocks noChangeArrowheads="1"/>
            </p:cNvSpPr>
            <p:nvPr/>
          </p:nvSpPr>
          <p:spPr bwMode="auto">
            <a:xfrm>
              <a:off x="3730" y="1062"/>
              <a:ext cx="5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5</a:t>
              </a:r>
            </a:p>
          </p:txBody>
        </p:sp>
        <p:sp>
          <p:nvSpPr>
            <p:cNvPr id="43" name="Text Box 44"/>
            <p:cNvSpPr txBox="1">
              <a:spLocks noChangeArrowheads="1"/>
            </p:cNvSpPr>
            <p:nvPr/>
          </p:nvSpPr>
          <p:spPr bwMode="auto">
            <a:xfrm>
              <a:off x="3875" y="1062"/>
              <a:ext cx="5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6</a:t>
              </a:r>
            </a:p>
          </p:txBody>
        </p:sp>
        <p:sp>
          <p:nvSpPr>
            <p:cNvPr id="44" name="Text Box 45"/>
            <p:cNvSpPr txBox="1">
              <a:spLocks noChangeArrowheads="1"/>
            </p:cNvSpPr>
            <p:nvPr/>
          </p:nvSpPr>
          <p:spPr bwMode="auto">
            <a:xfrm>
              <a:off x="4013" y="1062"/>
              <a:ext cx="5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7</a:t>
              </a:r>
            </a:p>
          </p:txBody>
        </p:sp>
        <p:sp>
          <p:nvSpPr>
            <p:cNvPr id="45" name="Text Box 46"/>
            <p:cNvSpPr txBox="1">
              <a:spLocks noChangeArrowheads="1"/>
            </p:cNvSpPr>
            <p:nvPr/>
          </p:nvSpPr>
          <p:spPr bwMode="auto">
            <a:xfrm>
              <a:off x="3309" y="1070"/>
              <a:ext cx="5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2</a:t>
              </a:r>
            </a:p>
          </p:txBody>
        </p:sp>
        <p:sp>
          <p:nvSpPr>
            <p:cNvPr id="46" name="Text Box 47"/>
            <p:cNvSpPr txBox="1">
              <a:spLocks noChangeArrowheads="1"/>
            </p:cNvSpPr>
            <p:nvPr/>
          </p:nvSpPr>
          <p:spPr bwMode="auto">
            <a:xfrm>
              <a:off x="3164" y="1070"/>
              <a:ext cx="59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1</a:t>
              </a:r>
            </a:p>
          </p:txBody>
        </p:sp>
        <p:sp>
          <p:nvSpPr>
            <p:cNvPr id="47" name="Text Box 48"/>
            <p:cNvSpPr txBox="1">
              <a:spLocks noChangeArrowheads="1"/>
            </p:cNvSpPr>
            <p:nvPr/>
          </p:nvSpPr>
          <p:spPr bwMode="auto">
            <a:xfrm>
              <a:off x="1488" y="824"/>
              <a:ext cx="1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 b="1"/>
                <a:t>Normal hemoglobin</a:t>
              </a:r>
            </a:p>
          </p:txBody>
        </p:sp>
        <p:sp>
          <p:nvSpPr>
            <p:cNvPr id="48" name="Text Box 49"/>
            <p:cNvSpPr txBox="1">
              <a:spLocks noChangeArrowheads="1"/>
            </p:cNvSpPr>
            <p:nvPr/>
          </p:nvSpPr>
          <p:spPr bwMode="auto">
            <a:xfrm>
              <a:off x="3187" y="833"/>
              <a:ext cx="13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 b="1"/>
                <a:t>Sickle-cell hemoglobin</a:t>
              </a:r>
            </a:p>
          </p:txBody>
        </p:sp>
        <p:sp>
          <p:nvSpPr>
            <p:cNvPr id="49" name="Line 50"/>
            <p:cNvSpPr>
              <a:spLocks noChangeShapeType="1"/>
            </p:cNvSpPr>
            <p:nvPr/>
          </p:nvSpPr>
          <p:spPr bwMode="auto">
            <a:xfrm flipV="1">
              <a:off x="3967" y="1158"/>
              <a:ext cx="873" cy="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50" name="Text Box 51"/>
            <p:cNvSpPr txBox="1">
              <a:spLocks noChangeArrowheads="1"/>
            </p:cNvSpPr>
            <p:nvPr/>
          </p:nvSpPr>
          <p:spPr bwMode="auto">
            <a:xfrm>
              <a:off x="4352" y="923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51" name="Text Box 52"/>
            <p:cNvSpPr txBox="1">
              <a:spLocks noChangeArrowheads="1"/>
            </p:cNvSpPr>
            <p:nvPr/>
          </p:nvSpPr>
          <p:spPr bwMode="auto">
            <a:xfrm>
              <a:off x="2569" y="923"/>
              <a:ext cx="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52" name="Text Box 53"/>
            <p:cNvSpPr txBox="1">
              <a:spLocks noChangeArrowheads="1"/>
            </p:cNvSpPr>
            <p:nvPr/>
          </p:nvSpPr>
          <p:spPr bwMode="auto">
            <a:xfrm>
              <a:off x="288" y="3823"/>
              <a:ext cx="7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 b="1">
                  <a:solidFill>
                    <a:schemeClr val="bg2"/>
                  </a:solidFill>
                </a:rPr>
                <a:t>Figure 5.21</a:t>
              </a: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4696" y="932"/>
              <a:ext cx="968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1400"/>
                <a:t>Exposed hydrophobic region</a:t>
              </a:r>
            </a:p>
          </p:txBody>
        </p:sp>
        <p:sp>
          <p:nvSpPr>
            <p:cNvPr id="54" name="Rectangle 55"/>
            <p:cNvSpPr>
              <a:spLocks noChangeArrowheads="1"/>
            </p:cNvSpPr>
            <p:nvPr/>
          </p:nvSpPr>
          <p:spPr bwMode="auto">
            <a:xfrm>
              <a:off x="1593" y="1008"/>
              <a:ext cx="19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700"/>
                <a:t>Val</a:t>
              </a:r>
              <a:endParaRPr kumimoji="0" lang="en-US" altLang="en-US" sz="800"/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2014" y="1008"/>
              <a:ext cx="200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700"/>
                <a:t>Thr</a:t>
              </a:r>
            </a:p>
          </p:txBody>
        </p:sp>
        <p:sp>
          <p:nvSpPr>
            <p:cNvPr id="56" name="Rectangle 57"/>
            <p:cNvSpPr>
              <a:spLocks noChangeArrowheads="1"/>
            </p:cNvSpPr>
            <p:nvPr/>
          </p:nvSpPr>
          <p:spPr bwMode="auto">
            <a:xfrm>
              <a:off x="1741" y="1008"/>
              <a:ext cx="19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700"/>
                <a:t>His</a:t>
              </a: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1866" y="1008"/>
              <a:ext cx="209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700"/>
                <a:t>Leu</a:t>
              </a:r>
            </a:p>
          </p:txBody>
        </p:sp>
        <p:sp>
          <p:nvSpPr>
            <p:cNvPr id="58" name="Rectangle 59"/>
            <p:cNvSpPr>
              <a:spLocks noChangeArrowheads="1"/>
            </p:cNvSpPr>
            <p:nvPr/>
          </p:nvSpPr>
          <p:spPr bwMode="auto">
            <a:xfrm>
              <a:off x="2157" y="1008"/>
              <a:ext cx="203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700"/>
                <a:t>Pro</a:t>
              </a:r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2289" y="1008"/>
              <a:ext cx="215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700"/>
                <a:t>Glul</a:t>
              </a:r>
            </a:p>
          </p:txBody>
        </p:sp>
        <p:sp>
          <p:nvSpPr>
            <p:cNvPr id="60" name="Rectangle 61"/>
            <p:cNvSpPr>
              <a:spLocks noChangeArrowheads="1"/>
            </p:cNvSpPr>
            <p:nvPr/>
          </p:nvSpPr>
          <p:spPr bwMode="auto">
            <a:xfrm>
              <a:off x="2434" y="1008"/>
              <a:ext cx="203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700"/>
                <a:t>Glu</a:t>
              </a:r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3361" y="1008"/>
              <a:ext cx="19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700"/>
                <a:t>Val</a:t>
              </a: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3505" y="1008"/>
              <a:ext cx="19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700"/>
                <a:t>His</a:t>
              </a:r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3644" y="1008"/>
              <a:ext cx="209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700"/>
                <a:t>Leu</a:t>
              </a:r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3785" y="1012"/>
              <a:ext cx="200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700"/>
                <a:t>Thr</a:t>
              </a:r>
            </a:p>
          </p:txBody>
        </p:sp>
        <p:sp>
          <p:nvSpPr>
            <p:cNvPr id="65" name="Rectangle 66"/>
            <p:cNvSpPr>
              <a:spLocks noChangeArrowheads="1"/>
            </p:cNvSpPr>
            <p:nvPr/>
          </p:nvSpPr>
          <p:spPr bwMode="auto">
            <a:xfrm>
              <a:off x="3927" y="1008"/>
              <a:ext cx="203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700"/>
                <a:t>Pro</a:t>
              </a:r>
            </a:p>
          </p:txBody>
        </p:sp>
        <p:sp>
          <p:nvSpPr>
            <p:cNvPr id="66" name="Rectangle 67"/>
            <p:cNvSpPr>
              <a:spLocks noChangeArrowheads="1"/>
            </p:cNvSpPr>
            <p:nvPr/>
          </p:nvSpPr>
          <p:spPr bwMode="auto">
            <a:xfrm>
              <a:off x="4071" y="1017"/>
              <a:ext cx="19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700"/>
                <a:t>Val</a:t>
              </a:r>
            </a:p>
          </p:txBody>
        </p:sp>
        <p:sp>
          <p:nvSpPr>
            <p:cNvPr id="67" name="Rectangle 68"/>
            <p:cNvSpPr>
              <a:spLocks noChangeArrowheads="1"/>
            </p:cNvSpPr>
            <p:nvPr/>
          </p:nvSpPr>
          <p:spPr bwMode="auto">
            <a:xfrm>
              <a:off x="4206" y="1008"/>
              <a:ext cx="203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1pPr>
              <a:lvl2pPr marL="742950" indent="-28575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2pPr>
              <a:lvl3pPr marL="11430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3pPr>
              <a:lvl4pPr marL="16002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4pPr>
              <a:lvl5pPr marL="2057400" indent="-228600"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Arial" charset="0"/>
                  <a:sym typeface="Symbol" pitchFamily="18" charset="2"/>
                </a:defRPr>
              </a:lvl9pPr>
            </a:lstStyle>
            <a:p>
              <a:pPr algn="ctr"/>
              <a:r>
                <a:rPr kumimoji="0" lang="en-US" altLang="en-US" sz="700"/>
                <a:t>Glu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6606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en-US" sz="2800" b="1" u="sng" dirty="0"/>
              <a:t>c. Nonsense Mutation</a:t>
            </a:r>
            <a:r>
              <a:rPr lang="en-US" sz="2800" dirty="0"/>
              <a:t> – the change in the nucleotide results in a </a:t>
            </a:r>
            <a:r>
              <a:rPr lang="en-US" sz="2800" b="1" u="sng" dirty="0"/>
              <a:t>STOP codon</a:t>
            </a:r>
            <a:r>
              <a:rPr lang="en-US" sz="2800" dirty="0"/>
              <a:t> being produced </a:t>
            </a:r>
            <a:r>
              <a:rPr lang="en-US" sz="2800" b="1" u="sng" dirty="0"/>
              <a:t>too early</a:t>
            </a:r>
            <a:r>
              <a:rPr lang="en-US" sz="2800" dirty="0"/>
              <a:t> in the mRNA – causes the protein to stop </a:t>
            </a:r>
            <a:r>
              <a:rPr lang="en-US" sz="2800" b="1" u="sng" dirty="0"/>
              <a:t>prematurely</a:t>
            </a:r>
            <a:r>
              <a:rPr lang="en-US" sz="2800" dirty="0"/>
              <a:t>. </a:t>
            </a:r>
            <a:endParaRPr lang="en-US" sz="2000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3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811338" y="1009650"/>
            <a:ext cx="5732462" cy="5773738"/>
            <a:chOff x="1700" y="1894"/>
            <a:chExt cx="2140" cy="2208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" y="1980"/>
              <a:ext cx="1990" cy="2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45" y="1894"/>
              <a:ext cx="279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 b="1"/>
                <a:t>Wild type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114" y="2017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214" y="2031"/>
              <a:ext cx="104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321" y="2023"/>
              <a:ext cx="10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414" y="2012"/>
              <a:ext cx="107" cy="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200"/>
                <a:t>A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525" y="2023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623" y="2017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2729" y="2027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829" y="2027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935" y="2027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035" y="2017"/>
              <a:ext cx="10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135" y="2017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3241" y="2027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C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342" y="2027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3446" y="2027"/>
              <a:ext cx="101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3550" y="2027"/>
              <a:ext cx="100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1718" y="2067"/>
              <a:ext cx="208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mRNA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2015" y="2099"/>
              <a:ext cx="115" cy="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200"/>
                <a:t>5</a:t>
              </a:r>
              <a:r>
                <a:rPr lang="en-US" altLang="en-US" sz="1200">
                  <a:sym typeface="Symbol" pitchFamily="18" charset="2"/>
                </a:rPr>
                <a:t>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700" y="2174"/>
              <a:ext cx="218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Protein</a:t>
              </a: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2179" y="2174"/>
              <a:ext cx="147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Met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2485" y="2167"/>
              <a:ext cx="142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Lys</a:t>
              </a:r>
            </a:p>
          </p:txBody>
        </p:sp>
        <p:sp>
          <p:nvSpPr>
            <p:cNvPr id="27" name="Text Box 27"/>
            <p:cNvSpPr txBox="1">
              <a:spLocks noChangeArrowheads="1"/>
            </p:cNvSpPr>
            <p:nvPr/>
          </p:nvSpPr>
          <p:spPr bwMode="auto">
            <a:xfrm>
              <a:off x="2794" y="2174"/>
              <a:ext cx="152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Phe</a:t>
              </a: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3132" y="2174"/>
              <a:ext cx="14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Gly</a:t>
              </a: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3422" y="2212"/>
              <a:ext cx="16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Stop</a:t>
              </a: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3307" y="2350"/>
              <a:ext cx="347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Carboxyl end</a:t>
              </a:r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1778" y="2303"/>
              <a:ext cx="294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Amino end</a:t>
              </a:r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 flipH="1">
              <a:off x="1929" y="2225"/>
              <a:ext cx="190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3330" y="2220"/>
              <a:ext cx="114" cy="14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34" name="AutoShape 34"/>
            <p:cNvSpPr>
              <a:spLocks/>
            </p:cNvSpPr>
            <p:nvPr/>
          </p:nvSpPr>
          <p:spPr bwMode="auto">
            <a:xfrm rot="-5400000">
              <a:off x="3480" y="2105"/>
              <a:ext cx="29" cy="191"/>
            </a:xfrm>
            <a:prstGeom prst="leftBrace">
              <a:avLst>
                <a:gd name="adj1" fmla="val 54885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3656" y="2113"/>
              <a:ext cx="106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3</a:t>
              </a:r>
              <a:r>
                <a:rPr lang="en-US" altLang="en-US" sz="1000">
                  <a:sym typeface="Symbol" pitchFamily="18" charset="2"/>
                </a:rPr>
                <a:t></a:t>
              </a:r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2109" y="2754"/>
              <a:ext cx="100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2207" y="276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auto">
            <a:xfrm>
              <a:off x="2306" y="2762"/>
              <a:ext cx="10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auto">
            <a:xfrm>
              <a:off x="2415" y="2762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2519" y="2762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41" name="Text Box 41"/>
            <p:cNvSpPr txBox="1">
              <a:spLocks noChangeArrowheads="1"/>
            </p:cNvSpPr>
            <p:nvPr/>
          </p:nvSpPr>
          <p:spPr bwMode="auto">
            <a:xfrm>
              <a:off x="2616" y="2762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42" name="Text Box 42"/>
            <p:cNvSpPr txBox="1">
              <a:spLocks noChangeArrowheads="1"/>
            </p:cNvSpPr>
            <p:nvPr/>
          </p:nvSpPr>
          <p:spPr bwMode="auto">
            <a:xfrm>
              <a:off x="2720" y="276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2825" y="276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44" name="Text Box 44"/>
            <p:cNvSpPr txBox="1">
              <a:spLocks noChangeArrowheads="1"/>
            </p:cNvSpPr>
            <p:nvPr/>
          </p:nvSpPr>
          <p:spPr bwMode="auto">
            <a:xfrm>
              <a:off x="2927" y="276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  <a:endParaRPr lang="en-US" altLang="en-US" sz="1200"/>
            </a:p>
          </p:txBody>
        </p:sp>
        <p:sp>
          <p:nvSpPr>
            <p:cNvPr id="45" name="Text Box 45"/>
            <p:cNvSpPr txBox="1">
              <a:spLocks noChangeArrowheads="1"/>
            </p:cNvSpPr>
            <p:nvPr/>
          </p:nvSpPr>
          <p:spPr bwMode="auto">
            <a:xfrm>
              <a:off x="3025" y="2762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/>
          </p:nvSpPr>
          <p:spPr bwMode="auto">
            <a:xfrm>
              <a:off x="3132" y="2762"/>
              <a:ext cx="10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47" name="Text Box 47"/>
            <p:cNvSpPr txBox="1">
              <a:spLocks noChangeArrowheads="1"/>
            </p:cNvSpPr>
            <p:nvPr/>
          </p:nvSpPr>
          <p:spPr bwMode="auto">
            <a:xfrm>
              <a:off x="3236" y="276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48" name="Text Box 48"/>
            <p:cNvSpPr txBox="1">
              <a:spLocks noChangeArrowheads="1"/>
            </p:cNvSpPr>
            <p:nvPr/>
          </p:nvSpPr>
          <p:spPr bwMode="auto">
            <a:xfrm>
              <a:off x="3336" y="276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49" name="Text Box 49"/>
            <p:cNvSpPr txBox="1">
              <a:spLocks noChangeArrowheads="1"/>
            </p:cNvSpPr>
            <p:nvPr/>
          </p:nvSpPr>
          <p:spPr bwMode="auto">
            <a:xfrm>
              <a:off x="3443" y="2762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50" name="Text Box 50"/>
            <p:cNvSpPr txBox="1">
              <a:spLocks noChangeArrowheads="1"/>
            </p:cNvSpPr>
            <p:nvPr/>
          </p:nvSpPr>
          <p:spPr bwMode="auto">
            <a:xfrm>
              <a:off x="3544" y="2762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51" name="Text Box 51"/>
            <p:cNvSpPr txBox="1">
              <a:spLocks noChangeArrowheads="1"/>
            </p:cNvSpPr>
            <p:nvPr/>
          </p:nvSpPr>
          <p:spPr bwMode="auto">
            <a:xfrm>
              <a:off x="2170" y="2916"/>
              <a:ext cx="147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Met</a:t>
              </a:r>
            </a:p>
          </p:txBody>
        </p:sp>
        <p:sp>
          <p:nvSpPr>
            <p:cNvPr id="52" name="Text Box 52"/>
            <p:cNvSpPr txBox="1">
              <a:spLocks noChangeArrowheads="1"/>
            </p:cNvSpPr>
            <p:nvPr/>
          </p:nvSpPr>
          <p:spPr bwMode="auto">
            <a:xfrm>
              <a:off x="2476" y="2913"/>
              <a:ext cx="142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Lys</a:t>
              </a:r>
            </a:p>
          </p:txBody>
        </p:sp>
        <p:sp>
          <p:nvSpPr>
            <p:cNvPr id="53" name="Text Box 53"/>
            <p:cNvSpPr txBox="1">
              <a:spLocks noChangeArrowheads="1"/>
            </p:cNvSpPr>
            <p:nvPr/>
          </p:nvSpPr>
          <p:spPr bwMode="auto">
            <a:xfrm>
              <a:off x="2783" y="2916"/>
              <a:ext cx="152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Phe</a:t>
              </a:r>
            </a:p>
          </p:txBody>
        </p:sp>
        <p:sp>
          <p:nvSpPr>
            <p:cNvPr id="54" name="Text Box 54"/>
            <p:cNvSpPr txBox="1">
              <a:spLocks noChangeArrowheads="1"/>
            </p:cNvSpPr>
            <p:nvPr/>
          </p:nvSpPr>
          <p:spPr bwMode="auto">
            <a:xfrm>
              <a:off x="3122" y="2916"/>
              <a:ext cx="140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Gly</a:t>
              </a:r>
            </a:p>
          </p:txBody>
        </p:sp>
        <p:sp>
          <p:nvSpPr>
            <p:cNvPr id="55" name="Text Box 55"/>
            <p:cNvSpPr txBox="1">
              <a:spLocks noChangeArrowheads="1"/>
            </p:cNvSpPr>
            <p:nvPr/>
          </p:nvSpPr>
          <p:spPr bwMode="auto">
            <a:xfrm>
              <a:off x="2018" y="2425"/>
              <a:ext cx="568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 b="1"/>
                <a:t>Base-pair substitution</a:t>
              </a:r>
            </a:p>
          </p:txBody>
        </p:sp>
        <p:sp>
          <p:nvSpPr>
            <p:cNvPr id="56" name="Text Box 56"/>
            <p:cNvSpPr txBox="1">
              <a:spLocks noChangeArrowheads="1"/>
            </p:cNvSpPr>
            <p:nvPr/>
          </p:nvSpPr>
          <p:spPr bwMode="auto">
            <a:xfrm>
              <a:off x="2153" y="2527"/>
              <a:ext cx="781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No effect on amino acid sequence</a:t>
              </a:r>
            </a:p>
          </p:txBody>
        </p:sp>
        <p:sp>
          <p:nvSpPr>
            <p:cNvPr id="57" name="Text Box 57"/>
            <p:cNvSpPr txBox="1">
              <a:spLocks noChangeArrowheads="1"/>
            </p:cNvSpPr>
            <p:nvPr/>
          </p:nvSpPr>
          <p:spPr bwMode="auto">
            <a:xfrm>
              <a:off x="3071" y="2608"/>
              <a:ext cx="368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U instead of C</a:t>
              </a:r>
            </a:p>
          </p:txBody>
        </p:sp>
        <p:sp>
          <p:nvSpPr>
            <p:cNvPr id="58" name="Line 58"/>
            <p:cNvSpPr>
              <a:spLocks noChangeShapeType="1"/>
            </p:cNvSpPr>
            <p:nvPr/>
          </p:nvSpPr>
          <p:spPr bwMode="auto">
            <a:xfrm flipV="1">
              <a:off x="3282" y="2700"/>
              <a:ext cx="0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59" name="Text Box 59"/>
            <p:cNvSpPr txBox="1">
              <a:spLocks noChangeArrowheads="1"/>
            </p:cNvSpPr>
            <p:nvPr/>
          </p:nvSpPr>
          <p:spPr bwMode="auto">
            <a:xfrm>
              <a:off x="3412" y="2943"/>
              <a:ext cx="16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Stop</a:t>
              </a:r>
            </a:p>
          </p:txBody>
        </p:sp>
        <p:sp>
          <p:nvSpPr>
            <p:cNvPr id="60" name="AutoShape 60"/>
            <p:cNvSpPr>
              <a:spLocks/>
            </p:cNvSpPr>
            <p:nvPr/>
          </p:nvSpPr>
          <p:spPr bwMode="auto">
            <a:xfrm rot="-5400000">
              <a:off x="3470" y="2840"/>
              <a:ext cx="29" cy="190"/>
            </a:xfrm>
            <a:prstGeom prst="leftBrace">
              <a:avLst>
                <a:gd name="adj1" fmla="val 5459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" name="Text Box 61"/>
            <p:cNvSpPr txBox="1">
              <a:spLocks noChangeArrowheads="1"/>
            </p:cNvSpPr>
            <p:nvPr/>
          </p:nvSpPr>
          <p:spPr bwMode="auto">
            <a:xfrm>
              <a:off x="2109" y="3281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62" name="Text Box 62"/>
            <p:cNvSpPr txBox="1">
              <a:spLocks noChangeArrowheads="1"/>
            </p:cNvSpPr>
            <p:nvPr/>
          </p:nvSpPr>
          <p:spPr bwMode="auto">
            <a:xfrm>
              <a:off x="2208" y="3287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63" name="Text Box 63"/>
            <p:cNvSpPr txBox="1">
              <a:spLocks noChangeArrowheads="1"/>
            </p:cNvSpPr>
            <p:nvPr/>
          </p:nvSpPr>
          <p:spPr bwMode="auto">
            <a:xfrm>
              <a:off x="2310" y="3287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64" name="Text Box 64"/>
            <p:cNvSpPr txBox="1">
              <a:spLocks noChangeArrowheads="1"/>
            </p:cNvSpPr>
            <p:nvPr/>
          </p:nvSpPr>
          <p:spPr bwMode="auto">
            <a:xfrm>
              <a:off x="2420" y="3287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65" name="Text Box 65"/>
            <p:cNvSpPr txBox="1">
              <a:spLocks noChangeArrowheads="1"/>
            </p:cNvSpPr>
            <p:nvPr/>
          </p:nvSpPr>
          <p:spPr bwMode="auto">
            <a:xfrm>
              <a:off x="2519" y="3287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66" name="Text Box 66"/>
            <p:cNvSpPr txBox="1">
              <a:spLocks noChangeArrowheads="1"/>
            </p:cNvSpPr>
            <p:nvPr/>
          </p:nvSpPr>
          <p:spPr bwMode="auto">
            <a:xfrm>
              <a:off x="2622" y="3287"/>
              <a:ext cx="10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67" name="Text Box 67"/>
            <p:cNvSpPr txBox="1">
              <a:spLocks noChangeArrowheads="1"/>
            </p:cNvSpPr>
            <p:nvPr/>
          </p:nvSpPr>
          <p:spPr bwMode="auto">
            <a:xfrm>
              <a:off x="2721" y="3287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68" name="Text Box 68"/>
            <p:cNvSpPr txBox="1">
              <a:spLocks noChangeArrowheads="1"/>
            </p:cNvSpPr>
            <p:nvPr/>
          </p:nvSpPr>
          <p:spPr bwMode="auto">
            <a:xfrm>
              <a:off x="2827" y="3287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2927" y="3287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/>
          </p:nvSpPr>
          <p:spPr bwMode="auto">
            <a:xfrm>
              <a:off x="3037" y="3287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/>
          </p:nvSpPr>
          <p:spPr bwMode="auto">
            <a:xfrm>
              <a:off x="3134" y="3287"/>
              <a:ext cx="10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/>
          </p:nvSpPr>
          <p:spPr bwMode="auto">
            <a:xfrm>
              <a:off x="3236" y="3287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73" name="Text Box 73"/>
            <p:cNvSpPr txBox="1">
              <a:spLocks noChangeArrowheads="1"/>
            </p:cNvSpPr>
            <p:nvPr/>
          </p:nvSpPr>
          <p:spPr bwMode="auto">
            <a:xfrm>
              <a:off x="3336" y="3287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74" name="Text Box 74"/>
            <p:cNvSpPr txBox="1">
              <a:spLocks noChangeArrowheads="1"/>
            </p:cNvSpPr>
            <p:nvPr/>
          </p:nvSpPr>
          <p:spPr bwMode="auto">
            <a:xfrm>
              <a:off x="3446" y="3284"/>
              <a:ext cx="101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75" name="Text Box 75"/>
            <p:cNvSpPr txBox="1">
              <a:spLocks noChangeArrowheads="1"/>
            </p:cNvSpPr>
            <p:nvPr/>
          </p:nvSpPr>
          <p:spPr bwMode="auto">
            <a:xfrm>
              <a:off x="3549" y="3289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76" name="Text Box 76"/>
            <p:cNvSpPr txBox="1">
              <a:spLocks noChangeArrowheads="1"/>
            </p:cNvSpPr>
            <p:nvPr/>
          </p:nvSpPr>
          <p:spPr bwMode="auto">
            <a:xfrm>
              <a:off x="2166" y="3443"/>
              <a:ext cx="147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Met</a:t>
              </a:r>
            </a:p>
          </p:txBody>
        </p:sp>
        <p:sp>
          <p:nvSpPr>
            <p:cNvPr id="77" name="Text Box 77"/>
            <p:cNvSpPr txBox="1">
              <a:spLocks noChangeArrowheads="1"/>
            </p:cNvSpPr>
            <p:nvPr/>
          </p:nvSpPr>
          <p:spPr bwMode="auto">
            <a:xfrm>
              <a:off x="2472" y="3440"/>
              <a:ext cx="142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Lys</a:t>
              </a:r>
            </a:p>
          </p:txBody>
        </p:sp>
        <p:sp>
          <p:nvSpPr>
            <p:cNvPr id="78" name="Text Box 78"/>
            <p:cNvSpPr txBox="1">
              <a:spLocks noChangeArrowheads="1"/>
            </p:cNvSpPr>
            <p:nvPr/>
          </p:nvSpPr>
          <p:spPr bwMode="auto">
            <a:xfrm>
              <a:off x="2780" y="3443"/>
              <a:ext cx="15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Phe</a:t>
              </a:r>
            </a:p>
          </p:txBody>
        </p:sp>
        <p:sp>
          <p:nvSpPr>
            <p:cNvPr id="79" name="Text Box 79"/>
            <p:cNvSpPr txBox="1">
              <a:spLocks noChangeArrowheads="1"/>
            </p:cNvSpPr>
            <p:nvPr/>
          </p:nvSpPr>
          <p:spPr bwMode="auto">
            <a:xfrm>
              <a:off x="3118" y="3443"/>
              <a:ext cx="142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>
                  <a:solidFill>
                    <a:schemeClr val="bg1"/>
                  </a:solidFill>
                </a:rPr>
                <a:t>Ser</a:t>
              </a:r>
            </a:p>
          </p:txBody>
        </p:sp>
        <p:sp>
          <p:nvSpPr>
            <p:cNvPr id="80" name="Text Box 80"/>
            <p:cNvSpPr txBox="1">
              <a:spLocks noChangeArrowheads="1"/>
            </p:cNvSpPr>
            <p:nvPr/>
          </p:nvSpPr>
          <p:spPr bwMode="auto">
            <a:xfrm>
              <a:off x="3410" y="3466"/>
              <a:ext cx="166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Stop</a:t>
              </a:r>
            </a:p>
          </p:txBody>
        </p:sp>
        <p:sp>
          <p:nvSpPr>
            <p:cNvPr id="81" name="AutoShape 81"/>
            <p:cNvSpPr>
              <a:spLocks/>
            </p:cNvSpPr>
            <p:nvPr/>
          </p:nvSpPr>
          <p:spPr bwMode="auto">
            <a:xfrm rot="-5400000">
              <a:off x="3467" y="3366"/>
              <a:ext cx="30" cy="190"/>
            </a:xfrm>
            <a:prstGeom prst="leftBrace">
              <a:avLst>
                <a:gd name="adj1" fmla="val 52778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" name="Text Box 82"/>
            <p:cNvSpPr txBox="1">
              <a:spLocks noChangeArrowheads="1"/>
            </p:cNvSpPr>
            <p:nvPr/>
          </p:nvSpPr>
          <p:spPr bwMode="auto">
            <a:xfrm>
              <a:off x="2109" y="3821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83" name="Text Box 83"/>
            <p:cNvSpPr txBox="1">
              <a:spLocks noChangeArrowheads="1"/>
            </p:cNvSpPr>
            <p:nvPr/>
          </p:nvSpPr>
          <p:spPr bwMode="auto">
            <a:xfrm>
              <a:off x="2210" y="3826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84" name="Text Box 84"/>
            <p:cNvSpPr txBox="1">
              <a:spLocks noChangeArrowheads="1"/>
            </p:cNvSpPr>
            <p:nvPr/>
          </p:nvSpPr>
          <p:spPr bwMode="auto">
            <a:xfrm>
              <a:off x="2310" y="3819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85" name="Text Box 85"/>
            <p:cNvSpPr txBox="1">
              <a:spLocks noChangeArrowheads="1"/>
            </p:cNvSpPr>
            <p:nvPr/>
          </p:nvSpPr>
          <p:spPr bwMode="auto">
            <a:xfrm>
              <a:off x="2413" y="3826"/>
              <a:ext cx="104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>
                  <a:solidFill>
                    <a:schemeClr val="bg1"/>
                  </a:solidFill>
                </a:rPr>
                <a:t>U</a:t>
              </a:r>
            </a:p>
          </p:txBody>
        </p:sp>
        <p:sp>
          <p:nvSpPr>
            <p:cNvPr id="86" name="Text Box 86"/>
            <p:cNvSpPr txBox="1">
              <a:spLocks noChangeArrowheads="1"/>
            </p:cNvSpPr>
            <p:nvPr/>
          </p:nvSpPr>
          <p:spPr bwMode="auto">
            <a:xfrm>
              <a:off x="2523" y="3819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87" name="Text Box 87"/>
            <p:cNvSpPr txBox="1">
              <a:spLocks noChangeArrowheads="1"/>
            </p:cNvSpPr>
            <p:nvPr/>
          </p:nvSpPr>
          <p:spPr bwMode="auto">
            <a:xfrm>
              <a:off x="2619" y="3826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88" name="Text Box 88"/>
            <p:cNvSpPr txBox="1">
              <a:spLocks noChangeArrowheads="1"/>
            </p:cNvSpPr>
            <p:nvPr/>
          </p:nvSpPr>
          <p:spPr bwMode="auto">
            <a:xfrm>
              <a:off x="2722" y="3832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89" name="Text Box 89"/>
            <p:cNvSpPr txBox="1">
              <a:spLocks noChangeArrowheads="1"/>
            </p:cNvSpPr>
            <p:nvPr/>
          </p:nvSpPr>
          <p:spPr bwMode="auto">
            <a:xfrm>
              <a:off x="2824" y="3832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90" name="Text Box 90"/>
            <p:cNvSpPr txBox="1">
              <a:spLocks noChangeArrowheads="1"/>
            </p:cNvSpPr>
            <p:nvPr/>
          </p:nvSpPr>
          <p:spPr bwMode="auto">
            <a:xfrm>
              <a:off x="2928" y="3832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91" name="Text Box 91"/>
            <p:cNvSpPr txBox="1">
              <a:spLocks noChangeArrowheads="1"/>
            </p:cNvSpPr>
            <p:nvPr/>
          </p:nvSpPr>
          <p:spPr bwMode="auto">
            <a:xfrm>
              <a:off x="3032" y="3821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92" name="Text Box 92"/>
            <p:cNvSpPr txBox="1">
              <a:spLocks noChangeArrowheads="1"/>
            </p:cNvSpPr>
            <p:nvPr/>
          </p:nvSpPr>
          <p:spPr bwMode="auto">
            <a:xfrm>
              <a:off x="3132" y="3821"/>
              <a:ext cx="105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G</a:t>
              </a:r>
            </a:p>
          </p:txBody>
        </p:sp>
        <p:sp>
          <p:nvSpPr>
            <p:cNvPr id="93" name="Text Box 93"/>
            <p:cNvSpPr txBox="1">
              <a:spLocks noChangeArrowheads="1"/>
            </p:cNvSpPr>
            <p:nvPr/>
          </p:nvSpPr>
          <p:spPr bwMode="auto">
            <a:xfrm>
              <a:off x="3236" y="3832"/>
              <a:ext cx="103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C</a:t>
              </a:r>
            </a:p>
          </p:txBody>
        </p:sp>
        <p:sp>
          <p:nvSpPr>
            <p:cNvPr id="94" name="Text Box 94"/>
            <p:cNvSpPr txBox="1">
              <a:spLocks noChangeArrowheads="1"/>
            </p:cNvSpPr>
            <p:nvPr/>
          </p:nvSpPr>
          <p:spPr bwMode="auto">
            <a:xfrm>
              <a:off x="3337" y="3832"/>
              <a:ext cx="103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U</a:t>
              </a:r>
            </a:p>
          </p:txBody>
        </p:sp>
        <p:sp>
          <p:nvSpPr>
            <p:cNvPr id="95" name="Text Box 95"/>
            <p:cNvSpPr txBox="1">
              <a:spLocks noChangeArrowheads="1"/>
            </p:cNvSpPr>
            <p:nvPr/>
          </p:nvSpPr>
          <p:spPr bwMode="auto">
            <a:xfrm>
              <a:off x="3443" y="3828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96" name="Text Box 96"/>
            <p:cNvSpPr txBox="1">
              <a:spLocks noChangeArrowheads="1"/>
            </p:cNvSpPr>
            <p:nvPr/>
          </p:nvSpPr>
          <p:spPr bwMode="auto">
            <a:xfrm>
              <a:off x="3547" y="3826"/>
              <a:ext cx="100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altLang="en-US" sz="1000"/>
                <a:t>A</a:t>
              </a:r>
            </a:p>
          </p:txBody>
        </p:sp>
        <p:sp>
          <p:nvSpPr>
            <p:cNvPr id="97" name="Text Box 97"/>
            <p:cNvSpPr txBox="1">
              <a:spLocks noChangeArrowheads="1"/>
            </p:cNvSpPr>
            <p:nvPr/>
          </p:nvSpPr>
          <p:spPr bwMode="auto">
            <a:xfrm>
              <a:off x="2163" y="3973"/>
              <a:ext cx="148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Met</a:t>
              </a:r>
            </a:p>
          </p:txBody>
        </p:sp>
        <p:sp>
          <p:nvSpPr>
            <p:cNvPr id="98" name="Text Box 98"/>
            <p:cNvSpPr txBox="1">
              <a:spLocks noChangeArrowheads="1"/>
            </p:cNvSpPr>
            <p:nvPr/>
          </p:nvSpPr>
          <p:spPr bwMode="auto">
            <a:xfrm>
              <a:off x="2472" y="4009"/>
              <a:ext cx="166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Stop</a:t>
              </a:r>
            </a:p>
          </p:txBody>
        </p:sp>
        <p:sp>
          <p:nvSpPr>
            <p:cNvPr id="99" name="AutoShape 99"/>
            <p:cNvSpPr>
              <a:spLocks/>
            </p:cNvSpPr>
            <p:nvPr/>
          </p:nvSpPr>
          <p:spPr bwMode="auto">
            <a:xfrm rot="-5400000">
              <a:off x="2529" y="3906"/>
              <a:ext cx="30" cy="191"/>
            </a:xfrm>
            <a:prstGeom prst="leftBrace">
              <a:avLst>
                <a:gd name="adj1" fmla="val 5305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0" name="Text Box 100"/>
            <p:cNvSpPr txBox="1">
              <a:spLocks noChangeArrowheads="1"/>
            </p:cNvSpPr>
            <p:nvPr/>
          </p:nvSpPr>
          <p:spPr bwMode="auto">
            <a:xfrm>
              <a:off x="1936" y="3069"/>
              <a:ext cx="269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Missense</a:t>
              </a:r>
            </a:p>
          </p:txBody>
        </p:sp>
        <p:sp>
          <p:nvSpPr>
            <p:cNvPr id="101" name="Text Box 101"/>
            <p:cNvSpPr txBox="1">
              <a:spLocks noChangeArrowheads="1"/>
            </p:cNvSpPr>
            <p:nvPr/>
          </p:nvSpPr>
          <p:spPr bwMode="auto">
            <a:xfrm>
              <a:off x="2864" y="3070"/>
              <a:ext cx="367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A instead of G</a:t>
              </a:r>
            </a:p>
          </p:txBody>
        </p:sp>
        <p:sp>
          <p:nvSpPr>
            <p:cNvPr id="102" name="Line 102"/>
            <p:cNvSpPr>
              <a:spLocks noChangeShapeType="1"/>
            </p:cNvSpPr>
            <p:nvPr/>
          </p:nvSpPr>
          <p:spPr bwMode="auto">
            <a:xfrm flipV="1">
              <a:off x="3076" y="3160"/>
              <a:ext cx="0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03" name="Text Box 103"/>
            <p:cNvSpPr txBox="1">
              <a:spLocks noChangeArrowheads="1"/>
            </p:cNvSpPr>
            <p:nvPr/>
          </p:nvSpPr>
          <p:spPr bwMode="auto">
            <a:xfrm>
              <a:off x="1933" y="3598"/>
              <a:ext cx="281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Nonsense</a:t>
              </a:r>
            </a:p>
          </p:txBody>
        </p:sp>
        <p:sp>
          <p:nvSpPr>
            <p:cNvPr id="104" name="Text Box 104"/>
            <p:cNvSpPr txBox="1">
              <a:spLocks noChangeArrowheads="1"/>
            </p:cNvSpPr>
            <p:nvPr/>
          </p:nvSpPr>
          <p:spPr bwMode="auto">
            <a:xfrm>
              <a:off x="2292" y="3674"/>
              <a:ext cx="364" cy="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en-US" altLang="en-US" sz="1000"/>
                <a:t>U instead of A</a:t>
              </a:r>
            </a:p>
          </p:txBody>
        </p:sp>
        <p:sp>
          <p:nvSpPr>
            <p:cNvPr id="105" name="Line 105"/>
            <p:cNvSpPr>
              <a:spLocks noChangeShapeType="1"/>
            </p:cNvSpPr>
            <p:nvPr/>
          </p:nvSpPr>
          <p:spPr bwMode="auto">
            <a:xfrm flipV="1">
              <a:off x="2461" y="3762"/>
              <a:ext cx="0" cy="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572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</TotalTime>
  <Words>911</Words>
  <Application>Microsoft Office PowerPoint</Application>
  <PresentationFormat>On-screen Show (4:3)</PresentationFormat>
  <Paragraphs>487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Mutations and Genetic Disorders</vt:lpstr>
      <vt:lpstr>PowerPoint Presentation</vt:lpstr>
      <vt:lpstr>Gene Mutations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Chromosomal mutations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Mutations and Genetic Disorders</dc:title>
  <dc:creator>NDHS</dc:creator>
  <cp:lastModifiedBy>NDHS</cp:lastModifiedBy>
  <cp:revision>9</cp:revision>
  <dcterms:created xsi:type="dcterms:W3CDTF">2014-02-26T13:26:16Z</dcterms:created>
  <dcterms:modified xsi:type="dcterms:W3CDTF">2014-02-26T16:32:10Z</dcterms:modified>
</cp:coreProperties>
</file>