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0"/>
  </p:notesMasterIdLst>
  <p:sldIdLst>
    <p:sldId id="256" r:id="rId2"/>
    <p:sldId id="262" r:id="rId3"/>
    <p:sldId id="263" r:id="rId4"/>
    <p:sldId id="264" r:id="rId5"/>
    <p:sldId id="265" r:id="rId6"/>
    <p:sldId id="266" r:id="rId7"/>
    <p:sldId id="267" r:id="rId8"/>
    <p:sldId id="257" r:id="rId9"/>
    <p:sldId id="258" r:id="rId10"/>
    <p:sldId id="259" r:id="rId11"/>
    <p:sldId id="260" r:id="rId12"/>
    <p:sldId id="261" r:id="rId13"/>
    <p:sldId id="268" r:id="rId14"/>
    <p:sldId id="269" r:id="rId15"/>
    <p:sldId id="270" r:id="rId16"/>
    <p:sldId id="271" r:id="rId17"/>
    <p:sldId id="272" r:id="rId18"/>
    <p:sldId id="273" r:id="rId19"/>
    <p:sldId id="274" r:id="rId20"/>
    <p:sldId id="275" r:id="rId21"/>
    <p:sldId id="276" r:id="rId22"/>
    <p:sldId id="278" r:id="rId23"/>
    <p:sldId id="290"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103" d="100"/>
          <a:sy n="103" d="100"/>
        </p:scale>
        <p:origin x="-2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BC47B-6425-4F4A-8CC6-BA92B7F57052}" type="datetimeFigureOut">
              <a:rPr lang="en-US" smtClean="0"/>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55F7F5-91FA-4DC2-BD06-654CCD268FFA}" type="slidenum">
              <a:rPr lang="en-US" smtClean="0"/>
              <a:t>‹#›</a:t>
            </a:fld>
            <a:endParaRPr lang="en-US"/>
          </a:p>
        </p:txBody>
      </p:sp>
    </p:spTree>
    <p:extLst>
      <p:ext uri="{BB962C8B-B14F-4D97-AF65-F5344CB8AC3E}">
        <p14:creationId xmlns:p14="http://schemas.microsoft.com/office/powerpoint/2010/main" val="40399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AFC409B-0F21-40EE-BC91-A76A9F083919}" type="datetimeFigureOut">
              <a:rPr lang="en-US" smtClean="0"/>
              <a:t>1/27/2014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D70CCEA-1521-49C4-9378-D65344B5BC59}"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FC409B-0F21-40EE-BC91-A76A9F083919}" type="datetimeFigureOut">
              <a:rPr lang="en-US" smtClean="0"/>
              <a:t>1/27/2014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70CCEA-1521-49C4-9378-D65344B5BC5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FC409B-0F21-40EE-BC91-A76A9F083919}" type="datetimeFigureOut">
              <a:rPr lang="en-US" smtClean="0"/>
              <a:t>1/27/2014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70CCEA-1521-49C4-9378-D65344B5BC5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FC409B-0F21-40EE-BC91-A76A9F083919}" type="datetimeFigureOut">
              <a:rPr lang="en-US" smtClean="0"/>
              <a:t>1/27/2014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70CCEA-1521-49C4-9378-D65344B5BC5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AFC409B-0F21-40EE-BC91-A76A9F083919}" type="datetimeFigureOut">
              <a:rPr lang="en-US" smtClean="0"/>
              <a:t>1/27/2014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70CCEA-1521-49C4-9378-D65344B5BC59}"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AFC409B-0F21-40EE-BC91-A76A9F083919}" type="datetimeFigureOut">
              <a:rPr lang="en-US" smtClean="0"/>
              <a:t>1/27/2014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70CCEA-1521-49C4-9378-D65344B5BC5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AFC409B-0F21-40EE-BC91-A76A9F083919}" type="datetimeFigureOut">
              <a:rPr lang="en-US" smtClean="0"/>
              <a:t>1/27/2014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70CCEA-1521-49C4-9378-D65344B5BC5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AFC409B-0F21-40EE-BC91-A76A9F083919}" type="datetimeFigureOut">
              <a:rPr lang="en-US" smtClean="0"/>
              <a:t>1/27/2014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70CCEA-1521-49C4-9378-D65344B5BC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AFC409B-0F21-40EE-BC91-A76A9F083919}" type="datetimeFigureOut">
              <a:rPr lang="en-US" smtClean="0"/>
              <a:t>1/27/2014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D70CCEA-1521-49C4-9378-D65344B5BC59}"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AFC409B-0F21-40EE-BC91-A76A9F083919}" type="datetimeFigureOut">
              <a:rPr lang="en-US" smtClean="0"/>
              <a:t>1/27/2014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70CCEA-1521-49C4-9378-D65344B5BC5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AFC409B-0F21-40EE-BC91-A76A9F083919}" type="datetimeFigureOut">
              <a:rPr lang="en-US" smtClean="0"/>
              <a:t>1/27/2014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70CCEA-1521-49C4-9378-D65344B5BC59}"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AFC409B-0F21-40EE-BC91-A76A9F083919}" type="datetimeFigureOut">
              <a:rPr lang="en-US" smtClean="0"/>
              <a:t>1/27/2014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D70CCEA-1521-49C4-9378-D65344B5BC59}"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Linked Genes and Human Inheritance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99911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endParaRPr lang="en-US" altLang="en-US" smtClean="0"/>
          </a:p>
        </p:txBody>
      </p:sp>
      <p:sp>
        <p:nvSpPr>
          <p:cNvPr id="118787" name="Content Placeholder 2"/>
          <p:cNvSpPr>
            <a:spLocks noGrp="1"/>
          </p:cNvSpPr>
          <p:nvPr>
            <p:ph idx="1"/>
          </p:nvPr>
        </p:nvSpPr>
        <p:spPr/>
        <p:txBody>
          <a:bodyPr/>
          <a:lstStyle/>
          <a:p>
            <a:endParaRPr lang="en-US" altLang="en-US" smtClean="0"/>
          </a:p>
        </p:txBody>
      </p:sp>
      <p:pic>
        <p:nvPicPr>
          <p:cNvPr id="1187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163"/>
            <a:ext cx="5105400" cy="681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48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endParaRPr lang="en-US" altLang="en-US" smtClean="0"/>
          </a:p>
        </p:txBody>
      </p:sp>
      <p:sp>
        <p:nvSpPr>
          <p:cNvPr id="119811" name="Content Placeholder 2"/>
          <p:cNvSpPr>
            <a:spLocks noGrp="1"/>
          </p:cNvSpPr>
          <p:nvPr>
            <p:ph idx="1"/>
          </p:nvPr>
        </p:nvSpPr>
        <p:spPr/>
        <p:txBody>
          <a:bodyPr/>
          <a:lstStyle/>
          <a:p>
            <a:endParaRPr lang="en-US" altLang="en-US" smtClean="0"/>
          </a:p>
        </p:txBody>
      </p:sp>
      <p:pic>
        <p:nvPicPr>
          <p:cNvPr id="1198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5791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695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endParaRPr lang="en-US" altLang="en-US" smtClean="0"/>
          </a:p>
        </p:txBody>
      </p:sp>
      <p:sp>
        <p:nvSpPr>
          <p:cNvPr id="120835" name="Content Placeholder 2"/>
          <p:cNvSpPr>
            <a:spLocks noGrp="1"/>
          </p:cNvSpPr>
          <p:nvPr>
            <p:ph idx="1"/>
          </p:nvPr>
        </p:nvSpPr>
        <p:spPr/>
        <p:txBody>
          <a:bodyPr/>
          <a:lstStyle/>
          <a:p>
            <a:endParaRPr lang="en-US" altLang="en-US" smtClean="0"/>
          </a:p>
        </p:txBody>
      </p:sp>
      <p:pic>
        <p:nvPicPr>
          <p:cNvPr id="1208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569913"/>
            <a:ext cx="5975350" cy="605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829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a:t>Y linked traits</a:t>
            </a:r>
            <a:r>
              <a:rPr lang="en-US" dirty="0"/>
              <a:t> can only be passed to males. </a:t>
            </a:r>
            <a:br>
              <a:rPr lang="en-US" dirty="0"/>
            </a:br>
            <a:r>
              <a:rPr lang="en-US" dirty="0"/>
              <a:t>	Example: </a:t>
            </a:r>
            <a:r>
              <a:rPr lang="en-US" dirty="0" err="1"/>
              <a:t>SRY</a:t>
            </a:r>
            <a:r>
              <a:rPr lang="en-US" dirty="0"/>
              <a:t> gene – this is what makes boys </a:t>
            </a:r>
          </a:p>
          <a:p>
            <a:endParaRPr lang="en-US" dirty="0"/>
          </a:p>
        </p:txBody>
      </p:sp>
    </p:spTree>
    <p:extLst>
      <p:ext uri="{BB962C8B-B14F-4D97-AF65-F5344CB8AC3E}">
        <p14:creationId xmlns:p14="http://schemas.microsoft.com/office/powerpoint/2010/main" val="731434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a:t>Example Problem</a:t>
            </a:r>
            <a:r>
              <a:rPr lang="en-US" dirty="0"/>
              <a:t>: </a:t>
            </a:r>
            <a:br>
              <a:rPr lang="en-US" dirty="0"/>
            </a:br>
            <a:r>
              <a:rPr lang="en-US" dirty="0"/>
              <a:t>	John Smith is color blind. Melody is not. John and Melody have two daughters who are not color blind. Their first daughter, Martha, marries a man who is not color blind. Donna, their second daughter, marries a man who is color blind. What is the probability that John and Melody’s grandchildren will be color blind? Assume each couple has one boy and one girl. </a:t>
            </a:r>
          </a:p>
          <a:p>
            <a:endParaRPr lang="en-US" dirty="0"/>
          </a:p>
        </p:txBody>
      </p:sp>
    </p:spTree>
    <p:extLst>
      <p:ext uri="{BB962C8B-B14F-4D97-AF65-F5344CB8AC3E}">
        <p14:creationId xmlns:p14="http://schemas.microsoft.com/office/powerpoint/2010/main" val="2970813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inheritance of the Smith family can be drawn as a </a:t>
            </a:r>
            <a:r>
              <a:rPr lang="en-US" b="1" u="sng" dirty="0"/>
              <a:t>Pedigree Chart</a:t>
            </a:r>
            <a:r>
              <a:rPr lang="en-US" dirty="0"/>
              <a:t>. </a:t>
            </a:r>
            <a:br>
              <a:rPr lang="en-US" dirty="0"/>
            </a:br>
            <a:r>
              <a:rPr lang="en-US" dirty="0"/>
              <a:t>Pedigree Charts use </a:t>
            </a:r>
            <a:r>
              <a:rPr lang="en-US" b="1" u="sng" dirty="0"/>
              <a:t>Circles, Squares, and Lines</a:t>
            </a:r>
            <a:r>
              <a:rPr lang="en-US" dirty="0"/>
              <a:t> to show the relationships and inheritance of a particular trait, whether it be sex linked or autosomal. </a:t>
            </a:r>
            <a:endParaRPr lang="en-US" dirty="0"/>
          </a:p>
        </p:txBody>
      </p:sp>
    </p:spTree>
    <p:extLst>
      <p:ext uri="{BB962C8B-B14F-4D97-AF65-F5344CB8AC3E}">
        <p14:creationId xmlns:p14="http://schemas.microsoft.com/office/powerpoint/2010/main" val="1708678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00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600201"/>
            <a:ext cx="5984875" cy="4024312"/>
          </a:xfrm>
          <a:prstGeom prst="rect">
            <a:avLst/>
          </a:prstGeom>
          <a:noFill/>
          <a:ln>
            <a:noFill/>
          </a:ln>
          <a:extLst/>
        </p:spPr>
      </p:pic>
    </p:spTree>
    <p:extLst>
      <p:ext uri="{BB962C8B-B14F-4D97-AF65-F5344CB8AC3E}">
        <p14:creationId xmlns:p14="http://schemas.microsoft.com/office/powerpoint/2010/main" val="886525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a:t>Pedigree Charts are labeled: </a:t>
            </a:r>
            <a:br>
              <a:rPr lang="en-US" u="sng" dirty="0"/>
            </a:br>
            <a:r>
              <a:rPr lang="en-US" dirty="0"/>
              <a:t>Each Line is given a Roman numeral and each individual on the line is given a number. </a:t>
            </a:r>
          </a:p>
          <a:p>
            <a:r>
              <a:rPr lang="en-US" b="1" u="sng" dirty="0"/>
              <a:t>Draw a pedigree chart for the Smith Family: </a:t>
            </a:r>
            <a:endParaRPr lang="en-US" dirty="0"/>
          </a:p>
        </p:txBody>
      </p:sp>
    </p:spTree>
    <p:extLst>
      <p:ext uri="{BB962C8B-B14F-4D97-AF65-F5344CB8AC3E}">
        <p14:creationId xmlns:p14="http://schemas.microsoft.com/office/powerpoint/2010/main" val="3964037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a:effectLst/>
              </a:rPr>
              <a:t>Expression of X Chromosomes In Females:</a:t>
            </a:r>
            <a:r>
              <a:rPr lang="en-US" sz="2800" dirty="0">
                <a:effectLst/>
              </a:rPr>
              <a:t/>
            </a:r>
            <a:br>
              <a:rPr lang="en-US" sz="2800" dirty="0">
                <a:effectLst/>
              </a:rPr>
            </a:br>
            <a:endParaRPr lang="en-US" sz="2800" dirty="0"/>
          </a:p>
        </p:txBody>
      </p:sp>
      <p:sp>
        <p:nvSpPr>
          <p:cNvPr id="3" name="Content Placeholder 2"/>
          <p:cNvSpPr>
            <a:spLocks noGrp="1"/>
          </p:cNvSpPr>
          <p:nvPr>
            <p:ph idx="1"/>
          </p:nvPr>
        </p:nvSpPr>
        <p:spPr/>
        <p:txBody>
          <a:bodyPr/>
          <a:lstStyle/>
          <a:p>
            <a:r>
              <a:rPr lang="en-US" dirty="0"/>
              <a:t>Only </a:t>
            </a:r>
            <a:r>
              <a:rPr lang="en-US" b="1" u="sng" dirty="0"/>
              <a:t>one X</a:t>
            </a:r>
            <a:r>
              <a:rPr lang="en-US" dirty="0"/>
              <a:t> chromosome is needed </a:t>
            </a:r>
            <a:r>
              <a:rPr lang="en-US" b="1" u="sng" dirty="0"/>
              <a:t>per cell</a:t>
            </a:r>
            <a:r>
              <a:rPr lang="en-US" dirty="0"/>
              <a:t>. In females, one of the X chromosomes is </a:t>
            </a:r>
            <a:r>
              <a:rPr lang="en-US" b="1" u="sng" dirty="0"/>
              <a:t>inactivated by chemicals called methyl groups</a:t>
            </a:r>
            <a:r>
              <a:rPr lang="en-US" dirty="0"/>
              <a:t>. The X chromosome </a:t>
            </a:r>
            <a:r>
              <a:rPr lang="en-US" b="1" u="sng" dirty="0"/>
              <a:t>shrinks </a:t>
            </a:r>
            <a:r>
              <a:rPr lang="en-US" dirty="0"/>
              <a:t>and becomes known as a</a:t>
            </a:r>
            <a:r>
              <a:rPr lang="en-US" b="1" u="sng" dirty="0"/>
              <a:t> Barr Body</a:t>
            </a:r>
            <a:r>
              <a:rPr lang="en-US" dirty="0"/>
              <a:t>. </a:t>
            </a:r>
          </a:p>
          <a:p>
            <a:endParaRPr lang="en-US" dirty="0"/>
          </a:p>
        </p:txBody>
      </p:sp>
    </p:spTree>
    <p:extLst>
      <p:ext uri="{BB962C8B-B14F-4D97-AF65-F5344CB8AC3E}">
        <p14:creationId xmlns:p14="http://schemas.microsoft.com/office/powerpoint/2010/main" val="906223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RESULT: As the female develops, it is a </a:t>
            </a:r>
            <a:r>
              <a:rPr lang="en-US" b="1" u="sng" dirty="0"/>
              <a:t>50/50 chance</a:t>
            </a:r>
            <a:r>
              <a:rPr lang="en-US" dirty="0"/>
              <a:t> that determines which chromosome becomes the Barr Body. Therefore, if the female is heterozygous for a trait on the X chromosome, she can actually express </a:t>
            </a:r>
            <a:r>
              <a:rPr lang="en-US" b="1" u="sng" dirty="0"/>
              <a:t>two different traits</a:t>
            </a:r>
            <a:r>
              <a:rPr lang="en-US" dirty="0"/>
              <a:t>.</a:t>
            </a:r>
          </a:p>
          <a:p>
            <a:endParaRPr lang="en-US" dirty="0"/>
          </a:p>
        </p:txBody>
      </p:sp>
    </p:spTree>
    <p:extLst>
      <p:ext uri="{BB962C8B-B14F-4D97-AF65-F5344CB8AC3E}">
        <p14:creationId xmlns:p14="http://schemas.microsoft.com/office/powerpoint/2010/main" val="3225941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r>
              <a:rPr lang="en-US" dirty="0"/>
              <a:t>Humans have approximately </a:t>
            </a:r>
            <a:r>
              <a:rPr lang="en-US" b="1" u="sng" dirty="0"/>
              <a:t>20,000 – 30,000</a:t>
            </a:r>
            <a:r>
              <a:rPr lang="en-US" dirty="0"/>
              <a:t> genes that code for traits. </a:t>
            </a:r>
          </a:p>
          <a:p>
            <a:r>
              <a:rPr lang="en-US" dirty="0"/>
              <a:t>However, only have </a:t>
            </a:r>
            <a:r>
              <a:rPr lang="en-US" b="1" u="sng" dirty="0"/>
              <a:t>46 chromosomes</a:t>
            </a:r>
            <a:r>
              <a:rPr lang="en-US" dirty="0"/>
              <a:t>. Thus each chromosome must have </a:t>
            </a:r>
            <a:r>
              <a:rPr lang="en-US" b="1" u="sng" dirty="0"/>
              <a:t>many genes</a:t>
            </a:r>
            <a:r>
              <a:rPr lang="en-US" dirty="0"/>
              <a:t> on them. </a:t>
            </a:r>
          </a:p>
          <a:p>
            <a:endParaRPr lang="en-US" dirty="0"/>
          </a:p>
        </p:txBody>
      </p:sp>
    </p:spTree>
    <p:extLst>
      <p:ext uri="{BB962C8B-B14F-4D97-AF65-F5344CB8AC3E}">
        <p14:creationId xmlns:p14="http://schemas.microsoft.com/office/powerpoint/2010/main" val="382637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a:t>Example</a:t>
            </a:r>
            <a:r>
              <a:rPr lang="en-US" dirty="0"/>
              <a:t>: </a:t>
            </a:r>
            <a:r>
              <a:rPr lang="en-US" b="1" u="sng" dirty="0"/>
              <a:t>Calico cats</a:t>
            </a:r>
            <a:r>
              <a:rPr lang="en-US" dirty="0"/>
              <a:t>. Orange and black fur being expressed. One X is orange and the other is Black. Since the cells only express one of the X chromosomes, the fur will either be orange or black. </a:t>
            </a:r>
          </a:p>
          <a:p>
            <a:r>
              <a:rPr lang="en-US" dirty="0"/>
              <a:t>	Implication: Only female cats can be calico. </a:t>
            </a:r>
          </a:p>
          <a:p>
            <a:endParaRPr lang="en-US" dirty="0"/>
          </a:p>
        </p:txBody>
      </p:sp>
    </p:spTree>
    <p:extLst>
      <p:ext uri="{BB962C8B-B14F-4D97-AF65-F5344CB8AC3E}">
        <p14:creationId xmlns:p14="http://schemas.microsoft.com/office/powerpoint/2010/main" val="2403312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4" name="Group 4"/>
          <p:cNvGrpSpPr>
            <a:grpSpLocks/>
          </p:cNvGrpSpPr>
          <p:nvPr/>
        </p:nvGrpSpPr>
        <p:grpSpPr bwMode="auto">
          <a:xfrm>
            <a:off x="457200" y="990600"/>
            <a:ext cx="8462963" cy="3740150"/>
            <a:chOff x="45" y="1724"/>
            <a:chExt cx="5331" cy="2356"/>
          </a:xfrm>
        </p:grpSpPr>
        <p:grpSp>
          <p:nvGrpSpPr>
            <p:cNvPr id="5" name="Group 5"/>
            <p:cNvGrpSpPr>
              <a:grpSpLocks/>
            </p:cNvGrpSpPr>
            <p:nvPr/>
          </p:nvGrpSpPr>
          <p:grpSpPr bwMode="auto">
            <a:xfrm>
              <a:off x="450" y="1724"/>
              <a:ext cx="4926" cy="2212"/>
              <a:chOff x="220" y="1263"/>
              <a:chExt cx="4926" cy="2212"/>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1263"/>
                <a:ext cx="4570" cy="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1806" y="1325"/>
                <a:ext cx="1224" cy="326"/>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r>
                  <a:rPr kumimoji="1" lang="en-US" altLang="en-US" sz="1400" b="1"/>
                  <a:t>Two cell populations</a:t>
                </a:r>
              </a:p>
              <a:p>
                <a:pPr>
                  <a:spcBef>
                    <a:spcPct val="0"/>
                  </a:spcBef>
                  <a:buClrTx/>
                  <a:buSzTx/>
                  <a:buFontTx/>
                  <a:buNone/>
                </a:pPr>
                <a:r>
                  <a:rPr kumimoji="1" lang="en-US" altLang="en-US" sz="1400" b="1"/>
                  <a:t>in adult cat:</a:t>
                </a:r>
              </a:p>
            </p:txBody>
          </p:sp>
          <p:sp>
            <p:nvSpPr>
              <p:cNvPr id="9" name="Text Box 8"/>
              <p:cNvSpPr txBox="1">
                <a:spLocks noChangeArrowheads="1"/>
              </p:cNvSpPr>
              <p:nvPr/>
            </p:nvSpPr>
            <p:spPr bwMode="auto">
              <a:xfrm>
                <a:off x="1881" y="1720"/>
                <a:ext cx="527"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FontTx/>
                  <a:buNone/>
                </a:pPr>
                <a:r>
                  <a:rPr kumimoji="1" lang="en-US" altLang="en-US" sz="1400"/>
                  <a:t>Active X</a:t>
                </a:r>
              </a:p>
            </p:txBody>
          </p:sp>
          <p:sp>
            <p:nvSpPr>
              <p:cNvPr id="10" name="Text Box 9"/>
              <p:cNvSpPr txBox="1">
                <a:spLocks noChangeArrowheads="1"/>
              </p:cNvSpPr>
              <p:nvPr/>
            </p:nvSpPr>
            <p:spPr bwMode="auto">
              <a:xfrm>
                <a:off x="2600" y="2000"/>
                <a:ext cx="490" cy="326"/>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r>
                  <a:rPr kumimoji="1" lang="en-US" altLang="en-US" sz="1400"/>
                  <a:t>Orange</a:t>
                </a:r>
              </a:p>
              <a:p>
                <a:pPr>
                  <a:spcBef>
                    <a:spcPct val="0"/>
                  </a:spcBef>
                  <a:buClrTx/>
                  <a:buSzTx/>
                  <a:buFontTx/>
                  <a:buNone/>
                </a:pPr>
                <a:r>
                  <a:rPr kumimoji="1" lang="en-US" altLang="en-US" sz="1400"/>
                  <a:t>fur</a:t>
                </a:r>
              </a:p>
            </p:txBody>
          </p:sp>
          <p:sp>
            <p:nvSpPr>
              <p:cNvPr id="11" name="Text Box 10"/>
              <p:cNvSpPr txBox="1">
                <a:spLocks noChangeArrowheads="1"/>
              </p:cNvSpPr>
              <p:nvPr/>
            </p:nvSpPr>
            <p:spPr bwMode="auto">
              <a:xfrm>
                <a:off x="1841" y="2352"/>
                <a:ext cx="608"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FontTx/>
                  <a:buNone/>
                </a:pPr>
                <a:r>
                  <a:rPr kumimoji="1" lang="en-US" altLang="en-US" sz="1400"/>
                  <a:t>Inactive X</a:t>
                </a:r>
              </a:p>
            </p:txBody>
          </p:sp>
          <p:sp>
            <p:nvSpPr>
              <p:cNvPr id="12" name="Text Box 11"/>
              <p:cNvSpPr txBox="1">
                <a:spLocks noChangeArrowheads="1"/>
              </p:cNvSpPr>
              <p:nvPr/>
            </p:nvSpPr>
            <p:spPr bwMode="auto">
              <a:xfrm>
                <a:off x="290" y="1968"/>
                <a:ext cx="863"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FontTx/>
                  <a:buNone/>
                </a:pPr>
                <a:r>
                  <a:rPr kumimoji="1" lang="en-US" altLang="en-US" sz="1400" b="1"/>
                  <a:t>Early embryo:</a:t>
                </a:r>
              </a:p>
            </p:txBody>
          </p:sp>
          <p:sp>
            <p:nvSpPr>
              <p:cNvPr id="13" name="Text Box 12"/>
              <p:cNvSpPr txBox="1">
                <a:spLocks noChangeArrowheads="1"/>
              </p:cNvSpPr>
              <p:nvPr/>
            </p:nvSpPr>
            <p:spPr bwMode="auto">
              <a:xfrm>
                <a:off x="220" y="2120"/>
                <a:ext cx="925"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FontTx/>
                  <a:buNone/>
                </a:pPr>
                <a:r>
                  <a:rPr kumimoji="1" lang="en-US" altLang="en-US" sz="1400"/>
                  <a:t>X chromosomes</a:t>
                </a:r>
              </a:p>
            </p:txBody>
          </p:sp>
          <p:sp>
            <p:nvSpPr>
              <p:cNvPr id="14" name="Text Box 13"/>
              <p:cNvSpPr txBox="1">
                <a:spLocks noChangeArrowheads="1"/>
              </p:cNvSpPr>
              <p:nvPr/>
            </p:nvSpPr>
            <p:spPr bwMode="auto">
              <a:xfrm>
                <a:off x="745" y="3149"/>
                <a:ext cx="552" cy="326"/>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FontTx/>
                  <a:buNone/>
                </a:pPr>
                <a:r>
                  <a:rPr kumimoji="1" lang="en-US" altLang="en-US" sz="1400"/>
                  <a:t>Allele for</a:t>
                </a:r>
              </a:p>
              <a:p>
                <a:pPr algn="ctr">
                  <a:spcBef>
                    <a:spcPct val="0"/>
                  </a:spcBef>
                  <a:buClrTx/>
                  <a:buSzTx/>
                  <a:buFontTx/>
                  <a:buNone/>
                </a:pPr>
                <a:r>
                  <a:rPr kumimoji="1" lang="en-US" altLang="en-US" sz="1400"/>
                  <a:t>black fur</a:t>
                </a:r>
              </a:p>
            </p:txBody>
          </p:sp>
          <p:sp>
            <p:nvSpPr>
              <p:cNvPr id="15" name="Text Box 14"/>
              <p:cNvSpPr txBox="1">
                <a:spLocks noChangeArrowheads="1"/>
              </p:cNvSpPr>
              <p:nvPr/>
            </p:nvSpPr>
            <p:spPr bwMode="auto">
              <a:xfrm>
                <a:off x="1190" y="2238"/>
                <a:ext cx="763" cy="59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FontTx/>
                  <a:buNone/>
                </a:pPr>
                <a:r>
                  <a:rPr kumimoji="1" lang="en-US" altLang="en-US" sz="1400" dirty="0"/>
                  <a:t>Cell division</a:t>
                </a:r>
              </a:p>
              <a:p>
                <a:pPr algn="ctr">
                  <a:spcBef>
                    <a:spcPct val="0"/>
                  </a:spcBef>
                  <a:buClrTx/>
                  <a:buSzTx/>
                  <a:buFontTx/>
                  <a:buNone/>
                </a:pPr>
                <a:r>
                  <a:rPr kumimoji="1" lang="en-US" altLang="en-US" sz="1400" dirty="0"/>
                  <a:t>and X</a:t>
                </a:r>
              </a:p>
              <a:p>
                <a:pPr algn="ctr">
                  <a:spcBef>
                    <a:spcPct val="0"/>
                  </a:spcBef>
                  <a:buClrTx/>
                  <a:buSzTx/>
                  <a:buFontTx/>
                  <a:buNone/>
                </a:pPr>
                <a:r>
                  <a:rPr kumimoji="1" lang="en-US" altLang="en-US" sz="1400" dirty="0"/>
                  <a:t>chromosome</a:t>
                </a:r>
              </a:p>
              <a:p>
                <a:pPr algn="ctr">
                  <a:spcBef>
                    <a:spcPct val="0"/>
                  </a:spcBef>
                  <a:buClrTx/>
                  <a:buSzTx/>
                  <a:buFontTx/>
                  <a:buNone/>
                </a:pPr>
                <a:r>
                  <a:rPr kumimoji="1" lang="en-US" altLang="en-US" sz="1400" dirty="0"/>
                  <a:t>inactivation</a:t>
                </a:r>
              </a:p>
            </p:txBody>
          </p:sp>
          <p:sp>
            <p:nvSpPr>
              <p:cNvPr id="16" name="Text Box 15"/>
              <p:cNvSpPr txBox="1">
                <a:spLocks noChangeArrowheads="1"/>
              </p:cNvSpPr>
              <p:nvPr/>
            </p:nvSpPr>
            <p:spPr bwMode="auto">
              <a:xfrm>
                <a:off x="1873" y="3168"/>
                <a:ext cx="527"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FontTx/>
                  <a:buNone/>
                </a:pPr>
                <a:r>
                  <a:rPr kumimoji="1" lang="en-US" altLang="en-US" sz="1400"/>
                  <a:t>Active X</a:t>
                </a:r>
              </a:p>
            </p:txBody>
          </p:sp>
          <p:sp>
            <p:nvSpPr>
              <p:cNvPr id="17" name="Text Box 16"/>
              <p:cNvSpPr txBox="1">
                <a:spLocks noChangeArrowheads="1"/>
              </p:cNvSpPr>
              <p:nvPr/>
            </p:nvSpPr>
            <p:spPr bwMode="auto">
              <a:xfrm>
                <a:off x="2592" y="2760"/>
                <a:ext cx="390" cy="326"/>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r>
                  <a:rPr kumimoji="1" lang="en-US" altLang="en-US" sz="1400"/>
                  <a:t>Black</a:t>
                </a:r>
              </a:p>
              <a:p>
                <a:pPr>
                  <a:spcBef>
                    <a:spcPct val="0"/>
                  </a:spcBef>
                  <a:buClrTx/>
                  <a:buSzTx/>
                  <a:buFontTx/>
                  <a:buNone/>
                </a:pPr>
                <a:r>
                  <a:rPr kumimoji="1" lang="en-US" altLang="en-US" sz="1400"/>
                  <a:t>fur</a:t>
                </a:r>
              </a:p>
            </p:txBody>
          </p:sp>
          <p:sp>
            <p:nvSpPr>
              <p:cNvPr id="18" name="Line 17"/>
              <p:cNvSpPr>
                <a:spLocks noChangeShapeType="1"/>
              </p:cNvSpPr>
              <p:nvPr/>
            </p:nvSpPr>
            <p:spPr bwMode="auto">
              <a:xfrm flipH="1">
                <a:off x="528" y="2488"/>
                <a:ext cx="336" cy="3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9" name="Line 18"/>
              <p:cNvSpPr>
                <a:spLocks noChangeShapeType="1"/>
              </p:cNvSpPr>
              <p:nvPr/>
            </p:nvSpPr>
            <p:spPr bwMode="auto">
              <a:xfrm>
                <a:off x="864" y="2640"/>
                <a:ext cx="144" cy="5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20" name="Line 19"/>
              <p:cNvSpPr>
                <a:spLocks noChangeShapeType="1"/>
              </p:cNvSpPr>
              <p:nvPr/>
            </p:nvSpPr>
            <p:spPr bwMode="auto">
              <a:xfrm flipH="1">
                <a:off x="2064" y="2928"/>
                <a:ext cx="240"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21" name="Line 20"/>
              <p:cNvSpPr>
                <a:spLocks noChangeShapeType="1"/>
              </p:cNvSpPr>
              <p:nvPr/>
            </p:nvSpPr>
            <p:spPr bwMode="auto">
              <a:xfrm flipH="1">
                <a:off x="2016" y="2208"/>
                <a:ext cx="336"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22" name="Line 21"/>
              <p:cNvSpPr>
                <a:spLocks noChangeShapeType="1"/>
              </p:cNvSpPr>
              <p:nvPr/>
            </p:nvSpPr>
            <p:spPr bwMode="auto">
              <a:xfrm flipH="1" flipV="1">
                <a:off x="2112" y="1872"/>
                <a:ext cx="192"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23" name="Text Box 22"/>
              <p:cNvSpPr txBox="1">
                <a:spLocks noChangeArrowheads="1"/>
              </p:cNvSpPr>
              <p:nvPr/>
            </p:nvSpPr>
            <p:spPr bwMode="auto">
              <a:xfrm>
                <a:off x="1857" y="2472"/>
                <a:ext cx="608"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FontTx/>
                  <a:buNone/>
                </a:pPr>
                <a:r>
                  <a:rPr kumimoji="1" lang="en-US" altLang="en-US" sz="1400"/>
                  <a:t>Inactive X</a:t>
                </a:r>
              </a:p>
            </p:txBody>
          </p:sp>
          <p:sp>
            <p:nvSpPr>
              <p:cNvPr id="24" name="Line 23"/>
              <p:cNvSpPr>
                <a:spLocks noChangeShapeType="1"/>
              </p:cNvSpPr>
              <p:nvPr/>
            </p:nvSpPr>
            <p:spPr bwMode="auto">
              <a:xfrm>
                <a:off x="2064" y="2640"/>
                <a:ext cx="288"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25" name="Line 24"/>
              <p:cNvSpPr>
                <a:spLocks noChangeShapeType="1"/>
              </p:cNvSpPr>
              <p:nvPr/>
            </p:nvSpPr>
            <p:spPr bwMode="auto">
              <a:xfrm>
                <a:off x="3072" y="2112"/>
                <a:ext cx="432" cy="4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26" name="Line 25"/>
              <p:cNvSpPr>
                <a:spLocks noChangeShapeType="1"/>
              </p:cNvSpPr>
              <p:nvPr/>
            </p:nvSpPr>
            <p:spPr bwMode="auto">
              <a:xfrm flipV="1">
                <a:off x="2992" y="2352"/>
                <a:ext cx="768" cy="4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grpSp>
        <p:sp>
          <p:nvSpPr>
            <p:cNvPr id="6" name="Text Box 26"/>
            <p:cNvSpPr txBox="1">
              <a:spLocks noChangeArrowheads="1"/>
            </p:cNvSpPr>
            <p:nvPr/>
          </p:nvSpPr>
          <p:spPr bwMode="auto">
            <a:xfrm>
              <a:off x="45" y="3868"/>
              <a:ext cx="86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FontTx/>
                <a:buNone/>
              </a:pPr>
              <a:r>
                <a:rPr kumimoji="1" lang="en-US" altLang="en-US" sz="1600" b="1">
                  <a:sym typeface="Symbol" pitchFamily="18" charset="2"/>
                </a:rPr>
                <a:t>Figure 15.11</a:t>
              </a:r>
            </a:p>
          </p:txBody>
        </p:sp>
      </p:grpSp>
    </p:spTree>
    <p:extLst>
      <p:ext uri="{BB962C8B-B14F-4D97-AF65-F5344CB8AC3E}">
        <p14:creationId xmlns:p14="http://schemas.microsoft.com/office/powerpoint/2010/main" val="2904882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u="sng" dirty="0"/>
              <a:t>Implications of Linkage for </a:t>
            </a:r>
            <a:r>
              <a:rPr lang="en-US" sz="2800" b="1" u="sng" dirty="0" err="1"/>
              <a:t>Dihybrid</a:t>
            </a:r>
            <a:r>
              <a:rPr lang="en-US" sz="2800" b="1" u="sng" dirty="0"/>
              <a:t> Crosses:</a:t>
            </a:r>
            <a:br>
              <a:rPr lang="en-US" sz="2800" b="1" u="sng" dirty="0"/>
            </a:br>
            <a:endParaRPr lang="en-US" sz="2800" dirty="0"/>
          </a:p>
        </p:txBody>
      </p:sp>
      <p:sp>
        <p:nvSpPr>
          <p:cNvPr id="3" name="Content Placeholder 2"/>
          <p:cNvSpPr>
            <a:spLocks noGrp="1"/>
          </p:cNvSpPr>
          <p:nvPr>
            <p:ph idx="1"/>
          </p:nvPr>
        </p:nvSpPr>
        <p:spPr/>
        <p:txBody>
          <a:bodyPr>
            <a:normAutofit/>
          </a:bodyPr>
          <a:lstStyle/>
          <a:p>
            <a:r>
              <a:rPr lang="en-US" dirty="0"/>
              <a:t>	Because genes that are linked are inherited together, they do not independently sort when gametes are formed. </a:t>
            </a:r>
          </a:p>
          <a:p>
            <a:pPr marL="82296" indent="0">
              <a:buNone/>
            </a:pPr>
            <a:endParaRPr lang="en-US" dirty="0"/>
          </a:p>
          <a:p>
            <a:endParaRPr lang="en-US" dirty="0"/>
          </a:p>
          <a:p>
            <a:pPr marL="82296" indent="0">
              <a:buNone/>
            </a:pPr>
            <a:endParaRPr lang="en-US" dirty="0"/>
          </a:p>
        </p:txBody>
      </p:sp>
    </p:spTree>
    <p:extLst>
      <p:ext uri="{BB962C8B-B14F-4D97-AF65-F5344CB8AC3E}">
        <p14:creationId xmlns:p14="http://schemas.microsoft.com/office/powerpoint/2010/main" val="3586374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EX: Genes A and B are linked on the same chromosome. An individual is heterozygous for each gene. </a:t>
            </a:r>
            <a:r>
              <a:rPr lang="en-US" dirty="0" smtClean="0"/>
              <a:t>A</a:t>
            </a:r>
          </a:p>
          <a:p>
            <a:endParaRPr lang="en-US" dirty="0"/>
          </a:p>
          <a:p>
            <a:endParaRPr lang="en-US" dirty="0" smtClean="0"/>
          </a:p>
          <a:p>
            <a:endParaRPr lang="en-US" dirty="0"/>
          </a:p>
          <a:p>
            <a:r>
              <a:rPr lang="en-US" dirty="0"/>
              <a:t>Since the </a:t>
            </a:r>
            <a:r>
              <a:rPr lang="en-US" b="1" u="sng" dirty="0"/>
              <a:t>genes are linked</a:t>
            </a:r>
            <a:r>
              <a:rPr lang="en-US" dirty="0"/>
              <a:t>, there are only </a:t>
            </a:r>
            <a:r>
              <a:rPr lang="en-US" b="1" u="sng" dirty="0"/>
              <a:t>two possible gametes</a:t>
            </a:r>
            <a:r>
              <a:rPr lang="en-US" dirty="0"/>
              <a:t>: </a:t>
            </a:r>
            <a:r>
              <a:rPr lang="en-US" b="1" u="sng" dirty="0"/>
              <a:t>AB and ab</a:t>
            </a:r>
            <a:r>
              <a:rPr lang="en-US" dirty="0"/>
              <a:t>. </a:t>
            </a:r>
          </a:p>
          <a:p>
            <a:endParaRPr lang="en-US" dirty="0"/>
          </a:p>
          <a:p>
            <a:endParaRPr lang="en-US" dirty="0"/>
          </a:p>
        </p:txBody>
      </p:sp>
      <p:grpSp>
        <p:nvGrpSpPr>
          <p:cNvPr id="4" name="Group 3"/>
          <p:cNvGrpSpPr/>
          <p:nvPr/>
        </p:nvGrpSpPr>
        <p:grpSpPr>
          <a:xfrm>
            <a:off x="2133600" y="3048000"/>
            <a:ext cx="990600" cy="1477328"/>
            <a:chOff x="2133600" y="4191000"/>
            <a:chExt cx="990600" cy="1477328"/>
          </a:xfrm>
        </p:grpSpPr>
        <p:sp>
          <p:nvSpPr>
            <p:cNvPr id="5" name="TextBox 4"/>
            <p:cNvSpPr txBox="1"/>
            <p:nvPr/>
          </p:nvSpPr>
          <p:spPr>
            <a:xfrm>
              <a:off x="2133600" y="4191000"/>
              <a:ext cx="381000" cy="1477328"/>
            </a:xfrm>
            <a:prstGeom prst="rect">
              <a:avLst/>
            </a:prstGeom>
            <a:noFill/>
            <a:ln>
              <a:solidFill>
                <a:schemeClr val="tx1"/>
              </a:solidFill>
            </a:ln>
          </p:spPr>
          <p:txBody>
            <a:bodyPr wrap="square" rtlCol="0">
              <a:spAutoFit/>
            </a:bodyPr>
            <a:lstStyle/>
            <a:p>
              <a:r>
                <a:rPr lang="en-US" dirty="0" smtClean="0"/>
                <a:t>A</a:t>
              </a:r>
            </a:p>
            <a:p>
              <a:endParaRPr lang="en-US" dirty="0" smtClean="0"/>
            </a:p>
            <a:p>
              <a:endParaRPr lang="en-US" dirty="0"/>
            </a:p>
            <a:p>
              <a:endParaRPr lang="en-US" dirty="0" smtClean="0"/>
            </a:p>
            <a:p>
              <a:r>
                <a:rPr lang="en-US" dirty="0"/>
                <a:t>B</a:t>
              </a:r>
            </a:p>
          </p:txBody>
        </p:sp>
        <p:sp>
          <p:nvSpPr>
            <p:cNvPr id="6" name="TextBox 5"/>
            <p:cNvSpPr txBox="1"/>
            <p:nvPr/>
          </p:nvSpPr>
          <p:spPr>
            <a:xfrm>
              <a:off x="2743200" y="4191000"/>
              <a:ext cx="381000" cy="1477328"/>
            </a:xfrm>
            <a:prstGeom prst="rect">
              <a:avLst/>
            </a:prstGeom>
            <a:noFill/>
            <a:ln>
              <a:solidFill>
                <a:schemeClr val="tx1"/>
              </a:solidFill>
            </a:ln>
          </p:spPr>
          <p:txBody>
            <a:bodyPr wrap="square" rtlCol="0">
              <a:spAutoFit/>
            </a:bodyPr>
            <a:lstStyle/>
            <a:p>
              <a:r>
                <a:rPr lang="en-US" dirty="0"/>
                <a:t>a</a:t>
              </a:r>
              <a:endParaRPr lang="en-US" dirty="0" smtClean="0"/>
            </a:p>
            <a:p>
              <a:endParaRPr lang="en-US" dirty="0" smtClean="0"/>
            </a:p>
            <a:p>
              <a:endParaRPr lang="en-US" dirty="0"/>
            </a:p>
            <a:p>
              <a:endParaRPr lang="en-US" dirty="0" smtClean="0"/>
            </a:p>
            <a:p>
              <a:r>
                <a:rPr lang="en-US" dirty="0" smtClean="0"/>
                <a:t>b</a:t>
              </a:r>
              <a:endParaRPr lang="en-US" dirty="0"/>
            </a:p>
          </p:txBody>
        </p:sp>
      </p:grpSp>
    </p:spTree>
    <p:extLst>
      <p:ext uri="{BB962C8B-B14F-4D97-AF65-F5344CB8AC3E}">
        <p14:creationId xmlns:p14="http://schemas.microsoft.com/office/powerpoint/2010/main" val="318225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the genes were on </a:t>
            </a:r>
            <a:r>
              <a:rPr lang="en-US" b="1" u="sng" dirty="0"/>
              <a:t>separate chromosomes</a:t>
            </a:r>
            <a:r>
              <a:rPr lang="en-US" dirty="0"/>
              <a:t>, there would be </a:t>
            </a:r>
            <a:r>
              <a:rPr lang="en-US" b="1" u="sng" dirty="0"/>
              <a:t>4 possible gametes</a:t>
            </a:r>
            <a:r>
              <a:rPr lang="en-US" dirty="0"/>
              <a:t>: </a:t>
            </a:r>
            <a:endParaRPr lang="en-US" dirty="0" smtClean="0"/>
          </a:p>
          <a:p>
            <a:r>
              <a:rPr lang="en-US" b="1" u="sng" dirty="0" smtClean="0"/>
              <a:t>AB, Ab, </a:t>
            </a:r>
            <a:r>
              <a:rPr lang="en-US" b="1" u="sng" dirty="0" err="1" smtClean="0"/>
              <a:t>aB</a:t>
            </a:r>
            <a:r>
              <a:rPr lang="en-US" b="1" u="sng" dirty="0" smtClean="0"/>
              <a:t>, ab </a:t>
            </a:r>
            <a:endParaRPr lang="en-US" dirty="0" smtClean="0"/>
          </a:p>
          <a:p>
            <a:endParaRPr lang="en-US" dirty="0"/>
          </a:p>
        </p:txBody>
      </p:sp>
      <p:grpSp>
        <p:nvGrpSpPr>
          <p:cNvPr id="6" name="Group 5"/>
          <p:cNvGrpSpPr/>
          <p:nvPr/>
        </p:nvGrpSpPr>
        <p:grpSpPr>
          <a:xfrm>
            <a:off x="2247900" y="4191000"/>
            <a:ext cx="990600" cy="1477328"/>
            <a:chOff x="2133600" y="4191000"/>
            <a:chExt cx="990600" cy="1477328"/>
          </a:xfrm>
        </p:grpSpPr>
        <p:sp>
          <p:nvSpPr>
            <p:cNvPr id="4" name="TextBox 3"/>
            <p:cNvSpPr txBox="1"/>
            <p:nvPr/>
          </p:nvSpPr>
          <p:spPr>
            <a:xfrm>
              <a:off x="2133600" y="4191000"/>
              <a:ext cx="381000" cy="1477328"/>
            </a:xfrm>
            <a:prstGeom prst="rect">
              <a:avLst/>
            </a:prstGeom>
            <a:noFill/>
            <a:ln>
              <a:solidFill>
                <a:schemeClr val="tx1"/>
              </a:solidFill>
            </a:ln>
          </p:spPr>
          <p:txBody>
            <a:bodyPr wrap="square" rtlCol="0">
              <a:spAutoFit/>
            </a:bodyPr>
            <a:lstStyle/>
            <a:p>
              <a:r>
                <a:rPr lang="en-US" dirty="0" smtClean="0"/>
                <a:t>A</a:t>
              </a:r>
            </a:p>
            <a:p>
              <a:endParaRPr lang="en-US" dirty="0" smtClean="0"/>
            </a:p>
            <a:p>
              <a:endParaRPr lang="en-US" dirty="0"/>
            </a:p>
            <a:p>
              <a:endParaRPr lang="en-US" dirty="0" smtClean="0"/>
            </a:p>
            <a:p>
              <a:endParaRPr lang="en-US" dirty="0" smtClean="0"/>
            </a:p>
          </p:txBody>
        </p:sp>
        <p:sp>
          <p:nvSpPr>
            <p:cNvPr id="5" name="TextBox 4"/>
            <p:cNvSpPr txBox="1"/>
            <p:nvPr/>
          </p:nvSpPr>
          <p:spPr>
            <a:xfrm>
              <a:off x="2743200" y="4191000"/>
              <a:ext cx="381000" cy="1477328"/>
            </a:xfrm>
            <a:prstGeom prst="rect">
              <a:avLst/>
            </a:prstGeom>
            <a:noFill/>
            <a:ln>
              <a:solidFill>
                <a:schemeClr val="tx1"/>
              </a:solidFill>
            </a:ln>
          </p:spPr>
          <p:txBody>
            <a:bodyPr wrap="square" rtlCol="0">
              <a:spAutoFit/>
            </a:bodyPr>
            <a:lstStyle/>
            <a:p>
              <a:r>
                <a:rPr lang="en-US" dirty="0"/>
                <a:t>a</a:t>
              </a:r>
              <a:endParaRPr lang="en-US" dirty="0" smtClean="0"/>
            </a:p>
            <a:p>
              <a:endParaRPr lang="en-US" dirty="0" smtClean="0"/>
            </a:p>
            <a:p>
              <a:endParaRPr lang="en-US" dirty="0"/>
            </a:p>
            <a:p>
              <a:endParaRPr lang="en-US" dirty="0" smtClean="0"/>
            </a:p>
            <a:p>
              <a:endParaRPr lang="en-US" dirty="0" smtClean="0"/>
            </a:p>
          </p:txBody>
        </p:sp>
      </p:grpSp>
      <p:grpSp>
        <p:nvGrpSpPr>
          <p:cNvPr id="8" name="Group 7"/>
          <p:cNvGrpSpPr/>
          <p:nvPr/>
        </p:nvGrpSpPr>
        <p:grpSpPr>
          <a:xfrm>
            <a:off x="4419600" y="4299284"/>
            <a:ext cx="990600" cy="1477328"/>
            <a:chOff x="2133600" y="4191000"/>
            <a:chExt cx="990600" cy="1477328"/>
          </a:xfrm>
        </p:grpSpPr>
        <p:sp>
          <p:nvSpPr>
            <p:cNvPr id="9" name="TextBox 8"/>
            <p:cNvSpPr txBox="1"/>
            <p:nvPr/>
          </p:nvSpPr>
          <p:spPr>
            <a:xfrm>
              <a:off x="2133600" y="4191000"/>
              <a:ext cx="381000" cy="1477328"/>
            </a:xfrm>
            <a:prstGeom prst="rect">
              <a:avLst/>
            </a:prstGeom>
            <a:noFill/>
            <a:ln>
              <a:solidFill>
                <a:schemeClr val="tx1"/>
              </a:solidFill>
            </a:ln>
          </p:spPr>
          <p:txBody>
            <a:bodyPr wrap="square" rtlCol="0">
              <a:spAutoFit/>
            </a:bodyPr>
            <a:lstStyle/>
            <a:p>
              <a:r>
                <a:rPr lang="en-US" dirty="0" smtClean="0"/>
                <a:t>B</a:t>
              </a:r>
            </a:p>
            <a:p>
              <a:endParaRPr lang="en-US" dirty="0" smtClean="0"/>
            </a:p>
            <a:p>
              <a:endParaRPr lang="en-US" dirty="0"/>
            </a:p>
            <a:p>
              <a:endParaRPr lang="en-US" dirty="0" smtClean="0"/>
            </a:p>
            <a:p>
              <a:endParaRPr lang="en-US" dirty="0" smtClean="0"/>
            </a:p>
          </p:txBody>
        </p:sp>
        <p:sp>
          <p:nvSpPr>
            <p:cNvPr id="10" name="TextBox 9"/>
            <p:cNvSpPr txBox="1"/>
            <p:nvPr/>
          </p:nvSpPr>
          <p:spPr>
            <a:xfrm>
              <a:off x="2743200" y="4191000"/>
              <a:ext cx="381000" cy="1477328"/>
            </a:xfrm>
            <a:prstGeom prst="rect">
              <a:avLst/>
            </a:prstGeom>
            <a:noFill/>
            <a:ln>
              <a:solidFill>
                <a:schemeClr val="tx1"/>
              </a:solidFill>
            </a:ln>
          </p:spPr>
          <p:txBody>
            <a:bodyPr wrap="square" rtlCol="0">
              <a:spAutoFit/>
            </a:bodyPr>
            <a:lstStyle/>
            <a:p>
              <a:r>
                <a:rPr lang="en-US" dirty="0" smtClean="0"/>
                <a:t>b</a:t>
              </a:r>
            </a:p>
            <a:p>
              <a:endParaRPr lang="en-US" dirty="0" smtClean="0"/>
            </a:p>
            <a:p>
              <a:endParaRPr lang="en-US" dirty="0"/>
            </a:p>
            <a:p>
              <a:endParaRPr lang="en-US" dirty="0" smtClean="0"/>
            </a:p>
            <a:p>
              <a:endParaRPr lang="en-US" dirty="0" smtClean="0"/>
            </a:p>
          </p:txBody>
        </p:sp>
      </p:grpSp>
    </p:spTree>
    <p:extLst>
      <p:ext uri="{BB962C8B-B14F-4D97-AF65-F5344CB8AC3E}">
        <p14:creationId xmlns:p14="http://schemas.microsoft.com/office/powerpoint/2010/main" val="166427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u="sng" dirty="0"/>
              <a:t>Example Problem</a:t>
            </a:r>
            <a:r>
              <a:rPr lang="en-US" dirty="0"/>
              <a:t>:  The human traits for red hair and freckles are closely linked on chromosome 16. Red hair is a recessive trait while having freckles is a dominant trait. If a brown haired, freckled man (whose mother had red hair and no freckles and father had brown hair and freckles) marries a red headed, no freckled woman, what is the probability they will have red headed, freckled, children? </a:t>
            </a:r>
          </a:p>
          <a:p>
            <a:endParaRPr lang="en-US" dirty="0"/>
          </a:p>
        </p:txBody>
      </p:sp>
    </p:spTree>
    <p:extLst>
      <p:ext uri="{BB962C8B-B14F-4D97-AF65-F5344CB8AC3E}">
        <p14:creationId xmlns:p14="http://schemas.microsoft.com/office/powerpoint/2010/main" val="2263027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HOWEVER, because of </a:t>
            </a:r>
            <a:r>
              <a:rPr lang="en-US" b="1" u="sng" dirty="0"/>
              <a:t>crossing over in prophase I of meiosis</a:t>
            </a:r>
            <a:r>
              <a:rPr lang="en-US" dirty="0"/>
              <a:t>, linked genes can </a:t>
            </a:r>
            <a:r>
              <a:rPr lang="en-US" b="1" u="sng" dirty="0"/>
              <a:t>change chromosomes</a:t>
            </a:r>
            <a:r>
              <a:rPr lang="en-US" dirty="0"/>
              <a:t>. This results in chromosomes that are </a:t>
            </a:r>
            <a:r>
              <a:rPr lang="en-US" b="1" u="sng" dirty="0"/>
              <a:t>different from the individual’s parent’s chromosomes</a:t>
            </a:r>
            <a:r>
              <a:rPr lang="en-US" dirty="0"/>
              <a:t> and are called </a:t>
            </a:r>
            <a:r>
              <a:rPr lang="en-US" b="1" u="sng" dirty="0"/>
              <a:t>recombinant chromosomes</a:t>
            </a:r>
            <a:r>
              <a:rPr lang="en-US" dirty="0"/>
              <a:t>.</a:t>
            </a:r>
          </a:p>
        </p:txBody>
      </p:sp>
    </p:spTree>
    <p:extLst>
      <p:ext uri="{BB962C8B-B14F-4D97-AF65-F5344CB8AC3E}">
        <p14:creationId xmlns:p14="http://schemas.microsoft.com/office/powerpoint/2010/main" val="752933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drawing of crossing-over unlinking genes as homologous chromosomes separate in the formation of sex cells"/>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5867400" cy="3886200"/>
          </a:xfrm>
          <a:prstGeom prst="rect">
            <a:avLst/>
          </a:prstGeom>
          <a:noFill/>
          <a:ln>
            <a:noFill/>
          </a:ln>
        </p:spPr>
      </p:pic>
    </p:spTree>
    <p:extLst>
      <p:ext uri="{BB962C8B-B14F-4D97-AF65-F5344CB8AC3E}">
        <p14:creationId xmlns:p14="http://schemas.microsoft.com/office/powerpoint/2010/main" val="2361125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Recombination will only be seen if the individual is </a:t>
            </a:r>
            <a:r>
              <a:rPr lang="en-US" b="1" u="sng" dirty="0"/>
              <a:t>heterozygous</a:t>
            </a:r>
            <a:r>
              <a:rPr lang="en-US" dirty="0"/>
              <a:t>. If they are </a:t>
            </a:r>
            <a:r>
              <a:rPr lang="en-US" b="1" u="sng" dirty="0"/>
              <a:t>homozygous</a:t>
            </a:r>
            <a:r>
              <a:rPr lang="en-US" dirty="0"/>
              <a:t>, the </a:t>
            </a:r>
            <a:r>
              <a:rPr lang="en-US" b="1" u="sng" dirty="0"/>
              <a:t>cross over will result in the same combination of genes even if crossing over occurs</a:t>
            </a:r>
            <a:r>
              <a:rPr lang="en-US" dirty="0"/>
              <a:t>. </a:t>
            </a:r>
          </a:p>
        </p:txBody>
      </p:sp>
    </p:spTree>
    <p:extLst>
      <p:ext uri="{BB962C8B-B14F-4D97-AF65-F5344CB8AC3E}">
        <p14:creationId xmlns:p14="http://schemas.microsoft.com/office/powerpoint/2010/main" val="1329042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a:t>Heterozygous Cross</a:t>
            </a:r>
            <a:endParaRPr lang="en-US" dirty="0"/>
          </a:p>
          <a:p>
            <a:endParaRPr lang="en-US" dirty="0"/>
          </a:p>
        </p:txBody>
      </p:sp>
      <p:grpSp>
        <p:nvGrpSpPr>
          <p:cNvPr id="4" name="Group 3"/>
          <p:cNvGrpSpPr/>
          <p:nvPr/>
        </p:nvGrpSpPr>
        <p:grpSpPr>
          <a:xfrm>
            <a:off x="1933074" y="2886125"/>
            <a:ext cx="3086100" cy="1477328"/>
            <a:chOff x="2019300" y="4343400"/>
            <a:chExt cx="3086100" cy="1477328"/>
          </a:xfrm>
        </p:grpSpPr>
        <p:grpSp>
          <p:nvGrpSpPr>
            <p:cNvPr id="5" name="Group 4"/>
            <p:cNvGrpSpPr/>
            <p:nvPr/>
          </p:nvGrpSpPr>
          <p:grpSpPr>
            <a:xfrm>
              <a:off x="2019300" y="4343400"/>
              <a:ext cx="990600" cy="1477328"/>
              <a:chOff x="2133600" y="4191000"/>
              <a:chExt cx="990600" cy="1477328"/>
            </a:xfrm>
          </p:grpSpPr>
          <p:sp>
            <p:nvSpPr>
              <p:cNvPr id="10" name="TextBox 9"/>
              <p:cNvSpPr txBox="1"/>
              <p:nvPr/>
            </p:nvSpPr>
            <p:spPr>
              <a:xfrm>
                <a:off x="2133600" y="4191000"/>
                <a:ext cx="381000" cy="1477328"/>
              </a:xfrm>
              <a:prstGeom prst="rect">
                <a:avLst/>
              </a:prstGeom>
              <a:noFill/>
              <a:ln>
                <a:solidFill>
                  <a:schemeClr val="tx1"/>
                </a:solidFill>
              </a:ln>
            </p:spPr>
            <p:txBody>
              <a:bodyPr wrap="square" rtlCol="0">
                <a:spAutoFit/>
              </a:bodyPr>
              <a:lstStyle/>
              <a:p>
                <a:r>
                  <a:rPr lang="en-US" dirty="0" smtClean="0"/>
                  <a:t>A</a:t>
                </a:r>
              </a:p>
              <a:p>
                <a:endParaRPr lang="en-US" dirty="0" smtClean="0"/>
              </a:p>
              <a:p>
                <a:endParaRPr lang="en-US" dirty="0"/>
              </a:p>
              <a:p>
                <a:endParaRPr lang="en-US" dirty="0" smtClean="0"/>
              </a:p>
              <a:p>
                <a:r>
                  <a:rPr lang="en-US" dirty="0"/>
                  <a:t>B</a:t>
                </a:r>
              </a:p>
            </p:txBody>
          </p:sp>
          <p:sp>
            <p:nvSpPr>
              <p:cNvPr id="11" name="TextBox 10"/>
              <p:cNvSpPr txBox="1"/>
              <p:nvPr/>
            </p:nvSpPr>
            <p:spPr>
              <a:xfrm>
                <a:off x="2743200" y="4191000"/>
                <a:ext cx="381000" cy="1477328"/>
              </a:xfrm>
              <a:prstGeom prst="rect">
                <a:avLst/>
              </a:prstGeom>
              <a:noFill/>
              <a:ln>
                <a:solidFill>
                  <a:schemeClr val="tx1"/>
                </a:solidFill>
              </a:ln>
            </p:spPr>
            <p:txBody>
              <a:bodyPr wrap="square" rtlCol="0">
                <a:spAutoFit/>
              </a:bodyPr>
              <a:lstStyle/>
              <a:p>
                <a:r>
                  <a:rPr lang="en-US" dirty="0"/>
                  <a:t>a</a:t>
                </a:r>
                <a:endParaRPr lang="en-US" dirty="0" smtClean="0"/>
              </a:p>
              <a:p>
                <a:endParaRPr lang="en-US" dirty="0" smtClean="0"/>
              </a:p>
              <a:p>
                <a:endParaRPr lang="en-US" dirty="0"/>
              </a:p>
              <a:p>
                <a:endParaRPr lang="en-US" dirty="0" smtClean="0"/>
              </a:p>
              <a:p>
                <a:r>
                  <a:rPr lang="en-US" dirty="0" smtClean="0"/>
                  <a:t>b</a:t>
                </a:r>
                <a:endParaRPr lang="en-US" dirty="0"/>
              </a:p>
            </p:txBody>
          </p:sp>
        </p:grpSp>
        <p:grpSp>
          <p:nvGrpSpPr>
            <p:cNvPr id="6" name="Group 5"/>
            <p:cNvGrpSpPr/>
            <p:nvPr/>
          </p:nvGrpSpPr>
          <p:grpSpPr>
            <a:xfrm>
              <a:off x="4114800" y="4343400"/>
              <a:ext cx="990600" cy="1477328"/>
              <a:chOff x="2133600" y="4191000"/>
              <a:chExt cx="990600" cy="1477328"/>
            </a:xfrm>
          </p:grpSpPr>
          <p:sp>
            <p:nvSpPr>
              <p:cNvPr id="8" name="TextBox 7"/>
              <p:cNvSpPr txBox="1"/>
              <p:nvPr/>
            </p:nvSpPr>
            <p:spPr>
              <a:xfrm>
                <a:off x="2133600" y="4191000"/>
                <a:ext cx="381000" cy="1477328"/>
              </a:xfrm>
              <a:prstGeom prst="rect">
                <a:avLst/>
              </a:prstGeom>
              <a:noFill/>
              <a:ln>
                <a:solidFill>
                  <a:schemeClr val="tx1"/>
                </a:solidFill>
              </a:ln>
            </p:spPr>
            <p:txBody>
              <a:bodyPr wrap="square" rtlCol="0">
                <a:spAutoFit/>
              </a:bodyPr>
              <a:lstStyle/>
              <a:p>
                <a:r>
                  <a:rPr lang="en-US" dirty="0" smtClean="0"/>
                  <a:t>a</a:t>
                </a:r>
              </a:p>
              <a:p>
                <a:endParaRPr lang="en-US" dirty="0" smtClean="0"/>
              </a:p>
              <a:p>
                <a:endParaRPr lang="en-US" dirty="0"/>
              </a:p>
              <a:p>
                <a:endParaRPr lang="en-US" dirty="0" smtClean="0"/>
              </a:p>
              <a:p>
                <a:r>
                  <a:rPr lang="en-US" dirty="0"/>
                  <a:t>B</a:t>
                </a:r>
              </a:p>
            </p:txBody>
          </p:sp>
          <p:sp>
            <p:nvSpPr>
              <p:cNvPr id="9" name="TextBox 8"/>
              <p:cNvSpPr txBox="1"/>
              <p:nvPr/>
            </p:nvSpPr>
            <p:spPr>
              <a:xfrm>
                <a:off x="2743200" y="4191000"/>
                <a:ext cx="381000" cy="1477328"/>
              </a:xfrm>
              <a:prstGeom prst="rect">
                <a:avLst/>
              </a:prstGeom>
              <a:noFill/>
              <a:ln>
                <a:solidFill>
                  <a:schemeClr val="tx1"/>
                </a:solidFill>
              </a:ln>
            </p:spPr>
            <p:txBody>
              <a:bodyPr wrap="square" rtlCol="0">
                <a:spAutoFit/>
              </a:bodyPr>
              <a:lstStyle/>
              <a:p>
                <a:r>
                  <a:rPr lang="en-US" dirty="0" smtClean="0"/>
                  <a:t>A</a:t>
                </a:r>
              </a:p>
              <a:p>
                <a:endParaRPr lang="en-US" dirty="0" smtClean="0"/>
              </a:p>
              <a:p>
                <a:endParaRPr lang="en-US" dirty="0"/>
              </a:p>
              <a:p>
                <a:endParaRPr lang="en-US" dirty="0" smtClean="0"/>
              </a:p>
              <a:p>
                <a:r>
                  <a:rPr lang="en-US" dirty="0" smtClean="0"/>
                  <a:t>b</a:t>
                </a:r>
                <a:endParaRPr lang="en-US" dirty="0"/>
              </a:p>
            </p:txBody>
          </p:sp>
        </p:grpSp>
        <p:cxnSp>
          <p:nvCxnSpPr>
            <p:cNvPr id="7" name="Straight Arrow Connector 6"/>
            <p:cNvCxnSpPr/>
            <p:nvPr/>
          </p:nvCxnSpPr>
          <p:spPr>
            <a:xfrm>
              <a:off x="2209800" y="4800600"/>
              <a:ext cx="6096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8040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299142" y="1981200"/>
            <a:ext cx="7701029" cy="348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81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a:t>Homozygous Cross</a:t>
            </a:r>
            <a:endParaRPr lang="en-US" dirty="0"/>
          </a:p>
          <a:p>
            <a:endParaRPr lang="en-US" dirty="0"/>
          </a:p>
        </p:txBody>
      </p:sp>
      <p:grpSp>
        <p:nvGrpSpPr>
          <p:cNvPr id="4" name="Group 3"/>
          <p:cNvGrpSpPr/>
          <p:nvPr/>
        </p:nvGrpSpPr>
        <p:grpSpPr>
          <a:xfrm>
            <a:off x="2055395" y="2667000"/>
            <a:ext cx="3086100" cy="1477328"/>
            <a:chOff x="2019300" y="4343400"/>
            <a:chExt cx="3086100" cy="1477328"/>
          </a:xfrm>
        </p:grpSpPr>
        <p:grpSp>
          <p:nvGrpSpPr>
            <p:cNvPr id="5" name="Group 4"/>
            <p:cNvGrpSpPr/>
            <p:nvPr/>
          </p:nvGrpSpPr>
          <p:grpSpPr>
            <a:xfrm>
              <a:off x="2019300" y="4343400"/>
              <a:ext cx="990600" cy="1477328"/>
              <a:chOff x="2133600" y="4191000"/>
              <a:chExt cx="990600" cy="1477328"/>
            </a:xfrm>
          </p:grpSpPr>
          <p:sp>
            <p:nvSpPr>
              <p:cNvPr id="10" name="TextBox 9"/>
              <p:cNvSpPr txBox="1"/>
              <p:nvPr/>
            </p:nvSpPr>
            <p:spPr>
              <a:xfrm>
                <a:off x="2133600" y="4191000"/>
                <a:ext cx="381000" cy="1477328"/>
              </a:xfrm>
              <a:prstGeom prst="rect">
                <a:avLst/>
              </a:prstGeom>
              <a:noFill/>
              <a:ln>
                <a:solidFill>
                  <a:schemeClr val="tx1"/>
                </a:solidFill>
              </a:ln>
            </p:spPr>
            <p:txBody>
              <a:bodyPr wrap="square" rtlCol="0">
                <a:spAutoFit/>
              </a:bodyPr>
              <a:lstStyle/>
              <a:p>
                <a:r>
                  <a:rPr lang="en-US" dirty="0" smtClean="0"/>
                  <a:t>A</a:t>
                </a:r>
              </a:p>
              <a:p>
                <a:endParaRPr lang="en-US" dirty="0" smtClean="0"/>
              </a:p>
              <a:p>
                <a:endParaRPr lang="en-US" dirty="0"/>
              </a:p>
              <a:p>
                <a:endParaRPr lang="en-US" dirty="0" smtClean="0"/>
              </a:p>
              <a:p>
                <a:r>
                  <a:rPr lang="en-US" dirty="0"/>
                  <a:t>B</a:t>
                </a:r>
              </a:p>
            </p:txBody>
          </p:sp>
          <p:sp>
            <p:nvSpPr>
              <p:cNvPr id="11" name="TextBox 10"/>
              <p:cNvSpPr txBox="1"/>
              <p:nvPr/>
            </p:nvSpPr>
            <p:spPr>
              <a:xfrm>
                <a:off x="2743200" y="4191000"/>
                <a:ext cx="381000" cy="1477328"/>
              </a:xfrm>
              <a:prstGeom prst="rect">
                <a:avLst/>
              </a:prstGeom>
              <a:noFill/>
              <a:ln>
                <a:solidFill>
                  <a:schemeClr val="tx1"/>
                </a:solidFill>
              </a:ln>
            </p:spPr>
            <p:txBody>
              <a:bodyPr wrap="square" rtlCol="0">
                <a:spAutoFit/>
              </a:bodyPr>
              <a:lstStyle/>
              <a:p>
                <a:r>
                  <a:rPr lang="en-US" dirty="0" smtClean="0"/>
                  <a:t>A</a:t>
                </a:r>
              </a:p>
              <a:p>
                <a:endParaRPr lang="en-US" dirty="0" smtClean="0"/>
              </a:p>
              <a:p>
                <a:endParaRPr lang="en-US" dirty="0"/>
              </a:p>
              <a:p>
                <a:endParaRPr lang="en-US" dirty="0" smtClean="0"/>
              </a:p>
              <a:p>
                <a:r>
                  <a:rPr lang="en-US" dirty="0" smtClean="0"/>
                  <a:t>B</a:t>
                </a:r>
                <a:endParaRPr lang="en-US" dirty="0"/>
              </a:p>
            </p:txBody>
          </p:sp>
        </p:grpSp>
        <p:grpSp>
          <p:nvGrpSpPr>
            <p:cNvPr id="6" name="Group 5"/>
            <p:cNvGrpSpPr/>
            <p:nvPr/>
          </p:nvGrpSpPr>
          <p:grpSpPr>
            <a:xfrm>
              <a:off x="4114800" y="4343400"/>
              <a:ext cx="990600" cy="1477328"/>
              <a:chOff x="2133600" y="4191000"/>
              <a:chExt cx="990600" cy="1477328"/>
            </a:xfrm>
          </p:grpSpPr>
          <p:sp>
            <p:nvSpPr>
              <p:cNvPr id="8" name="TextBox 7"/>
              <p:cNvSpPr txBox="1"/>
              <p:nvPr/>
            </p:nvSpPr>
            <p:spPr>
              <a:xfrm>
                <a:off x="2133600" y="4191000"/>
                <a:ext cx="381000" cy="1477328"/>
              </a:xfrm>
              <a:prstGeom prst="rect">
                <a:avLst/>
              </a:prstGeom>
              <a:noFill/>
              <a:ln>
                <a:solidFill>
                  <a:schemeClr val="tx1"/>
                </a:solidFill>
              </a:ln>
            </p:spPr>
            <p:txBody>
              <a:bodyPr wrap="square" rtlCol="0">
                <a:spAutoFit/>
              </a:bodyPr>
              <a:lstStyle/>
              <a:p>
                <a:r>
                  <a:rPr lang="en-US" dirty="0" smtClean="0"/>
                  <a:t>A</a:t>
                </a:r>
              </a:p>
              <a:p>
                <a:endParaRPr lang="en-US" dirty="0" smtClean="0"/>
              </a:p>
              <a:p>
                <a:endParaRPr lang="en-US" dirty="0"/>
              </a:p>
              <a:p>
                <a:endParaRPr lang="en-US" dirty="0" smtClean="0"/>
              </a:p>
              <a:p>
                <a:r>
                  <a:rPr lang="en-US" dirty="0"/>
                  <a:t>B</a:t>
                </a:r>
              </a:p>
            </p:txBody>
          </p:sp>
          <p:sp>
            <p:nvSpPr>
              <p:cNvPr id="9" name="TextBox 8"/>
              <p:cNvSpPr txBox="1"/>
              <p:nvPr/>
            </p:nvSpPr>
            <p:spPr>
              <a:xfrm>
                <a:off x="2743200" y="4191000"/>
                <a:ext cx="381000" cy="1477328"/>
              </a:xfrm>
              <a:prstGeom prst="rect">
                <a:avLst/>
              </a:prstGeom>
              <a:noFill/>
              <a:ln>
                <a:solidFill>
                  <a:schemeClr val="tx1"/>
                </a:solidFill>
              </a:ln>
            </p:spPr>
            <p:txBody>
              <a:bodyPr wrap="square" rtlCol="0">
                <a:spAutoFit/>
              </a:bodyPr>
              <a:lstStyle/>
              <a:p>
                <a:r>
                  <a:rPr lang="en-US" dirty="0" smtClean="0"/>
                  <a:t>A</a:t>
                </a:r>
              </a:p>
              <a:p>
                <a:endParaRPr lang="en-US" dirty="0" smtClean="0"/>
              </a:p>
              <a:p>
                <a:endParaRPr lang="en-US" dirty="0"/>
              </a:p>
              <a:p>
                <a:endParaRPr lang="en-US" dirty="0" smtClean="0"/>
              </a:p>
              <a:p>
                <a:r>
                  <a:rPr lang="en-US" dirty="0" smtClean="0"/>
                  <a:t>B</a:t>
                </a:r>
                <a:endParaRPr lang="en-US" dirty="0"/>
              </a:p>
            </p:txBody>
          </p:sp>
        </p:grpSp>
        <p:cxnSp>
          <p:nvCxnSpPr>
            <p:cNvPr id="7" name="Straight Arrow Connector 6"/>
            <p:cNvCxnSpPr/>
            <p:nvPr/>
          </p:nvCxnSpPr>
          <p:spPr>
            <a:xfrm>
              <a:off x="2209800" y="4800600"/>
              <a:ext cx="6096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4723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IF</a:t>
            </a:r>
            <a:r>
              <a:rPr lang="en-US" dirty="0"/>
              <a:t> crossing over does occur, it will only happen a certain percentage of the time. This is called the </a:t>
            </a:r>
            <a:r>
              <a:rPr lang="en-US" b="1" u="sng" dirty="0"/>
              <a:t>recombination frequency</a:t>
            </a:r>
            <a:r>
              <a:rPr lang="en-US" dirty="0"/>
              <a:t> = </a:t>
            </a:r>
            <a:r>
              <a:rPr lang="en-US" b="1" u="sng" dirty="0"/>
              <a:t>how often crossing over occurs between two genes.</a:t>
            </a:r>
            <a:endParaRPr lang="en-US" dirty="0"/>
          </a:p>
          <a:p>
            <a:r>
              <a:rPr lang="en-US" dirty="0"/>
              <a:t>The </a:t>
            </a:r>
            <a:r>
              <a:rPr lang="en-US" b="1" u="sng" dirty="0"/>
              <a:t>closer two genes</a:t>
            </a:r>
            <a:r>
              <a:rPr lang="en-US" dirty="0"/>
              <a:t> are found on the chromosome </a:t>
            </a:r>
            <a:r>
              <a:rPr lang="en-US" b="1" u="sng" dirty="0"/>
              <a:t>the LESS often</a:t>
            </a:r>
            <a:r>
              <a:rPr lang="en-US" dirty="0"/>
              <a:t> they will cross over. </a:t>
            </a:r>
          </a:p>
          <a:p>
            <a:endParaRPr lang="en-US" dirty="0"/>
          </a:p>
        </p:txBody>
      </p:sp>
    </p:spTree>
    <p:extLst>
      <p:ext uri="{BB962C8B-B14F-4D97-AF65-F5344CB8AC3E}">
        <p14:creationId xmlns:p14="http://schemas.microsoft.com/office/powerpoint/2010/main" val="399209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two genes are known to cross over at a certain recombination frequency then the number offspring can be calculated based on the </a:t>
            </a:r>
            <a:r>
              <a:rPr lang="en-US" b="1" dirty="0"/>
              <a:t>percentage of recombination</a:t>
            </a:r>
            <a:r>
              <a:rPr lang="en-US" dirty="0"/>
              <a:t>. The percentage of recombination </a:t>
            </a:r>
            <a:r>
              <a:rPr lang="en-US" b="1" u="sng" dirty="0"/>
              <a:t>determines the number of different gametes that are formed. </a:t>
            </a:r>
            <a:endParaRPr lang="en-US" dirty="0"/>
          </a:p>
          <a:p>
            <a:endParaRPr lang="en-US" dirty="0"/>
          </a:p>
        </p:txBody>
      </p:sp>
    </p:spTree>
    <p:extLst>
      <p:ext uri="{BB962C8B-B14F-4D97-AF65-F5344CB8AC3E}">
        <p14:creationId xmlns:p14="http://schemas.microsoft.com/office/powerpoint/2010/main" val="1498022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a:t>Example 1</a:t>
            </a:r>
            <a:r>
              <a:rPr lang="en-US" dirty="0"/>
              <a:t>: NO CROSSING OVER</a:t>
            </a:r>
            <a:br>
              <a:rPr lang="en-US" dirty="0"/>
            </a:br>
            <a:endParaRPr lang="en-US" dirty="0" smtClean="0"/>
          </a:p>
          <a:p>
            <a:endParaRPr lang="en-US" dirty="0"/>
          </a:p>
          <a:p>
            <a:pPr lvl="5"/>
            <a:endParaRPr lang="en-US" dirty="0" smtClean="0"/>
          </a:p>
          <a:p>
            <a:pPr lvl="6"/>
            <a:r>
              <a:rPr lang="en-US" dirty="0"/>
              <a:t>All gametes formed are </a:t>
            </a:r>
            <a:r>
              <a:rPr lang="en-US" b="1" u="sng" dirty="0"/>
              <a:t>AB and ab</a:t>
            </a:r>
            <a:r>
              <a:rPr lang="en-US" dirty="0"/>
              <a:t>. </a:t>
            </a:r>
            <a:endParaRPr lang="en-US" dirty="0"/>
          </a:p>
        </p:txBody>
      </p:sp>
      <p:grpSp>
        <p:nvGrpSpPr>
          <p:cNvPr id="4" name="Group 3"/>
          <p:cNvGrpSpPr/>
          <p:nvPr/>
        </p:nvGrpSpPr>
        <p:grpSpPr>
          <a:xfrm>
            <a:off x="2019300" y="3048000"/>
            <a:ext cx="990600" cy="1477328"/>
            <a:chOff x="2133600" y="4191000"/>
            <a:chExt cx="990600" cy="1477328"/>
          </a:xfrm>
        </p:grpSpPr>
        <p:sp>
          <p:nvSpPr>
            <p:cNvPr id="5" name="TextBox 4"/>
            <p:cNvSpPr txBox="1"/>
            <p:nvPr/>
          </p:nvSpPr>
          <p:spPr>
            <a:xfrm>
              <a:off x="2133600" y="4191000"/>
              <a:ext cx="381000" cy="1477328"/>
            </a:xfrm>
            <a:prstGeom prst="rect">
              <a:avLst/>
            </a:prstGeom>
            <a:noFill/>
            <a:ln>
              <a:solidFill>
                <a:schemeClr val="tx1"/>
              </a:solidFill>
            </a:ln>
          </p:spPr>
          <p:txBody>
            <a:bodyPr wrap="square" rtlCol="0">
              <a:spAutoFit/>
            </a:bodyPr>
            <a:lstStyle/>
            <a:p>
              <a:r>
                <a:rPr lang="en-US" dirty="0" smtClean="0"/>
                <a:t>A</a:t>
              </a:r>
            </a:p>
            <a:p>
              <a:endParaRPr lang="en-US" dirty="0" smtClean="0"/>
            </a:p>
            <a:p>
              <a:endParaRPr lang="en-US" dirty="0"/>
            </a:p>
            <a:p>
              <a:endParaRPr lang="en-US" dirty="0" smtClean="0"/>
            </a:p>
            <a:p>
              <a:r>
                <a:rPr lang="en-US" dirty="0"/>
                <a:t>B</a:t>
              </a:r>
            </a:p>
          </p:txBody>
        </p:sp>
        <p:sp>
          <p:nvSpPr>
            <p:cNvPr id="6" name="TextBox 5"/>
            <p:cNvSpPr txBox="1"/>
            <p:nvPr/>
          </p:nvSpPr>
          <p:spPr>
            <a:xfrm>
              <a:off x="2743200" y="4191000"/>
              <a:ext cx="381000" cy="1477328"/>
            </a:xfrm>
            <a:prstGeom prst="rect">
              <a:avLst/>
            </a:prstGeom>
            <a:noFill/>
            <a:ln>
              <a:solidFill>
                <a:schemeClr val="tx1"/>
              </a:solidFill>
            </a:ln>
          </p:spPr>
          <p:txBody>
            <a:bodyPr wrap="square" rtlCol="0">
              <a:spAutoFit/>
            </a:bodyPr>
            <a:lstStyle/>
            <a:p>
              <a:r>
                <a:rPr lang="en-US" dirty="0"/>
                <a:t>a</a:t>
              </a:r>
              <a:endParaRPr lang="en-US" dirty="0" smtClean="0"/>
            </a:p>
            <a:p>
              <a:endParaRPr lang="en-US" dirty="0" smtClean="0"/>
            </a:p>
            <a:p>
              <a:endParaRPr lang="en-US" dirty="0"/>
            </a:p>
            <a:p>
              <a:endParaRPr lang="en-US" dirty="0" smtClean="0"/>
            </a:p>
            <a:p>
              <a:r>
                <a:rPr lang="en-US" dirty="0" smtClean="0"/>
                <a:t>b</a:t>
              </a:r>
              <a:endParaRPr lang="en-US" dirty="0"/>
            </a:p>
          </p:txBody>
        </p:sp>
      </p:grpSp>
    </p:spTree>
    <p:extLst>
      <p:ext uri="{BB962C8B-B14F-4D97-AF65-F5344CB8AC3E}">
        <p14:creationId xmlns:p14="http://schemas.microsoft.com/office/powerpoint/2010/main" val="3448535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a:t>Example 2</a:t>
            </a:r>
            <a:r>
              <a:rPr lang="en-US" dirty="0"/>
              <a:t>: Crossing over occurs </a:t>
            </a:r>
            <a:r>
              <a:rPr lang="en-US" b="1" u="sng" dirty="0"/>
              <a:t>20% of the time</a:t>
            </a:r>
            <a:r>
              <a:rPr lang="en-US" dirty="0"/>
              <a:t>. </a:t>
            </a:r>
            <a:endParaRPr lang="en-US" dirty="0" smtClean="0"/>
          </a:p>
          <a:p>
            <a:endParaRPr lang="en-US" dirty="0"/>
          </a:p>
          <a:p>
            <a:pPr lvl="6"/>
            <a:r>
              <a:rPr lang="en-US" dirty="0"/>
              <a:t>80% of the time nothing happens and the gametes are </a:t>
            </a:r>
            <a:r>
              <a:rPr lang="en-US" b="1" u="sng" dirty="0"/>
              <a:t>AB and ab</a:t>
            </a:r>
            <a:r>
              <a:rPr lang="en-US" dirty="0"/>
              <a:t>.</a:t>
            </a:r>
          </a:p>
          <a:p>
            <a:pPr lvl="6"/>
            <a:endParaRPr lang="en-US" dirty="0" smtClean="0"/>
          </a:p>
          <a:p>
            <a:pPr lvl="6"/>
            <a:endParaRPr lang="en-US" dirty="0"/>
          </a:p>
          <a:p>
            <a:pPr lvl="6"/>
            <a:endParaRPr lang="en-US" dirty="0" smtClean="0"/>
          </a:p>
          <a:p>
            <a:pPr marL="1947672" lvl="8" indent="0">
              <a:buNone/>
            </a:pPr>
            <a:r>
              <a:rPr lang="en-US" dirty="0" smtClean="0">
                <a:sym typeface="Wingdings" panose="05000000000000000000" pitchFamily="2" charset="2"/>
              </a:rPr>
              <a:t></a:t>
            </a:r>
            <a:r>
              <a:rPr lang="en-US" dirty="0" smtClean="0"/>
              <a:t>                      20</a:t>
            </a:r>
            <a:r>
              <a:rPr lang="en-US" dirty="0"/>
              <a:t>% of the time crossing over </a:t>
            </a:r>
            <a:r>
              <a:rPr lang="en-US" dirty="0" smtClean="0"/>
              <a:t>              		 occurs </a:t>
            </a:r>
            <a:r>
              <a:rPr lang="en-US" dirty="0"/>
              <a:t>and the </a:t>
            </a:r>
            <a:r>
              <a:rPr lang="en-US" dirty="0" smtClean="0"/>
              <a:t>gametes </a:t>
            </a:r>
            <a:r>
              <a:rPr lang="en-US" dirty="0"/>
              <a:t>are  </a:t>
            </a:r>
            <a:endParaRPr lang="en-US" dirty="0" smtClean="0"/>
          </a:p>
          <a:p>
            <a:pPr marL="1947672" lvl="8" indent="0">
              <a:buNone/>
            </a:pPr>
            <a:r>
              <a:rPr lang="en-US" b="1" dirty="0"/>
              <a:t> </a:t>
            </a:r>
            <a:r>
              <a:rPr lang="en-US" b="1" dirty="0" smtClean="0"/>
              <a:t>                        </a:t>
            </a:r>
            <a:r>
              <a:rPr lang="en-US" b="1" u="sng" dirty="0" err="1" smtClean="0"/>
              <a:t>aB</a:t>
            </a:r>
            <a:r>
              <a:rPr lang="en-US" b="1" u="sng" dirty="0" smtClean="0"/>
              <a:t> </a:t>
            </a:r>
            <a:r>
              <a:rPr lang="en-US" b="1" u="sng" dirty="0"/>
              <a:t>and Ab</a:t>
            </a:r>
            <a:r>
              <a:rPr lang="en-US" dirty="0"/>
              <a:t>.</a:t>
            </a:r>
          </a:p>
          <a:p>
            <a:pPr lvl="8"/>
            <a:endParaRPr lang="en-US" dirty="0"/>
          </a:p>
          <a:p>
            <a:pPr marL="82296" indent="0">
              <a:buNone/>
            </a:pPr>
            <a:endParaRPr lang="en-US" dirty="0"/>
          </a:p>
        </p:txBody>
      </p:sp>
      <p:grpSp>
        <p:nvGrpSpPr>
          <p:cNvPr id="4" name="Group 3"/>
          <p:cNvGrpSpPr/>
          <p:nvPr/>
        </p:nvGrpSpPr>
        <p:grpSpPr>
          <a:xfrm>
            <a:off x="2019300" y="2667000"/>
            <a:ext cx="990600" cy="1477328"/>
            <a:chOff x="2133600" y="4191000"/>
            <a:chExt cx="990600" cy="1477328"/>
          </a:xfrm>
        </p:grpSpPr>
        <p:sp>
          <p:nvSpPr>
            <p:cNvPr id="5" name="TextBox 4"/>
            <p:cNvSpPr txBox="1"/>
            <p:nvPr/>
          </p:nvSpPr>
          <p:spPr>
            <a:xfrm>
              <a:off x="2133600" y="4191000"/>
              <a:ext cx="381000" cy="1477328"/>
            </a:xfrm>
            <a:prstGeom prst="rect">
              <a:avLst/>
            </a:prstGeom>
            <a:noFill/>
            <a:ln>
              <a:solidFill>
                <a:schemeClr val="tx1"/>
              </a:solidFill>
            </a:ln>
          </p:spPr>
          <p:txBody>
            <a:bodyPr wrap="square" rtlCol="0">
              <a:spAutoFit/>
            </a:bodyPr>
            <a:lstStyle/>
            <a:p>
              <a:r>
                <a:rPr lang="en-US" dirty="0" smtClean="0"/>
                <a:t>A</a:t>
              </a:r>
            </a:p>
            <a:p>
              <a:endParaRPr lang="en-US" dirty="0" smtClean="0"/>
            </a:p>
            <a:p>
              <a:endParaRPr lang="en-US" dirty="0"/>
            </a:p>
            <a:p>
              <a:endParaRPr lang="en-US" dirty="0" smtClean="0"/>
            </a:p>
            <a:p>
              <a:r>
                <a:rPr lang="en-US" dirty="0"/>
                <a:t>B</a:t>
              </a:r>
            </a:p>
          </p:txBody>
        </p:sp>
        <p:sp>
          <p:nvSpPr>
            <p:cNvPr id="6" name="TextBox 5"/>
            <p:cNvSpPr txBox="1"/>
            <p:nvPr/>
          </p:nvSpPr>
          <p:spPr>
            <a:xfrm>
              <a:off x="2743200" y="4191000"/>
              <a:ext cx="381000" cy="1477328"/>
            </a:xfrm>
            <a:prstGeom prst="rect">
              <a:avLst/>
            </a:prstGeom>
            <a:noFill/>
            <a:ln>
              <a:solidFill>
                <a:schemeClr val="tx1"/>
              </a:solidFill>
            </a:ln>
          </p:spPr>
          <p:txBody>
            <a:bodyPr wrap="square" rtlCol="0">
              <a:spAutoFit/>
            </a:bodyPr>
            <a:lstStyle/>
            <a:p>
              <a:r>
                <a:rPr lang="en-US" dirty="0"/>
                <a:t>a</a:t>
              </a:r>
              <a:endParaRPr lang="en-US" dirty="0" smtClean="0"/>
            </a:p>
            <a:p>
              <a:endParaRPr lang="en-US" dirty="0" smtClean="0"/>
            </a:p>
            <a:p>
              <a:endParaRPr lang="en-US" dirty="0"/>
            </a:p>
            <a:p>
              <a:endParaRPr lang="en-US" dirty="0" smtClean="0"/>
            </a:p>
            <a:p>
              <a:r>
                <a:rPr lang="en-US" dirty="0" smtClean="0"/>
                <a:t>b</a:t>
              </a:r>
              <a:endParaRPr lang="en-US" dirty="0"/>
            </a:p>
          </p:txBody>
        </p:sp>
      </p:grpSp>
      <p:grpSp>
        <p:nvGrpSpPr>
          <p:cNvPr id="7" name="Group 6"/>
          <p:cNvGrpSpPr/>
          <p:nvPr/>
        </p:nvGrpSpPr>
        <p:grpSpPr>
          <a:xfrm>
            <a:off x="2019300" y="4343400"/>
            <a:ext cx="3086100" cy="1477328"/>
            <a:chOff x="2019300" y="4343400"/>
            <a:chExt cx="3086100" cy="1477328"/>
          </a:xfrm>
        </p:grpSpPr>
        <p:grpSp>
          <p:nvGrpSpPr>
            <p:cNvPr id="8" name="Group 7"/>
            <p:cNvGrpSpPr/>
            <p:nvPr/>
          </p:nvGrpSpPr>
          <p:grpSpPr>
            <a:xfrm>
              <a:off x="2019300" y="4343400"/>
              <a:ext cx="990600" cy="1477328"/>
              <a:chOff x="2133600" y="4191000"/>
              <a:chExt cx="990600" cy="1477328"/>
            </a:xfrm>
          </p:grpSpPr>
          <p:sp>
            <p:nvSpPr>
              <p:cNvPr id="13" name="TextBox 12"/>
              <p:cNvSpPr txBox="1"/>
              <p:nvPr/>
            </p:nvSpPr>
            <p:spPr>
              <a:xfrm>
                <a:off x="2133600" y="4191000"/>
                <a:ext cx="381000" cy="1477328"/>
              </a:xfrm>
              <a:prstGeom prst="rect">
                <a:avLst/>
              </a:prstGeom>
              <a:noFill/>
              <a:ln>
                <a:solidFill>
                  <a:schemeClr val="tx1"/>
                </a:solidFill>
              </a:ln>
            </p:spPr>
            <p:txBody>
              <a:bodyPr wrap="square" rtlCol="0">
                <a:spAutoFit/>
              </a:bodyPr>
              <a:lstStyle/>
              <a:p>
                <a:r>
                  <a:rPr lang="en-US" dirty="0" smtClean="0"/>
                  <a:t>A</a:t>
                </a:r>
              </a:p>
              <a:p>
                <a:endParaRPr lang="en-US" dirty="0" smtClean="0"/>
              </a:p>
              <a:p>
                <a:endParaRPr lang="en-US" dirty="0"/>
              </a:p>
              <a:p>
                <a:endParaRPr lang="en-US" dirty="0" smtClean="0"/>
              </a:p>
              <a:p>
                <a:r>
                  <a:rPr lang="en-US" dirty="0"/>
                  <a:t>B</a:t>
                </a:r>
              </a:p>
            </p:txBody>
          </p:sp>
          <p:sp>
            <p:nvSpPr>
              <p:cNvPr id="14" name="TextBox 13"/>
              <p:cNvSpPr txBox="1"/>
              <p:nvPr/>
            </p:nvSpPr>
            <p:spPr>
              <a:xfrm>
                <a:off x="2743200" y="4191000"/>
                <a:ext cx="381000" cy="1477328"/>
              </a:xfrm>
              <a:prstGeom prst="rect">
                <a:avLst/>
              </a:prstGeom>
              <a:noFill/>
              <a:ln>
                <a:solidFill>
                  <a:schemeClr val="tx1"/>
                </a:solidFill>
              </a:ln>
            </p:spPr>
            <p:txBody>
              <a:bodyPr wrap="square" rtlCol="0">
                <a:spAutoFit/>
              </a:bodyPr>
              <a:lstStyle/>
              <a:p>
                <a:r>
                  <a:rPr lang="en-US" dirty="0" smtClean="0"/>
                  <a:t>a</a:t>
                </a:r>
              </a:p>
              <a:p>
                <a:endParaRPr lang="en-US" dirty="0" smtClean="0"/>
              </a:p>
              <a:p>
                <a:endParaRPr lang="en-US" dirty="0"/>
              </a:p>
              <a:p>
                <a:endParaRPr lang="en-US" dirty="0" smtClean="0"/>
              </a:p>
              <a:p>
                <a:r>
                  <a:rPr lang="en-US" dirty="0"/>
                  <a:t>b</a:t>
                </a:r>
                <a:endParaRPr lang="en-US" dirty="0"/>
              </a:p>
            </p:txBody>
          </p:sp>
        </p:grpSp>
        <p:grpSp>
          <p:nvGrpSpPr>
            <p:cNvPr id="9" name="Group 8"/>
            <p:cNvGrpSpPr/>
            <p:nvPr/>
          </p:nvGrpSpPr>
          <p:grpSpPr>
            <a:xfrm>
              <a:off x="4114800" y="4343400"/>
              <a:ext cx="990600" cy="1477328"/>
              <a:chOff x="2133600" y="4191000"/>
              <a:chExt cx="990600" cy="1477328"/>
            </a:xfrm>
          </p:grpSpPr>
          <p:sp>
            <p:nvSpPr>
              <p:cNvPr id="11" name="TextBox 10"/>
              <p:cNvSpPr txBox="1"/>
              <p:nvPr/>
            </p:nvSpPr>
            <p:spPr>
              <a:xfrm>
                <a:off x="2133600" y="4191000"/>
                <a:ext cx="381000" cy="1477328"/>
              </a:xfrm>
              <a:prstGeom prst="rect">
                <a:avLst/>
              </a:prstGeom>
              <a:noFill/>
              <a:ln>
                <a:solidFill>
                  <a:schemeClr val="tx1"/>
                </a:solidFill>
              </a:ln>
            </p:spPr>
            <p:txBody>
              <a:bodyPr wrap="square" rtlCol="0">
                <a:spAutoFit/>
              </a:bodyPr>
              <a:lstStyle/>
              <a:p>
                <a:r>
                  <a:rPr lang="en-US" dirty="0" smtClean="0"/>
                  <a:t>a</a:t>
                </a:r>
              </a:p>
              <a:p>
                <a:endParaRPr lang="en-US" dirty="0" smtClean="0"/>
              </a:p>
              <a:p>
                <a:endParaRPr lang="en-US" dirty="0"/>
              </a:p>
              <a:p>
                <a:endParaRPr lang="en-US" dirty="0" smtClean="0"/>
              </a:p>
              <a:p>
                <a:r>
                  <a:rPr lang="en-US" dirty="0"/>
                  <a:t>B</a:t>
                </a:r>
              </a:p>
            </p:txBody>
          </p:sp>
          <p:sp>
            <p:nvSpPr>
              <p:cNvPr id="12" name="TextBox 11"/>
              <p:cNvSpPr txBox="1"/>
              <p:nvPr/>
            </p:nvSpPr>
            <p:spPr>
              <a:xfrm>
                <a:off x="2743200" y="4191000"/>
                <a:ext cx="381000" cy="1477328"/>
              </a:xfrm>
              <a:prstGeom prst="rect">
                <a:avLst/>
              </a:prstGeom>
              <a:noFill/>
              <a:ln>
                <a:solidFill>
                  <a:schemeClr val="tx1"/>
                </a:solidFill>
              </a:ln>
            </p:spPr>
            <p:txBody>
              <a:bodyPr wrap="square" rtlCol="0">
                <a:spAutoFit/>
              </a:bodyPr>
              <a:lstStyle/>
              <a:p>
                <a:r>
                  <a:rPr lang="en-US" dirty="0" smtClean="0"/>
                  <a:t>A</a:t>
                </a:r>
              </a:p>
              <a:p>
                <a:endParaRPr lang="en-US" dirty="0" smtClean="0"/>
              </a:p>
              <a:p>
                <a:endParaRPr lang="en-US" dirty="0"/>
              </a:p>
              <a:p>
                <a:endParaRPr lang="en-US" dirty="0" smtClean="0"/>
              </a:p>
              <a:p>
                <a:r>
                  <a:rPr lang="en-US" dirty="0"/>
                  <a:t>b</a:t>
                </a:r>
                <a:endParaRPr lang="en-US" dirty="0"/>
              </a:p>
            </p:txBody>
          </p:sp>
        </p:grpSp>
        <p:cxnSp>
          <p:nvCxnSpPr>
            <p:cNvPr id="10" name="Straight Arrow Connector 9"/>
            <p:cNvCxnSpPr/>
            <p:nvPr/>
          </p:nvCxnSpPr>
          <p:spPr>
            <a:xfrm>
              <a:off x="2209800" y="4800600"/>
              <a:ext cx="6096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0347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Therefore 40% of the gametes are </a:t>
            </a:r>
            <a:r>
              <a:rPr lang="en-US" b="1" u="sng" dirty="0"/>
              <a:t>AB</a:t>
            </a:r>
            <a:r>
              <a:rPr lang="en-US" dirty="0"/>
              <a:t/>
            </a:r>
            <a:br>
              <a:rPr lang="en-US" dirty="0"/>
            </a:br>
            <a:r>
              <a:rPr lang="en-US" dirty="0"/>
              <a:t>                </a:t>
            </a:r>
            <a:r>
              <a:rPr lang="en-US" dirty="0" smtClean="0"/>
              <a:t>40</a:t>
            </a:r>
            <a:r>
              <a:rPr lang="en-US" dirty="0"/>
              <a:t>% of the gametes are </a:t>
            </a:r>
            <a:r>
              <a:rPr lang="en-US" b="1" u="sng" dirty="0"/>
              <a:t>ab</a:t>
            </a:r>
            <a:r>
              <a:rPr lang="en-US" dirty="0"/>
              <a:t/>
            </a:r>
            <a:br>
              <a:rPr lang="en-US" dirty="0"/>
            </a:br>
            <a:r>
              <a:rPr lang="en-US" dirty="0"/>
              <a:t>	        </a:t>
            </a:r>
            <a:r>
              <a:rPr lang="en-US" dirty="0" smtClean="0"/>
              <a:t>   10</a:t>
            </a:r>
            <a:r>
              <a:rPr lang="en-US" dirty="0"/>
              <a:t>% of the gametes are </a:t>
            </a:r>
            <a:r>
              <a:rPr lang="en-US" b="1" u="sng" dirty="0" err="1"/>
              <a:t>aB</a:t>
            </a:r>
            <a:r>
              <a:rPr lang="en-US" dirty="0"/>
              <a:t/>
            </a:r>
            <a:br>
              <a:rPr lang="en-US" dirty="0"/>
            </a:br>
            <a:r>
              <a:rPr lang="en-US" dirty="0"/>
              <a:t>	        </a:t>
            </a:r>
            <a:r>
              <a:rPr lang="en-US" dirty="0" smtClean="0"/>
              <a:t>   10</a:t>
            </a:r>
            <a:r>
              <a:rPr lang="en-US" dirty="0"/>
              <a:t>% of the gametes are </a:t>
            </a:r>
            <a:r>
              <a:rPr lang="en-US" b="1" u="sng" dirty="0"/>
              <a:t>Ab</a:t>
            </a:r>
            <a:endParaRPr lang="en-US" dirty="0"/>
          </a:p>
          <a:p>
            <a:endParaRPr lang="en-US" dirty="0"/>
          </a:p>
        </p:txBody>
      </p:sp>
    </p:spTree>
    <p:extLst>
      <p:ext uri="{BB962C8B-B14F-4D97-AF65-F5344CB8AC3E}">
        <p14:creationId xmlns:p14="http://schemas.microsoft.com/office/powerpoint/2010/main" val="1866158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a:t>Example 3</a:t>
            </a:r>
            <a:r>
              <a:rPr lang="en-US" dirty="0"/>
              <a:t>: If two genes cross over 30% of the time, how often (percent) will each type of gamete form?</a:t>
            </a:r>
            <a:endParaRPr lang="en-US" dirty="0"/>
          </a:p>
        </p:txBody>
      </p:sp>
      <p:grpSp>
        <p:nvGrpSpPr>
          <p:cNvPr id="4" name="Group 3"/>
          <p:cNvGrpSpPr/>
          <p:nvPr/>
        </p:nvGrpSpPr>
        <p:grpSpPr>
          <a:xfrm>
            <a:off x="2133600" y="3401653"/>
            <a:ext cx="990600" cy="1477328"/>
            <a:chOff x="2133600" y="4191000"/>
            <a:chExt cx="990600" cy="1477328"/>
          </a:xfrm>
        </p:grpSpPr>
        <p:sp>
          <p:nvSpPr>
            <p:cNvPr id="5" name="TextBox 4"/>
            <p:cNvSpPr txBox="1"/>
            <p:nvPr/>
          </p:nvSpPr>
          <p:spPr>
            <a:xfrm>
              <a:off x="2133600" y="4191000"/>
              <a:ext cx="381000" cy="1477328"/>
            </a:xfrm>
            <a:prstGeom prst="rect">
              <a:avLst/>
            </a:prstGeom>
            <a:noFill/>
            <a:ln>
              <a:solidFill>
                <a:schemeClr val="tx1"/>
              </a:solidFill>
            </a:ln>
          </p:spPr>
          <p:txBody>
            <a:bodyPr wrap="square" rtlCol="0">
              <a:spAutoFit/>
            </a:bodyPr>
            <a:lstStyle/>
            <a:p>
              <a:r>
                <a:rPr lang="en-US" dirty="0" smtClean="0"/>
                <a:t>A</a:t>
              </a:r>
            </a:p>
            <a:p>
              <a:endParaRPr lang="en-US" dirty="0" smtClean="0"/>
            </a:p>
            <a:p>
              <a:endParaRPr lang="en-US" dirty="0"/>
            </a:p>
            <a:p>
              <a:endParaRPr lang="en-US" dirty="0" smtClean="0"/>
            </a:p>
            <a:p>
              <a:r>
                <a:rPr lang="en-US" dirty="0"/>
                <a:t>B</a:t>
              </a:r>
            </a:p>
          </p:txBody>
        </p:sp>
        <p:sp>
          <p:nvSpPr>
            <p:cNvPr id="6" name="TextBox 5"/>
            <p:cNvSpPr txBox="1"/>
            <p:nvPr/>
          </p:nvSpPr>
          <p:spPr>
            <a:xfrm>
              <a:off x="2743200" y="4191000"/>
              <a:ext cx="381000" cy="1477328"/>
            </a:xfrm>
            <a:prstGeom prst="rect">
              <a:avLst/>
            </a:prstGeom>
            <a:noFill/>
            <a:ln>
              <a:solidFill>
                <a:schemeClr val="tx1"/>
              </a:solidFill>
            </a:ln>
          </p:spPr>
          <p:txBody>
            <a:bodyPr wrap="square" rtlCol="0">
              <a:spAutoFit/>
            </a:bodyPr>
            <a:lstStyle/>
            <a:p>
              <a:r>
                <a:rPr lang="en-US" dirty="0"/>
                <a:t>a</a:t>
              </a:r>
              <a:endParaRPr lang="en-US" dirty="0" smtClean="0"/>
            </a:p>
            <a:p>
              <a:endParaRPr lang="en-US" dirty="0" smtClean="0"/>
            </a:p>
            <a:p>
              <a:endParaRPr lang="en-US" dirty="0"/>
            </a:p>
            <a:p>
              <a:endParaRPr lang="en-US" dirty="0" smtClean="0"/>
            </a:p>
            <a:p>
              <a:r>
                <a:rPr lang="en-US" dirty="0" smtClean="0"/>
                <a:t>b</a:t>
              </a:r>
              <a:endParaRPr lang="en-US" dirty="0"/>
            </a:p>
          </p:txBody>
        </p:sp>
      </p:grpSp>
    </p:spTree>
    <p:extLst>
      <p:ext uri="{BB962C8B-B14F-4D97-AF65-F5344CB8AC3E}">
        <p14:creationId xmlns:p14="http://schemas.microsoft.com/office/powerpoint/2010/main" val="1809882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u="sng" dirty="0"/>
              <a:t>Using recombination frequencies in </a:t>
            </a:r>
            <a:r>
              <a:rPr lang="en-US" b="1" u="sng" dirty="0" err="1"/>
              <a:t>dihybrid</a:t>
            </a:r>
            <a:r>
              <a:rPr lang="en-US" b="1" u="sng" dirty="0"/>
              <a:t> crosses. </a:t>
            </a:r>
            <a:endParaRPr lang="en-US" dirty="0"/>
          </a:p>
          <a:p>
            <a:r>
              <a:rPr lang="en-US" dirty="0"/>
              <a:t>When two genes cross over with a certain recombination frequency, then a </a:t>
            </a:r>
            <a:r>
              <a:rPr lang="en-US" dirty="0" err="1"/>
              <a:t>dihybrid</a:t>
            </a:r>
            <a:r>
              <a:rPr lang="en-US" dirty="0"/>
              <a:t> cross is carried out using a heterozygous individual and a homozygous recessive individual. </a:t>
            </a:r>
          </a:p>
          <a:p>
            <a:r>
              <a:rPr lang="en-US" dirty="0"/>
              <a:t>The cross is done like a </a:t>
            </a:r>
            <a:r>
              <a:rPr lang="en-US" b="1" u="sng" dirty="0"/>
              <a:t>normal </a:t>
            </a:r>
            <a:r>
              <a:rPr lang="en-US" b="1" u="sng" dirty="0" err="1"/>
              <a:t>dihybrid</a:t>
            </a:r>
            <a:r>
              <a:rPr lang="en-US" b="1" u="sng" dirty="0"/>
              <a:t> cross (FOIL)</a:t>
            </a:r>
            <a:r>
              <a:rPr lang="en-US" dirty="0"/>
              <a:t> except the </a:t>
            </a:r>
            <a:r>
              <a:rPr lang="en-US" b="1" u="sng" dirty="0"/>
              <a:t>gamete percentage is used to calculate the probable number of offspring</a:t>
            </a:r>
            <a:r>
              <a:rPr lang="en-US" dirty="0"/>
              <a:t>. </a:t>
            </a:r>
          </a:p>
          <a:p>
            <a:endParaRPr lang="en-US" dirty="0"/>
          </a:p>
        </p:txBody>
      </p:sp>
    </p:spTree>
    <p:extLst>
      <p:ext uri="{BB962C8B-B14F-4D97-AF65-F5344CB8AC3E}">
        <p14:creationId xmlns:p14="http://schemas.microsoft.com/office/powerpoint/2010/main" val="92557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u="sng" dirty="0"/>
              <a:t>Example</a:t>
            </a:r>
            <a:r>
              <a:rPr lang="en-US" dirty="0"/>
              <a:t>: In the purple crested blifflecooter, the purple crest gene is dominant over the green crested gene. The gene for rounded snouts is dominant over the pointed snout gene. Both of these genes (crest and snout) are on the same chromosome and cross over 20% of the time. If a male blifflecooter that is heterozygous for both traits is crossed with a green crested, pointy snouted female, how many of the 20 offspring can be expected to have purple crests and pointy snouts? (It is important to know that the male is descended from a pure bred purple crested, round snout and a pure bred green crested, pointy snout)</a:t>
            </a:r>
          </a:p>
          <a:p>
            <a:endParaRPr lang="en-US" dirty="0"/>
          </a:p>
        </p:txBody>
      </p:sp>
    </p:spTree>
    <p:extLst>
      <p:ext uri="{BB962C8B-B14F-4D97-AF65-F5344CB8AC3E}">
        <p14:creationId xmlns:p14="http://schemas.microsoft.com/office/powerpoint/2010/main" val="2910265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r>
              <a:rPr lang="en-US" dirty="0"/>
              <a:t>Often seen in </a:t>
            </a:r>
            <a:r>
              <a:rPr lang="en-US" b="1" u="sng" dirty="0"/>
              <a:t>Sex-Linked Traits</a:t>
            </a:r>
            <a:r>
              <a:rPr lang="en-US" dirty="0"/>
              <a:t>:</a:t>
            </a:r>
          </a:p>
          <a:p>
            <a:r>
              <a:rPr lang="en-US" dirty="0"/>
              <a:t>Genes that are found on the </a:t>
            </a:r>
            <a:r>
              <a:rPr lang="en-US" b="1" u="sng" dirty="0"/>
              <a:t>sex chromosomes</a:t>
            </a:r>
            <a:r>
              <a:rPr lang="en-US" dirty="0"/>
              <a:t>.</a:t>
            </a:r>
          </a:p>
          <a:p>
            <a:r>
              <a:rPr lang="en-US" u="sng" dirty="0"/>
              <a:t>Sex Chromosomes determine gender</a:t>
            </a:r>
            <a:r>
              <a:rPr lang="en-US" dirty="0"/>
              <a:t>:</a:t>
            </a:r>
            <a:br>
              <a:rPr lang="en-US" dirty="0"/>
            </a:br>
            <a:r>
              <a:rPr lang="en-US" dirty="0"/>
              <a:t>	Mammals: </a:t>
            </a:r>
            <a:r>
              <a:rPr lang="en-US" b="1" u="sng" dirty="0"/>
              <a:t>XX = female</a:t>
            </a:r>
            <a:r>
              <a:rPr lang="en-US" dirty="0"/>
              <a:t/>
            </a:r>
            <a:br>
              <a:rPr lang="en-US" dirty="0"/>
            </a:br>
            <a:r>
              <a:rPr lang="en-US" dirty="0"/>
              <a:t>     </a:t>
            </a:r>
            <a:r>
              <a:rPr lang="en-US" dirty="0" smtClean="0"/>
              <a:t> </a:t>
            </a:r>
            <a:r>
              <a:rPr lang="en-US" dirty="0"/>
              <a:t>		         </a:t>
            </a:r>
            <a:r>
              <a:rPr lang="en-US" b="1" u="sng" dirty="0" err="1"/>
              <a:t>XY</a:t>
            </a:r>
            <a:r>
              <a:rPr lang="en-US" b="1" u="sng" dirty="0"/>
              <a:t> = </a:t>
            </a:r>
            <a:r>
              <a:rPr lang="en-US" b="1" u="sng" dirty="0" smtClean="0"/>
              <a:t>male</a:t>
            </a:r>
          </a:p>
          <a:p>
            <a:r>
              <a:rPr lang="en-US" b="1" u="sng" dirty="0"/>
              <a:t>Autosomes</a:t>
            </a:r>
            <a:r>
              <a:rPr lang="en-US" dirty="0"/>
              <a:t>: the other chromosomes that are </a:t>
            </a:r>
            <a:r>
              <a:rPr lang="en-US" b="1" u="sng" dirty="0"/>
              <a:t>not sex chromosomes</a:t>
            </a:r>
            <a:r>
              <a:rPr lang="en-US" dirty="0"/>
              <a:t> </a:t>
            </a:r>
            <a:br>
              <a:rPr lang="en-US" dirty="0"/>
            </a:br>
            <a:r>
              <a:rPr lang="en-US" dirty="0"/>
              <a:t>	AKA: </a:t>
            </a:r>
            <a:r>
              <a:rPr lang="en-US" b="1" u="sng" dirty="0"/>
              <a:t>body chromosomes</a:t>
            </a:r>
            <a:endParaRPr lang="en-US" dirty="0"/>
          </a:p>
          <a:p>
            <a:endParaRPr lang="en-US" dirty="0"/>
          </a:p>
        </p:txBody>
      </p:sp>
    </p:spTree>
    <p:extLst>
      <p:ext uri="{BB962C8B-B14F-4D97-AF65-F5344CB8AC3E}">
        <p14:creationId xmlns:p14="http://schemas.microsoft.com/office/powerpoint/2010/main" val="328012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a:xfrm>
            <a:off x="1143000" y="1447800"/>
            <a:ext cx="7790688" cy="4800600"/>
          </a:xfrm>
        </p:spPr>
        <p:txBody>
          <a:bodyPr>
            <a:normAutofit/>
          </a:bodyPr>
          <a:lstStyle/>
          <a:p>
            <a:pPr marL="82296" indent="0">
              <a:buNone/>
            </a:pPr>
            <a:r>
              <a:rPr lang="en-US" b="1" u="sng" dirty="0"/>
              <a:t>Types of Sex Linked Traits</a:t>
            </a:r>
            <a:r>
              <a:rPr lang="en-US" dirty="0"/>
              <a:t/>
            </a:r>
            <a:br>
              <a:rPr lang="en-US" dirty="0"/>
            </a:br>
            <a:r>
              <a:rPr lang="en-US" b="1" u="sng" dirty="0" smtClean="0"/>
              <a:t>X-linked </a:t>
            </a:r>
            <a:r>
              <a:rPr lang="en-US" b="1" u="sng" dirty="0"/>
              <a:t>traits</a:t>
            </a:r>
            <a:r>
              <a:rPr lang="en-US" dirty="0"/>
              <a:t>: genes found on the </a:t>
            </a:r>
            <a:r>
              <a:rPr lang="en-US" b="1" u="sng" dirty="0"/>
              <a:t>X-chromosome</a:t>
            </a:r>
            <a:r>
              <a:rPr lang="en-US" dirty="0"/>
              <a:t/>
            </a:r>
            <a:br>
              <a:rPr lang="en-US" dirty="0"/>
            </a:br>
            <a:r>
              <a:rPr lang="en-US" dirty="0"/>
              <a:t> 	</a:t>
            </a:r>
            <a:r>
              <a:rPr lang="en-US" dirty="0" smtClean="0"/>
              <a:t>Can </a:t>
            </a:r>
            <a:r>
              <a:rPr lang="en-US" dirty="0"/>
              <a:t>be passed from </a:t>
            </a:r>
            <a:r>
              <a:rPr lang="en-US" b="1" u="sng" dirty="0"/>
              <a:t>Mother to Daughters or Sons</a:t>
            </a:r>
            <a:r>
              <a:rPr lang="en-US" dirty="0"/>
              <a:t/>
            </a:r>
            <a:br>
              <a:rPr lang="en-US" dirty="0"/>
            </a:br>
            <a:r>
              <a:rPr lang="en-US" dirty="0"/>
              <a:t> 	</a:t>
            </a:r>
            <a:r>
              <a:rPr lang="en-US" dirty="0" smtClean="0"/>
              <a:t>Can </a:t>
            </a:r>
            <a:r>
              <a:rPr lang="en-US" dirty="0"/>
              <a:t>be passed from </a:t>
            </a:r>
            <a:r>
              <a:rPr lang="en-US" b="1" u="sng" dirty="0"/>
              <a:t>Fathers to Daughters</a:t>
            </a:r>
            <a:r>
              <a:rPr lang="en-US" dirty="0"/>
              <a:t/>
            </a:r>
            <a:br>
              <a:rPr lang="en-US" dirty="0"/>
            </a:br>
            <a:r>
              <a:rPr lang="en-US" dirty="0"/>
              <a:t>	</a:t>
            </a:r>
            <a:endParaRPr lang="en-US" dirty="0"/>
          </a:p>
        </p:txBody>
      </p:sp>
    </p:spTree>
    <p:extLst>
      <p:ext uri="{BB962C8B-B14F-4D97-AF65-F5344CB8AC3E}">
        <p14:creationId xmlns:p14="http://schemas.microsoft.com/office/powerpoint/2010/main" val="414713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r>
              <a:rPr lang="en-US" b="1" u="sng" dirty="0"/>
              <a:t>Y-linked traits</a:t>
            </a:r>
            <a:r>
              <a:rPr lang="en-US" dirty="0"/>
              <a:t>: genes found on the </a:t>
            </a:r>
            <a:r>
              <a:rPr lang="en-US" b="1" u="sng" dirty="0"/>
              <a:t>Y-chromosome</a:t>
            </a:r>
            <a:r>
              <a:rPr lang="en-US" dirty="0"/>
              <a:t/>
            </a:r>
            <a:br>
              <a:rPr lang="en-US" dirty="0"/>
            </a:br>
            <a:r>
              <a:rPr lang="en-US" dirty="0"/>
              <a:t>	</a:t>
            </a:r>
            <a:r>
              <a:rPr lang="en-US" dirty="0" smtClean="0"/>
              <a:t>Can </a:t>
            </a:r>
            <a:r>
              <a:rPr lang="en-US" dirty="0"/>
              <a:t>be passed from </a:t>
            </a:r>
            <a:r>
              <a:rPr lang="en-US" b="1" u="sng" dirty="0"/>
              <a:t>Fathers to Sons</a:t>
            </a:r>
            <a:r>
              <a:rPr lang="en-US" dirty="0"/>
              <a:t> </a:t>
            </a:r>
          </a:p>
          <a:p>
            <a:endParaRPr lang="en-US" dirty="0"/>
          </a:p>
        </p:txBody>
      </p:sp>
    </p:spTree>
    <p:extLst>
      <p:ext uri="{BB962C8B-B14F-4D97-AF65-F5344CB8AC3E}">
        <p14:creationId xmlns:p14="http://schemas.microsoft.com/office/powerpoint/2010/main" val="1600017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r>
              <a:rPr lang="en-US" dirty="0"/>
              <a:t>Since </a:t>
            </a:r>
            <a:r>
              <a:rPr lang="en-US" b="1" u="sng" dirty="0"/>
              <a:t>Males are </a:t>
            </a:r>
            <a:r>
              <a:rPr lang="en-US" b="1" u="sng" dirty="0" err="1"/>
              <a:t>XY</a:t>
            </a:r>
            <a:r>
              <a:rPr lang="en-US" dirty="0"/>
              <a:t>, they only need </a:t>
            </a:r>
            <a:r>
              <a:rPr lang="en-US" b="1" u="sng" dirty="0"/>
              <a:t>one copy of a recessive gene to show the trait</a:t>
            </a:r>
            <a:r>
              <a:rPr lang="en-US" dirty="0"/>
              <a:t>. This is called </a:t>
            </a:r>
            <a:r>
              <a:rPr lang="en-US" b="1" u="sng" dirty="0" err="1"/>
              <a:t>hemizygous</a:t>
            </a:r>
            <a:r>
              <a:rPr lang="en-US" dirty="0"/>
              <a:t>. (Hemi means half)</a:t>
            </a:r>
            <a:br>
              <a:rPr lang="en-US" dirty="0"/>
            </a:br>
            <a:r>
              <a:rPr lang="en-US" dirty="0"/>
              <a:t>	This is why X-linked recessive traits are </a:t>
            </a:r>
            <a:r>
              <a:rPr lang="en-US" b="1" u="sng" dirty="0"/>
              <a:t>seen more often in males</a:t>
            </a:r>
            <a:r>
              <a:rPr lang="en-US" dirty="0"/>
              <a:t>.</a:t>
            </a:r>
          </a:p>
          <a:p>
            <a:r>
              <a:rPr lang="en-US" dirty="0"/>
              <a:t>	Examples: </a:t>
            </a:r>
            <a:r>
              <a:rPr lang="en-US" b="1" u="sng" dirty="0"/>
              <a:t>color blindness, hemophilia</a:t>
            </a:r>
            <a:endParaRPr lang="en-US" dirty="0"/>
          </a:p>
          <a:p>
            <a:endParaRPr lang="en-US" dirty="0"/>
          </a:p>
        </p:txBody>
      </p:sp>
    </p:spTree>
    <p:extLst>
      <p:ext uri="{BB962C8B-B14F-4D97-AF65-F5344CB8AC3E}">
        <p14:creationId xmlns:p14="http://schemas.microsoft.com/office/powerpoint/2010/main" val="260774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39" name="Picture 4" descr="http://www.toledo-bend.com/colorblind/Color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7000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0" name="Picture 6" descr="http://www.toledo-bend.com/colorblind/Color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72072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8" descr="http://www.toledo-bend.com/colorblind/Color5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7352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10" descr="http://www.toledo-bend.com/colorblind/Color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8063" y="2895600"/>
            <a:ext cx="19621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12" descr="http://www.toledo-bend.com/colorblind/Color2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2895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650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endParaRPr lang="en-US" altLang="en-US" smtClean="0"/>
          </a:p>
        </p:txBody>
      </p:sp>
      <p:sp>
        <p:nvSpPr>
          <p:cNvPr id="117763" name="Content Placeholder 2"/>
          <p:cNvSpPr>
            <a:spLocks noGrp="1"/>
          </p:cNvSpPr>
          <p:nvPr>
            <p:ph idx="1"/>
          </p:nvPr>
        </p:nvSpPr>
        <p:spPr/>
        <p:txBody>
          <a:bodyPr/>
          <a:lstStyle/>
          <a:p>
            <a:endParaRPr lang="en-US" altLang="en-US" smtClean="0"/>
          </a:p>
        </p:txBody>
      </p:sp>
      <p:pic>
        <p:nvPicPr>
          <p:cNvPr id="1177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33400"/>
            <a:ext cx="4133850" cy="610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0124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72</TotalTime>
  <Words>909</Words>
  <Application>Microsoft Office PowerPoint</Application>
  <PresentationFormat>On-screen Show (4:3)</PresentationFormat>
  <Paragraphs>188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Solstice</vt:lpstr>
      <vt:lpstr>Linked Genes and Human Inheritance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Expression of X Chromosomes In Females: </vt:lpstr>
      <vt:lpstr>PowerPoint Presentation</vt:lpstr>
      <vt:lpstr>PowerPoint Presentation</vt:lpstr>
      <vt:lpstr>PowerPoint Presentation</vt:lpstr>
      <vt:lpstr>Implications of Linkage for Dihybrid Crosses: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NDHS</dc:creator>
  <cp:lastModifiedBy>NDHS</cp:lastModifiedBy>
  <cp:revision>6</cp:revision>
  <dcterms:created xsi:type="dcterms:W3CDTF">2014-01-27T17:28:31Z</dcterms:created>
  <dcterms:modified xsi:type="dcterms:W3CDTF">2014-01-27T18:41:00Z</dcterms:modified>
</cp:coreProperties>
</file>