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8" r:id="rId7"/>
    <p:sldId id="260" r:id="rId8"/>
    <p:sldId id="267" r:id="rId9"/>
    <p:sldId id="261" r:id="rId10"/>
    <p:sldId id="262" r:id="rId11"/>
    <p:sldId id="269" r:id="rId12"/>
    <p:sldId id="263" r:id="rId13"/>
    <p:sldId id="270" r:id="rId14"/>
    <p:sldId id="264" r:id="rId15"/>
    <p:sldId id="271" r:id="rId16"/>
    <p:sldId id="265" r:id="rId17"/>
    <p:sldId id="272" r:id="rId18"/>
    <p:sldId id="273" r:id="rId19"/>
    <p:sldId id="274" r:id="rId20"/>
    <p:sldId id="275" r:id="rId21"/>
    <p:sldId id="280" r:id="rId22"/>
    <p:sldId id="276" r:id="rId23"/>
    <p:sldId id="281" r:id="rId24"/>
    <p:sldId id="277" r:id="rId25"/>
    <p:sldId id="278" r:id="rId26"/>
    <p:sldId id="279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81F810-A3CA-41D1-9C9B-583A3D8145F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67099-C12B-47C3-840C-E192AC2C19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corner.com/quiz/qz_cell_membrane_and_parts.html" TargetMode="External"/><Relationship Id="rId2" Type="http://schemas.openxmlformats.org/officeDocument/2006/relationships/hyperlink" Target="http://www.biologycorner.com/quiz/qz_cell_par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me.comcast.net/~cmedelbr/cellpartsreview.htm" TargetMode="External"/><Relationship Id="rId4" Type="http://schemas.openxmlformats.org/officeDocument/2006/relationships/hyperlink" Target="http://www.biologycorner.com/quiz/qz_cell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5855/student_view0/chapter2/animation__how_facilitated_diffusion_works.html" TargetMode="External"/><Relationship Id="rId2" Type="http://schemas.openxmlformats.org/officeDocument/2006/relationships/hyperlink" Target="http://programs.northlandcollege.edu/biology/biology1111/animations/passive1.sw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ghered.mcgraw-hill.com/olcweb/cgi/pluginpop.cgi?it=swf::535::535::/sites/dl/free/0072437316/120068/bio02.swf::Endocytosis%20and%20Exocytosis" TargetMode="External"/><Relationship Id="rId4" Type="http://schemas.openxmlformats.org/officeDocument/2006/relationships/hyperlink" Target="http://highered.mcgraw-hill.com/sites/0072495855/student_view0/chapter2/animation__how_osmosis_work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pscience.fatcow.com/jwanamaker/animations/Enzyme%20activity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0960526/student_view0/chapter5/animation_quiz_1.html" TargetMode="External"/><Relationship Id="rId2" Type="http://schemas.openxmlformats.org/officeDocument/2006/relationships/hyperlink" Target="http://highered.mcgraw-hill.com/olcweb/cgi/pluginpop.cgi?it=swf::535::535::/sites/dl/free/0072437316/120072/bio13.swf::Photosynthetic%20Electron%20Transport%20and%20ATP%20Synthesi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biosci/bio_animations/MH01_CellularRespiration_Web/index.html" TargetMode="External"/><Relationship Id="rId2" Type="http://schemas.openxmlformats.org/officeDocument/2006/relationships/hyperlink" Target="http://www.sumanasinc.com/webcontent/animations/content/cellularrespira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ghered.mcgraw-hill.com/sites/0072507470/student_view0/chapter25/animation__electron_transport_system_and_atp_synthesis__quiz_1_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1_-mQS_FZ0&amp;NR=1" TargetMode="External"/><Relationship Id="rId2" Type="http://schemas.openxmlformats.org/officeDocument/2006/relationships/hyperlink" Target="http://www.youtube.com/watch?v=VlN7K1-9Q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Each slide will present information in some form of question or practice. The slide following it will have the answers.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Biology 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Content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9847833"/>
              </p:ext>
            </p:extLst>
          </p:nvPr>
        </p:nvGraphicFramePr>
        <p:xfrm>
          <a:off x="301625" y="1527175"/>
          <a:ext cx="8504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of Digestion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9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825226"/>
              </p:ext>
            </p:extLst>
          </p:nvPr>
        </p:nvGraphicFramePr>
        <p:xfrm>
          <a:off x="301625" y="1527175"/>
          <a:ext cx="850423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of Digestion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Mouth (starch)</a:t>
                      </a:r>
                      <a:r>
                        <a:rPr lang="en-US" baseline="0" dirty="0" smtClean="0"/>
                        <a:t> and Small intestine (starch, sugars, NOT cellulose (fiber))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intestine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Stomach and small intestine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intestine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Nutrient Cycles</a:t>
            </a:r>
            <a:br>
              <a:rPr lang="en-US" sz="2400" dirty="0" smtClean="0"/>
            </a:br>
            <a:r>
              <a:rPr lang="en-US" sz="2400" dirty="0" smtClean="0"/>
              <a:t>Match the Organism to its Ecological Role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Producer</a:t>
            </a:r>
          </a:p>
          <a:p>
            <a:pPr marL="0" indent="0">
              <a:buNone/>
            </a:pPr>
            <a:r>
              <a:rPr lang="en-US" sz="2800" dirty="0" smtClean="0"/>
              <a:t>Herbivore</a:t>
            </a:r>
          </a:p>
          <a:p>
            <a:pPr marL="0" indent="0">
              <a:buNone/>
            </a:pPr>
            <a:r>
              <a:rPr lang="en-US" sz="2800" dirty="0" smtClean="0"/>
              <a:t>Omnivore</a:t>
            </a:r>
          </a:p>
          <a:p>
            <a:pPr marL="0" indent="0">
              <a:buNone/>
            </a:pPr>
            <a:r>
              <a:rPr lang="en-US" sz="2800" dirty="0" smtClean="0"/>
              <a:t>Carnivore</a:t>
            </a:r>
          </a:p>
          <a:p>
            <a:pPr marL="0" indent="0">
              <a:buNone/>
            </a:pPr>
            <a:r>
              <a:rPr lang="en-US" sz="2800" dirty="0" err="1" smtClean="0"/>
              <a:t>Detrivore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Primary Producer</a:t>
            </a:r>
          </a:p>
          <a:p>
            <a:pPr marL="0" indent="0">
              <a:buNone/>
            </a:pPr>
            <a:r>
              <a:rPr lang="en-US" sz="2800" dirty="0" smtClean="0"/>
              <a:t>Primary Consumer</a:t>
            </a:r>
            <a:br>
              <a:rPr lang="en-US" sz="2800" dirty="0" smtClean="0"/>
            </a:br>
            <a:r>
              <a:rPr lang="en-US" sz="2800" dirty="0" smtClean="0"/>
              <a:t>Secondary Consumer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Grasshopper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Snake</a:t>
            </a:r>
          </a:p>
          <a:p>
            <a:pPr marL="0" indent="0">
              <a:buNone/>
            </a:pPr>
            <a:r>
              <a:rPr lang="en-US" dirty="0" smtClean="0"/>
              <a:t>Grass</a:t>
            </a:r>
          </a:p>
          <a:p>
            <a:pPr marL="0" indent="0">
              <a:buNone/>
            </a:pPr>
            <a:r>
              <a:rPr lang="en-US" dirty="0" smtClean="0"/>
              <a:t>Mouse</a:t>
            </a:r>
          </a:p>
          <a:p>
            <a:pPr marL="0" indent="0">
              <a:buNone/>
            </a:pPr>
            <a:r>
              <a:rPr lang="en-US" dirty="0" smtClean="0"/>
              <a:t>Fungus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Nutrient Cycles</a:t>
            </a:r>
            <a:br>
              <a:rPr lang="en-US" dirty="0" smtClean="0"/>
            </a:br>
            <a:r>
              <a:rPr lang="en-US" sz="4000" dirty="0" smtClean="0"/>
              <a:t>Match the Organism to its Ecological Role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Producer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C000"/>
                </a:solidFill>
              </a:rPr>
              <a:t>Herbivore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Omnivore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Carnivore</a:t>
            </a:r>
          </a:p>
          <a:p>
            <a:pPr marL="0" indent="0">
              <a:buNone/>
            </a:pPr>
            <a:r>
              <a:rPr lang="en-US" sz="2600" dirty="0" err="1" smtClean="0"/>
              <a:t>Detrivore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Primary Producer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C000"/>
                </a:solidFill>
              </a:rPr>
              <a:t>Primary Consumer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Secondary Consumer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Tertiary Consumer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Grasshopper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Snake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Grass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Mouse</a:t>
            </a:r>
          </a:p>
          <a:p>
            <a:pPr marL="0" indent="0">
              <a:buNone/>
            </a:pPr>
            <a:r>
              <a:rPr lang="en-US" dirty="0" smtClean="0"/>
              <a:t>Fungus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Nitrogen Cycle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Use the following terms: </a:t>
            </a:r>
            <a:r>
              <a:rPr lang="en-US" sz="1800" dirty="0" smtClean="0"/>
              <a:t>Nitrogen fixation, Nitrification, </a:t>
            </a:r>
            <a:r>
              <a:rPr lang="en-US" sz="1800" dirty="0" err="1" smtClean="0"/>
              <a:t>Denitrification</a:t>
            </a:r>
            <a:r>
              <a:rPr lang="en-US" sz="1800" dirty="0" smtClean="0"/>
              <a:t>, </a:t>
            </a:r>
            <a:br>
              <a:rPr lang="en-US" sz="1800" dirty="0" smtClean="0"/>
            </a:br>
            <a:r>
              <a:rPr lang="en-US" sz="1800" dirty="0" smtClean="0"/>
              <a:t>Assimilation, Decomposition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343431" cy="476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4572000"/>
            <a:ext cx="1524000" cy="6096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324600"/>
            <a:ext cx="1600200" cy="347035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562600"/>
            <a:ext cx="11430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4100" y="5562600"/>
            <a:ext cx="12573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57257" y="4190346"/>
            <a:ext cx="1143000" cy="3810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38700" y="3733800"/>
            <a:ext cx="11430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Nitrogen Cycle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Use the following terms: </a:t>
            </a:r>
            <a:r>
              <a:rPr lang="en-US" sz="1800" dirty="0" smtClean="0"/>
              <a:t>Nitrogen fixation, Nitrification, </a:t>
            </a:r>
            <a:r>
              <a:rPr lang="en-US" sz="1800" dirty="0" err="1" smtClean="0"/>
              <a:t>Denitrification</a:t>
            </a:r>
            <a:r>
              <a:rPr lang="en-US" sz="1800" dirty="0" smtClean="0"/>
              <a:t>, </a:t>
            </a:r>
            <a:br>
              <a:rPr lang="en-US" sz="1800" dirty="0" smtClean="0"/>
            </a:br>
            <a:r>
              <a:rPr lang="en-US" sz="1800" dirty="0" smtClean="0"/>
              <a:t>Assimilation, Decomposition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343431" cy="476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4572000"/>
            <a:ext cx="1524000" cy="6096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324600"/>
            <a:ext cx="1600200" cy="347035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562600"/>
            <a:ext cx="11430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4100" y="5562600"/>
            <a:ext cx="12573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57257" y="4190346"/>
            <a:ext cx="1143000" cy="3810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38700" y="3733800"/>
            <a:ext cx="1143000" cy="304800"/>
          </a:xfrm>
          <a:prstGeom prst="rect">
            <a:avLst/>
          </a:prstGeom>
          <a:solidFill>
            <a:srgbClr val="8983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4607711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Nitrogen fixation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9671" y="5545722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Decomposition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9700" y="620572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Nitrogen fixation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174671" y="5514945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Nitrification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13714" y="421156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Denitrification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733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Assimilation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24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 Contraction</a:t>
            </a:r>
            <a:br>
              <a:rPr lang="en-US" dirty="0" smtClean="0"/>
            </a:br>
            <a:r>
              <a:rPr lang="en-US" dirty="0" smtClean="0"/>
              <a:t>Put the following steps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Acetylcholine </a:t>
            </a:r>
            <a:r>
              <a:rPr lang="en-US" dirty="0"/>
              <a:t>causes the Sarcoplasmic Reticulum to release Calcium Ions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signal is sent from the brain to the muscle by a motor neuron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motor neuron releases a chemical called acetylcholine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Myosin </a:t>
            </a:r>
            <a:r>
              <a:rPr lang="en-US" dirty="0"/>
              <a:t>must first be activated by ATP.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mysosin</a:t>
            </a:r>
            <a:r>
              <a:rPr lang="en-US" dirty="0"/>
              <a:t> binds to the actin, the ATP leaves and the myosin moves the actin </a:t>
            </a:r>
            <a:r>
              <a:rPr lang="en-US" dirty="0" smtClean="0"/>
              <a:t>forward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Calcium Ions allow myosin to bind to actin and pull the actin filaments closer </a:t>
            </a:r>
            <a:r>
              <a:rPr lang="en-US" dirty="0" smtClean="0"/>
              <a:t>together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ATP </a:t>
            </a:r>
            <a:r>
              <a:rPr lang="en-US" dirty="0"/>
              <a:t>binds to Myosin making it ready to bind to the actin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repeats until the muscle is fully contracted.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 Contraction</a:t>
            </a:r>
            <a:br>
              <a:rPr lang="en-US" dirty="0" smtClean="0"/>
            </a:br>
            <a:r>
              <a:rPr lang="en-US" dirty="0" smtClean="0"/>
              <a:t>Put the following steps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 A signal is sent from the brain to the muscle by a motor neuron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) The motor neuron releases a chemical called acetylcholine</a:t>
            </a:r>
            <a:br>
              <a:rPr lang="en-US" dirty="0"/>
            </a:br>
            <a:r>
              <a:rPr lang="en-US" dirty="0"/>
              <a:t>3) Acetylcholine causes the Sarcoplasmic Reticulum to release Calcium Ions</a:t>
            </a:r>
            <a:br>
              <a:rPr lang="en-US" dirty="0"/>
            </a:br>
            <a:r>
              <a:rPr lang="en-US" dirty="0"/>
              <a:t>4) Calcium Ions allow myosin to bind to actin and pull the actin filaments closer </a:t>
            </a:r>
            <a:r>
              <a:rPr lang="en-US" dirty="0" smtClean="0"/>
              <a:t>together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5) Myosin </a:t>
            </a:r>
            <a:r>
              <a:rPr lang="en-US" dirty="0"/>
              <a:t>must first be activated by ATP. </a:t>
            </a:r>
            <a:br>
              <a:rPr lang="en-US" dirty="0"/>
            </a:br>
            <a:r>
              <a:rPr lang="en-US" dirty="0" smtClean="0"/>
              <a:t>6) ATP </a:t>
            </a:r>
            <a:r>
              <a:rPr lang="en-US" dirty="0"/>
              <a:t>binds to Myosin making it ready to bind to the actin</a:t>
            </a:r>
            <a:br>
              <a:rPr lang="en-US" dirty="0"/>
            </a:br>
            <a:r>
              <a:rPr lang="en-US" dirty="0" smtClean="0"/>
              <a:t>7)When </a:t>
            </a:r>
            <a:r>
              <a:rPr lang="en-US" dirty="0"/>
              <a:t>the </a:t>
            </a:r>
            <a:r>
              <a:rPr lang="en-US" dirty="0" err="1"/>
              <a:t>mysosin</a:t>
            </a:r>
            <a:r>
              <a:rPr lang="en-US" dirty="0"/>
              <a:t> binds to the actin, the ATP leaves and the myosin moves the actin forward</a:t>
            </a:r>
            <a:br>
              <a:rPr lang="en-US" dirty="0"/>
            </a:br>
            <a:r>
              <a:rPr lang="en-US" dirty="0" smtClean="0"/>
              <a:t>8) This </a:t>
            </a:r>
            <a:r>
              <a:rPr lang="en-US" dirty="0"/>
              <a:t>repeats until the muscle is fully contracted.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Parts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Cell Parts Quiz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Cell Membrane Quiz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Cell Organelles Quiz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Cell Parts Matching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want to do more of these just Google “Cell Parts Quiz”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Transport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Cell Transport Animations</a:t>
            </a:r>
            <a:r>
              <a:rPr lang="en-US" dirty="0" smtClean="0"/>
              <a:t> (Don’t click through the “next” button until it  changes color or you will skip most of the animation)</a:t>
            </a:r>
            <a:endParaRPr lang="en-US" dirty="0"/>
          </a:p>
          <a:p>
            <a:r>
              <a:rPr lang="en-US" dirty="0" smtClean="0">
                <a:hlinkClick r:id="rId3"/>
              </a:rPr>
              <a:t>Facilitated Diffusion Animation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Osmosis </a:t>
            </a:r>
            <a:r>
              <a:rPr lang="en-US" dirty="0" smtClean="0">
                <a:hlinkClick r:id="rId4"/>
              </a:rPr>
              <a:t>Animation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Bulk Transport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Complexity</a:t>
            </a: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Reproduction</a:t>
            </a:r>
            <a:br>
              <a:rPr lang="en-US" dirty="0" smtClean="0"/>
            </a:br>
            <a:r>
              <a:rPr lang="en-US" dirty="0" smtClean="0"/>
              <a:t>3. Homeostasis</a:t>
            </a:r>
            <a:br>
              <a:rPr lang="en-US" dirty="0" smtClean="0"/>
            </a:br>
            <a:r>
              <a:rPr lang="en-US" dirty="0" smtClean="0"/>
              <a:t>4. Adaptation</a:t>
            </a:r>
            <a:br>
              <a:rPr lang="en-US" dirty="0" smtClean="0"/>
            </a:br>
            <a:r>
              <a:rPr lang="en-US" dirty="0" smtClean="0"/>
              <a:t>5. Uses Energy</a:t>
            </a:r>
            <a:br>
              <a:rPr lang="en-US" dirty="0" smtClean="0"/>
            </a:br>
            <a:r>
              <a:rPr lang="en-US" dirty="0" smtClean="0"/>
              <a:t>6. Grow and Develop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sz="2400" dirty="0" smtClean="0"/>
              <a:t>Over </a:t>
            </a:r>
            <a:r>
              <a:rPr lang="en-US" sz="2400" dirty="0" smtClean="0"/>
              <a:t>time bird beaks get larger to help them eat larger seeds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Sweating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I eat turkey sandwiches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You have about 120 trillion cells in your body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You started out as 1 cell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That cell began when a sperm and egg fused together.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Six Characteristics of Life</a:t>
            </a:r>
            <a:br>
              <a:rPr lang="en-US" sz="9600" dirty="0" smtClean="0"/>
            </a:br>
            <a:r>
              <a:rPr lang="en-US" sz="9600" dirty="0" smtClean="0"/>
              <a:t>Match the Following Characteristics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762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Reaction Pathway</a:t>
            </a:r>
            <a:br>
              <a:rPr lang="en-US" dirty="0" smtClean="0"/>
            </a:br>
            <a:r>
              <a:rPr lang="en-US" sz="1400" dirty="0" smtClean="0"/>
              <a:t>Labels: Path with enzyme, Path without enzyme, activation energy with enzyme, activation energy without enzyme, exothermic energy released, reactants, products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0470"/>
            <a:ext cx="6678302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14800" y="2438400"/>
            <a:ext cx="1143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3657600"/>
            <a:ext cx="1143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3048000"/>
            <a:ext cx="1143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36576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4343400"/>
            <a:ext cx="1219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2200" y="5257800"/>
            <a:ext cx="1219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4343400"/>
            <a:ext cx="1371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352800"/>
            <a:ext cx="228600" cy="68580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0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Reaction Pathway</a:t>
            </a:r>
            <a:br>
              <a:rPr lang="en-US" dirty="0" smtClean="0"/>
            </a:br>
            <a:r>
              <a:rPr lang="en-US" sz="1400" dirty="0" smtClean="0"/>
              <a:t>Labels: Path with enzyme, Path without enzyme, activation energy with enzyme, activation energy without enzyme, exothermic energy released, reactants, products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0470"/>
            <a:ext cx="6678302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0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Enzyme Substrate Complex</a:t>
            </a:r>
            <a:br>
              <a:rPr lang="en-US" dirty="0" smtClean="0"/>
            </a:br>
            <a:r>
              <a:rPr lang="en-US" sz="3100" dirty="0" smtClean="0"/>
              <a:t>Labels Substrate, Enzyme, Active Site, Products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101263" cy="466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81800" y="23241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759529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340429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53340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44196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Enzyme Substrate Complex</a:t>
            </a:r>
            <a:br>
              <a:rPr lang="en-US" dirty="0" smtClean="0"/>
            </a:br>
            <a:r>
              <a:rPr lang="en-US" sz="3100" dirty="0" smtClean="0"/>
              <a:t>Labels Substrate, Enzyme, Active Site, Products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101263" cy="466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81800" y="23241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759529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3241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53340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4419600"/>
            <a:ext cx="1524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6300" y="24881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3571" y="257486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5898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Site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5886" y="54160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Enzyme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Light Dependent Reaction Animation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Calvin Cycle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Bad Animation but informative</a:t>
            </a:r>
            <a:endParaRPr lang="en-US" dirty="0"/>
          </a:p>
          <a:p>
            <a:r>
              <a:rPr lang="en-US" dirty="0" smtClean="0">
                <a:hlinkClick r:id="rId3"/>
              </a:rPr>
              <a:t>Good Animation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Electron Transport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Mitosis Video</a:t>
            </a:r>
            <a:endParaRPr lang="en-US" altLang="en-US" dirty="0"/>
          </a:p>
          <a:p>
            <a:r>
              <a:rPr lang="en-US" altLang="en-US" dirty="0">
                <a:hlinkClick r:id="rId3"/>
              </a:rPr>
              <a:t>Meiosis Video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/>
              <a:t>Six Characteristics of Life</a:t>
            </a:r>
            <a:br>
              <a:rPr lang="en-US" sz="2700" dirty="0"/>
            </a:br>
            <a:r>
              <a:rPr lang="en-US" sz="2700" dirty="0"/>
              <a:t>Match the Following Characteristics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Complexity		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0070C0"/>
                </a:solidFill>
              </a:rPr>
              <a:t>Reproduction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smtClean="0">
                <a:solidFill>
                  <a:srgbClr val="7030A0"/>
                </a:solidFill>
              </a:rPr>
              <a:t>Homeostasis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</a:rPr>
              <a:t>Adaptation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Uses Energy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dirty="0" smtClean="0">
                <a:solidFill>
                  <a:srgbClr val="002060"/>
                </a:solidFill>
              </a:rPr>
              <a:t>Grow and Develop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rgbClr val="00B050"/>
                </a:solidFill>
              </a:rPr>
              <a:t>Over time bird beaks get larger to help them eat larger seeds</a:t>
            </a:r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rgbClr val="7030A0"/>
                </a:solidFill>
              </a:rPr>
              <a:t>Sweating</a:t>
            </a:r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 eat turkey sandwiches</a:t>
            </a:r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You have about 120 trillion cells in your body</a:t>
            </a:r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rgbClr val="002060"/>
                </a:solidFill>
              </a:rPr>
              <a:t>You started out as 1 cell</a:t>
            </a:r>
          </a:p>
          <a:p>
            <a:pPr marL="514350" indent="-514350">
              <a:buAutoNum type="alphaUcPeriod"/>
            </a:pPr>
            <a:r>
              <a:rPr lang="en-US" sz="2400" dirty="0" smtClean="0">
                <a:solidFill>
                  <a:srgbClr val="0070C0"/>
                </a:solidFill>
              </a:rPr>
              <a:t>That cell began when a sperm and egg fused together.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Biomolecules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5749790"/>
              </p:ext>
            </p:extLst>
          </p:nvPr>
        </p:nvGraphicFramePr>
        <p:xfrm>
          <a:off x="4572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2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3387148"/>
              </p:ext>
            </p:extLst>
          </p:nvPr>
        </p:nvGraphicFramePr>
        <p:xfrm>
          <a:off x="301625" y="1527175"/>
          <a:ext cx="8504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 +</a:t>
                      </a:r>
                      <a:r>
                        <a:rPr lang="en-US" baseline="0" dirty="0" smtClean="0"/>
                        <a:t> N (chitin only)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CHOP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SPONCH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PONCH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7530"/>
              </p:ext>
            </p:extLst>
          </p:nvPr>
        </p:nvGraphicFramePr>
        <p:xfrm>
          <a:off x="381000" y="3124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Biomolecules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4503455"/>
              </p:ext>
            </p:extLst>
          </p:nvPr>
        </p:nvGraphicFramePr>
        <p:xfrm>
          <a:off x="301625" y="1527175"/>
          <a:ext cx="8504238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Sugars (sucrose,</a:t>
                      </a:r>
                      <a:r>
                        <a:rPr lang="en-US" baseline="0" dirty="0" smtClean="0"/>
                        <a:t> glucose, lactose)</a:t>
                      </a:r>
                    </a:p>
                    <a:p>
                      <a:r>
                        <a:rPr lang="en-US" baseline="0" dirty="0" smtClean="0"/>
                        <a:t>Starch and Glycogen</a:t>
                      </a:r>
                    </a:p>
                    <a:p>
                      <a:r>
                        <a:rPr lang="en-US" dirty="0" smtClean="0"/>
                        <a:t>Cellulose</a:t>
                      </a:r>
                      <a:r>
                        <a:rPr lang="en-US" baseline="0" dirty="0" smtClean="0"/>
                        <a:t> and Chitin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Fats and Oils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Waxes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Hormones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Phospholipids</a:t>
                      </a: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Enzymes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Antibodies</a:t>
                      </a:r>
                    </a:p>
                    <a:p>
                      <a:r>
                        <a:rPr lang="en-US" dirty="0" smtClean="0"/>
                        <a:t>Muscle</a:t>
                      </a:r>
                    </a:p>
                    <a:p>
                      <a:r>
                        <a:rPr lang="en-US" dirty="0" smtClean="0"/>
                        <a:t>Transport Proteins</a:t>
                      </a:r>
                    </a:p>
                    <a:p>
                      <a:r>
                        <a:rPr lang="en-US" dirty="0" smtClean="0"/>
                        <a:t>Cytoskeleton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and RNA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8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6705380"/>
              </p:ext>
            </p:extLst>
          </p:nvPr>
        </p:nvGraphicFramePr>
        <p:xfrm>
          <a:off x="301625" y="1527175"/>
          <a:ext cx="8504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Biomolecules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5126434"/>
              </p:ext>
            </p:extLst>
          </p:nvPr>
        </p:nvGraphicFramePr>
        <p:xfrm>
          <a:off x="301625" y="1527175"/>
          <a:ext cx="8504238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Energy</a:t>
                      </a:r>
                      <a:r>
                        <a:rPr lang="en-US" baseline="0" dirty="0" smtClean="0"/>
                        <a:t> Storage</a:t>
                      </a:r>
                    </a:p>
                    <a:p>
                      <a:r>
                        <a:rPr lang="en-US" dirty="0" smtClean="0"/>
                        <a:t>Structure</a:t>
                      </a:r>
                      <a:r>
                        <a:rPr lang="en-US" baseline="0" dirty="0" smtClean="0"/>
                        <a:t> (Cell Walls) 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Storage</a:t>
                      </a:r>
                    </a:p>
                    <a:p>
                      <a:r>
                        <a:rPr lang="en-US" dirty="0" smtClean="0"/>
                        <a:t>Protection </a:t>
                      </a:r>
                    </a:p>
                    <a:p>
                      <a:r>
                        <a:rPr lang="en-US" dirty="0" smtClean="0"/>
                        <a:t>Cell Communication</a:t>
                      </a:r>
                    </a:p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Regulate Metabolism</a:t>
                      </a:r>
                    </a:p>
                    <a:p>
                      <a:r>
                        <a:rPr lang="en-US" dirty="0" smtClean="0"/>
                        <a:t>Defense</a:t>
                      </a:r>
                    </a:p>
                    <a:p>
                      <a:r>
                        <a:rPr lang="en-US" dirty="0" smtClean="0"/>
                        <a:t>Movement</a:t>
                      </a:r>
                      <a:r>
                        <a:rPr lang="en-US" baseline="0" dirty="0" smtClean="0"/>
                        <a:t> and Storage</a:t>
                      </a:r>
                    </a:p>
                    <a:p>
                      <a:r>
                        <a:rPr lang="en-US" baseline="0" dirty="0" smtClean="0"/>
                        <a:t>Cell Transport</a:t>
                      </a:r>
                    </a:p>
                    <a:p>
                      <a:r>
                        <a:rPr lang="en-US" baseline="0" dirty="0" smtClean="0"/>
                        <a:t>Cell Structure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and</a:t>
                      </a:r>
                      <a:r>
                        <a:rPr lang="en-US" baseline="0" dirty="0" smtClean="0"/>
                        <a:t> Regulate Cell Processes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3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500</TotalTime>
  <Words>346</Words>
  <Application>Microsoft Office PowerPoint</Application>
  <PresentationFormat>On-screen Show (4:3)</PresentationFormat>
  <Paragraphs>198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Honors Biology  1st Semester Content Review</vt:lpstr>
      <vt:lpstr> </vt:lpstr>
      <vt:lpstr> Six Characteristics of Life Match the Following Characteristics</vt:lpstr>
      <vt:lpstr>Biomolecules </vt:lpstr>
      <vt:lpstr>Biomolecules</vt:lpstr>
      <vt:lpstr>PowerPoint Presentation</vt:lpstr>
      <vt:lpstr>Biomolecules</vt:lpstr>
      <vt:lpstr>PowerPoint Presentation</vt:lpstr>
      <vt:lpstr>Biomolecules</vt:lpstr>
      <vt:lpstr>PowerPoint Presentation</vt:lpstr>
      <vt:lpstr>PowerPoint Presentation</vt:lpstr>
      <vt:lpstr>Nutrient Cycles Match the Organism to its Ecological Role</vt:lpstr>
      <vt:lpstr>Nutrient Cycles Match the Organism to its Ecological Role</vt:lpstr>
      <vt:lpstr>Nitrogen Cycle Use the following terms: Nitrogen fixation, Nitrification, Denitrification,  Assimilation, Decomposition</vt:lpstr>
      <vt:lpstr>Nitrogen Cycle Use the following terms: Nitrogen fixation, Nitrification, Denitrification,  Assimilation, Decomposition</vt:lpstr>
      <vt:lpstr>Muscle Contraction Put the following steps in order</vt:lpstr>
      <vt:lpstr>Muscle Contraction Put the following steps in order</vt:lpstr>
      <vt:lpstr>Cell Parts Quizzes</vt:lpstr>
      <vt:lpstr>Cell Transport Animations</vt:lpstr>
      <vt:lpstr>Chemical Reaction Pathway Labels: Path with enzyme, Path without enzyme, activation energy with enzyme, activation energy without enzyme, exothermic energy released, reactants, products</vt:lpstr>
      <vt:lpstr>Chemical Reaction Pathway Labels: Path with enzyme, Path without enzyme, activation energy with enzyme, activation energy without enzyme, exothermic energy released, reactants, products</vt:lpstr>
      <vt:lpstr>Enzyme Substrate Complex Labels Substrate, Enzyme, Active Site, Products </vt:lpstr>
      <vt:lpstr>Enzyme Substrate Complex Labels Substrate, Enzyme, Active Site, Products </vt:lpstr>
      <vt:lpstr>Enzymes</vt:lpstr>
      <vt:lpstr>Photosynthesis</vt:lpstr>
      <vt:lpstr>Cellular Respiration </vt:lpstr>
      <vt:lpstr>Cellular 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Biology  1st Semester Content Review</dc:title>
  <dc:creator>NDHS</dc:creator>
  <cp:lastModifiedBy>NDHS</cp:lastModifiedBy>
  <cp:revision>33</cp:revision>
  <dcterms:created xsi:type="dcterms:W3CDTF">2013-12-12T17:28:17Z</dcterms:created>
  <dcterms:modified xsi:type="dcterms:W3CDTF">2013-12-13T22:36:15Z</dcterms:modified>
</cp:coreProperties>
</file>