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6617-EEB7-447D-BD3D-735DCCDB8C71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21572-45D1-416A-B608-1A9519A0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403689-7464-48F8-80FA-550AD590311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D6CDB1-D585-4836-A5A4-BF453EB88F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and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5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 </a:t>
            </a:r>
            <a:r>
              <a:rPr lang="en-US" b="1" dirty="0" err="1" smtClean="0"/>
              <a:t>AaBBCc</a:t>
            </a:r>
            <a:r>
              <a:rPr lang="en-US" b="1" dirty="0" smtClean="0"/>
              <a:t> x </a:t>
            </a:r>
            <a:r>
              <a:rPr lang="en-US" b="1" dirty="0" err="1" smtClean="0"/>
              <a:t>AABbCc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AABBCC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AaBbCc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AAbbCC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2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Flipping Coins</a:t>
            </a:r>
          </a:p>
          <a:p>
            <a:pPr marL="0" indent="0">
              <a:buNone/>
            </a:pPr>
            <a:r>
              <a:rPr lang="en-US" b="1" dirty="0" smtClean="0"/>
              <a:t>Heads vs. Tails </a:t>
            </a:r>
          </a:p>
          <a:p>
            <a:pPr marL="0" indent="0">
              <a:buNone/>
            </a:pPr>
            <a:r>
              <a:rPr lang="en-US" b="1" dirty="0" smtClean="0"/>
              <a:t>Probability of Getting Heads = 50% or ½</a:t>
            </a:r>
          </a:p>
          <a:p>
            <a:pPr marL="0" indent="0">
              <a:buNone/>
            </a:pPr>
            <a:r>
              <a:rPr lang="en-US" b="1" dirty="0" smtClean="0"/>
              <a:t>Probability of  Getting Tails = 50% or ½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Corresponds to </a:t>
            </a:r>
            <a:r>
              <a:rPr lang="en-US" b="1" u="sng" dirty="0" smtClean="0">
                <a:solidFill>
                  <a:schemeClr val="tx1"/>
                </a:solidFill>
              </a:rPr>
              <a:t>Sorting</a:t>
            </a:r>
            <a:r>
              <a:rPr lang="en-US" b="1" dirty="0" smtClean="0"/>
              <a:t> of Gametes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r>
              <a:rPr lang="en-US" b="1" dirty="0" smtClean="0"/>
              <a:t> = 50% </a:t>
            </a:r>
            <a:r>
              <a:rPr lang="en-US" b="1" dirty="0" smtClean="0"/>
              <a:t>chance of </a:t>
            </a:r>
            <a:r>
              <a:rPr lang="en-US" b="1" dirty="0" smtClean="0"/>
              <a:t>getting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 and 50% </a:t>
            </a:r>
            <a:r>
              <a:rPr lang="en-US" b="1" dirty="0" smtClean="0"/>
              <a:t>chance of </a:t>
            </a:r>
            <a:r>
              <a:rPr lang="en-US" b="1" dirty="0" smtClean="0"/>
              <a:t>getting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3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Multiple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Calculating Receiving Gametes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Rule </a:t>
            </a:r>
            <a:r>
              <a:rPr lang="en-US" b="1" u="sng" dirty="0" smtClean="0">
                <a:solidFill>
                  <a:schemeClr val="tx1"/>
                </a:solidFill>
              </a:rPr>
              <a:t>of Multiplication</a:t>
            </a:r>
            <a:r>
              <a:rPr lang="en-US" b="1" dirty="0" smtClean="0"/>
              <a:t>: The probability of a result is the product (multiply) of the </a:t>
            </a:r>
            <a:r>
              <a:rPr lang="en-US" b="1" dirty="0" smtClean="0">
                <a:solidFill>
                  <a:schemeClr val="tx1"/>
                </a:solidFill>
              </a:rPr>
              <a:t>individual</a:t>
            </a:r>
            <a:r>
              <a:rPr lang="en-US" b="1" dirty="0" smtClean="0"/>
              <a:t> probabilities.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Ex: </a:t>
            </a:r>
            <a:r>
              <a:rPr lang="en-US" b="1" dirty="0" err="1" smtClean="0">
                <a:solidFill>
                  <a:srgbClr val="FF0000"/>
                </a:solidFill>
              </a:rPr>
              <a:t>Tt</a:t>
            </a:r>
            <a:r>
              <a:rPr lang="en-US" b="1" dirty="0" smtClean="0"/>
              <a:t> x </a:t>
            </a:r>
            <a:r>
              <a:rPr lang="en-US" b="1" dirty="0" err="1" smtClean="0">
                <a:solidFill>
                  <a:srgbClr val="0070C0"/>
                </a:solidFill>
              </a:rPr>
              <a:t>Tt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The probability of getting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Probability of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 = ½ </a:t>
            </a:r>
            <a:br>
              <a:rPr lang="en-US" b="1" dirty="0" smtClean="0"/>
            </a:br>
            <a:r>
              <a:rPr lang="en-US" b="1" dirty="0" smtClean="0"/>
              <a:t>Probability of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b="1" dirty="0" smtClean="0"/>
              <a:t> = ½</a:t>
            </a:r>
          </a:p>
          <a:p>
            <a:pPr marL="0" indent="0">
              <a:buNone/>
            </a:pPr>
            <a:r>
              <a:rPr lang="en-US" b="1" dirty="0" smtClean="0"/>
              <a:t>Total Probability = ½ x ½ = ¼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7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r>
              <a:rPr lang="en-US" b="1" dirty="0" smtClean="0"/>
              <a:t> = </a:t>
            </a:r>
          </a:p>
          <a:p>
            <a:pPr lvl="2"/>
            <a:r>
              <a:rPr lang="en-US" b="1" dirty="0" smtClean="0"/>
              <a:t>½ x ½ = ¼ </a:t>
            </a:r>
            <a:endParaRPr lang="en-US" b="1" dirty="0" smtClean="0"/>
          </a:p>
          <a:p>
            <a:pPr marL="914400" lvl="2" indent="0">
              <a:buNone/>
            </a:pPr>
            <a:endParaRPr lang="en-US" b="1" dirty="0"/>
          </a:p>
          <a:p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pPr lvl="2"/>
            <a:r>
              <a:rPr lang="en-US" b="1" dirty="0" smtClean="0"/>
              <a:t>½</a:t>
            </a:r>
          </a:p>
          <a:p>
            <a:pPr lvl="2"/>
            <a:r>
              <a:rPr lang="en-US" b="1" dirty="0" smtClean="0"/>
              <a:t>WHY? Two Possible Ways of getting </a:t>
            </a:r>
            <a:r>
              <a:rPr lang="en-US" b="1" dirty="0" err="1" smtClean="0"/>
              <a:t>Tt</a:t>
            </a:r>
            <a:r>
              <a:rPr lang="en-US" b="1" dirty="0" smtClean="0"/>
              <a:t> from </a:t>
            </a:r>
            <a:r>
              <a:rPr lang="en-US" b="1" dirty="0" err="1">
                <a:solidFill>
                  <a:srgbClr val="FF0000"/>
                </a:solidFill>
              </a:rPr>
              <a:t>Tt</a:t>
            </a:r>
            <a:r>
              <a:rPr lang="en-US" b="1" dirty="0"/>
              <a:t> x </a:t>
            </a:r>
            <a:r>
              <a:rPr lang="en-US" b="1" dirty="0" err="1" smtClean="0">
                <a:solidFill>
                  <a:srgbClr val="0070C0"/>
                </a:solidFill>
              </a:rPr>
              <a:t>Tt</a:t>
            </a:r>
            <a:endParaRPr lang="en-US" b="1" dirty="0" smtClean="0"/>
          </a:p>
          <a:p>
            <a:pPr lvl="3"/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r>
              <a:rPr lang="en-US" b="1" dirty="0" smtClean="0"/>
              <a:t> or </a:t>
            </a:r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endParaRPr lang="en-US" b="1" dirty="0" smtClean="0">
              <a:solidFill>
                <a:srgbClr val="FF0000"/>
              </a:solidFill>
            </a:endParaRPr>
          </a:p>
          <a:p>
            <a:pPr lvl="3"/>
            <a:r>
              <a:rPr lang="en-US" b="1" dirty="0" smtClean="0"/>
              <a:t>Each has an individual probability of ¼ so added together = </a:t>
            </a:r>
            <a:r>
              <a:rPr lang="en-US" b="1" dirty="0" smtClean="0"/>
              <a:t>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65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          </a:t>
            </a:r>
            <a:r>
              <a:rPr lang="en-US" b="1" dirty="0" smtClean="0">
                <a:solidFill>
                  <a:srgbClr val="FF0000"/>
                </a:solidFill>
              </a:rPr>
              <a:t>T        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0070C0"/>
                </a:solidFill>
              </a:rPr>
              <a:t>T																t 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24444"/>
              </p:ext>
            </p:extLst>
          </p:nvPr>
        </p:nvGraphicFramePr>
        <p:xfrm>
          <a:off x="3657600" y="3429000"/>
          <a:ext cx="1771650" cy="1317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250"/>
                <a:gridCol w="914400"/>
              </a:tblGrid>
              <a:tr h="654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3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75000"/>
              <a:buFont typeface="Wingdings" pitchFamily="2" charset="2"/>
              <a:buChar char=""/>
            </a:pPr>
            <a:r>
              <a:rPr lang="en-US" b="1" u="sng" dirty="0">
                <a:solidFill>
                  <a:schemeClr val="tx1"/>
                </a:solidFill>
              </a:rPr>
              <a:t>Rule of Addition</a:t>
            </a:r>
            <a:r>
              <a:rPr lang="en-US" b="1" dirty="0"/>
              <a:t>: If a result has multiple probabilities, the total probability of that result is the sum (addition) of the individual probabilities.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Cross: </a:t>
            </a:r>
            <a:r>
              <a:rPr lang="en-US" b="1" dirty="0" err="1" smtClean="0"/>
              <a:t>TT</a:t>
            </a:r>
            <a:r>
              <a:rPr lang="en-US" b="1" dirty="0" smtClean="0"/>
              <a:t> x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n-US" b="1" dirty="0" smtClean="0"/>
              <a:t>Cross: </a:t>
            </a:r>
            <a:r>
              <a:rPr lang="en-US" b="1" dirty="0" err="1" smtClean="0"/>
              <a:t>Tt</a:t>
            </a:r>
            <a:r>
              <a:rPr lang="en-US" b="1" dirty="0" smtClean="0"/>
              <a:t> x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TT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926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Multiple Genes</a:t>
            </a:r>
            <a:r>
              <a:rPr lang="en-US" b="1" dirty="0" smtClean="0"/>
              <a:t>: </a:t>
            </a:r>
            <a:r>
              <a:rPr lang="en-US" b="1" dirty="0" err="1" smtClean="0"/>
              <a:t>Dihybrid</a:t>
            </a:r>
            <a:r>
              <a:rPr lang="en-US" b="1" dirty="0" smtClean="0"/>
              <a:t> and beyond</a:t>
            </a:r>
          </a:p>
          <a:p>
            <a:r>
              <a:rPr lang="en-US" b="1" dirty="0" smtClean="0"/>
              <a:t>Find the individual probability of each gene pair and multiply all together. </a:t>
            </a:r>
          </a:p>
          <a:p>
            <a:r>
              <a:rPr lang="en-US" b="1" dirty="0" smtClean="0"/>
              <a:t>Cross: </a:t>
            </a:r>
            <a:r>
              <a:rPr lang="en-US" b="1" dirty="0" err="1" smtClean="0"/>
              <a:t>AaBb</a:t>
            </a:r>
            <a:r>
              <a:rPr lang="en-US" b="1" dirty="0" smtClean="0"/>
              <a:t> X </a:t>
            </a:r>
            <a:r>
              <a:rPr lang="en-US" b="1" dirty="0" err="1" smtClean="0"/>
              <a:t>AABb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AaBB</a:t>
            </a:r>
            <a:r>
              <a:rPr lang="en-US" b="1" dirty="0" smtClean="0"/>
              <a:t>:</a:t>
            </a:r>
          </a:p>
          <a:p>
            <a:pPr lvl="2"/>
            <a:r>
              <a:rPr lang="en-US" b="1" dirty="0" smtClean="0"/>
              <a:t>Probability of </a:t>
            </a:r>
            <a:r>
              <a:rPr lang="en-US" b="1" dirty="0" err="1" smtClean="0"/>
              <a:t>Aa</a:t>
            </a:r>
            <a:r>
              <a:rPr lang="en-US" b="1" dirty="0" smtClean="0"/>
              <a:t> = ½</a:t>
            </a:r>
          </a:p>
          <a:p>
            <a:pPr lvl="2"/>
            <a:r>
              <a:rPr lang="en-US" b="1" dirty="0" smtClean="0"/>
              <a:t>Probability of BB = ¼ </a:t>
            </a:r>
          </a:p>
          <a:p>
            <a:pPr lvl="2"/>
            <a:r>
              <a:rPr lang="en-US" b="1" dirty="0" smtClean="0"/>
              <a:t>Total Probability </a:t>
            </a:r>
            <a:r>
              <a:rPr lang="en-US" b="1" dirty="0" smtClean="0"/>
              <a:t> of </a:t>
            </a:r>
            <a:r>
              <a:rPr lang="en-US" b="1" dirty="0" err="1" smtClean="0"/>
              <a:t>AaBB</a:t>
            </a:r>
            <a:r>
              <a:rPr lang="en-US" b="1" dirty="0" smtClean="0"/>
              <a:t>= </a:t>
            </a:r>
            <a:r>
              <a:rPr lang="en-US" b="1" dirty="0" smtClean="0"/>
              <a:t>½ x ¼ = 1/8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12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 </a:t>
            </a:r>
            <a:r>
              <a:rPr lang="en-US" b="1" dirty="0" err="1" smtClean="0"/>
              <a:t>AaBb</a:t>
            </a:r>
            <a:r>
              <a:rPr lang="en-US" b="1" dirty="0" smtClean="0"/>
              <a:t> x </a:t>
            </a:r>
            <a:r>
              <a:rPr lang="en-US" b="1" dirty="0" err="1" smtClean="0"/>
              <a:t>AaBb</a:t>
            </a:r>
            <a:endParaRPr lang="en-US" b="1" dirty="0" smtClean="0"/>
          </a:p>
          <a:p>
            <a:pPr lvl="1"/>
            <a:r>
              <a:rPr lang="en-US" b="1" dirty="0" smtClean="0"/>
              <a:t>Probability of </a:t>
            </a:r>
            <a:r>
              <a:rPr lang="en-US" b="1" dirty="0" err="1" smtClean="0"/>
              <a:t>AaBb</a:t>
            </a:r>
            <a:endParaRPr lang="en-US" b="1" dirty="0" smtClean="0"/>
          </a:p>
          <a:p>
            <a:pPr lvl="2"/>
            <a:r>
              <a:rPr lang="en-US" b="1" dirty="0" smtClean="0"/>
              <a:t>Probability of </a:t>
            </a:r>
            <a:r>
              <a:rPr lang="en-US" b="1" dirty="0" err="1" smtClean="0"/>
              <a:t>Aa</a:t>
            </a:r>
            <a:r>
              <a:rPr lang="en-US" b="1" dirty="0" smtClean="0"/>
              <a:t> = ½</a:t>
            </a:r>
          </a:p>
          <a:p>
            <a:pPr lvl="2"/>
            <a:r>
              <a:rPr lang="en-US" b="1" dirty="0" smtClean="0"/>
              <a:t>Probability of Bb = ½ </a:t>
            </a:r>
          </a:p>
          <a:p>
            <a:pPr lvl="2"/>
            <a:r>
              <a:rPr lang="en-US" b="1" dirty="0" smtClean="0"/>
              <a:t>Probability of </a:t>
            </a:r>
            <a:r>
              <a:rPr lang="en-US" b="1" dirty="0" err="1" smtClean="0"/>
              <a:t>AaBb</a:t>
            </a:r>
            <a:r>
              <a:rPr lang="en-US" b="1" dirty="0" smtClean="0"/>
              <a:t> = ½ x ½ = ¼ </a:t>
            </a:r>
          </a:p>
          <a:p>
            <a:pPr marL="571500" indent="-457200">
              <a:buFontTx/>
              <a:buChar char="-"/>
            </a:pPr>
            <a:r>
              <a:rPr lang="en-US" b="1" dirty="0" smtClean="0"/>
              <a:t>Probability of </a:t>
            </a:r>
            <a:r>
              <a:rPr lang="en-US" b="1" dirty="0" err="1" smtClean="0"/>
              <a:t>AABB</a:t>
            </a:r>
            <a:endParaRPr lang="en-US" b="1" dirty="0" smtClean="0"/>
          </a:p>
          <a:p>
            <a:pPr marL="571500" indent="-457200">
              <a:buFontTx/>
              <a:buChar char="-"/>
            </a:pPr>
            <a:endParaRPr lang="en-US" b="1" dirty="0" smtClean="0"/>
          </a:p>
          <a:p>
            <a:pPr marL="571500" indent="-457200">
              <a:buFontTx/>
              <a:buChar char="-"/>
            </a:pPr>
            <a:r>
              <a:rPr lang="en-US" b="1" dirty="0" smtClean="0"/>
              <a:t>Probability of </a:t>
            </a:r>
            <a:r>
              <a:rPr lang="en-US" b="1" dirty="0" err="1" smtClean="0"/>
              <a:t>Aabb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3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218</TotalTime>
  <Words>257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Genetics and Probability </vt:lpstr>
      <vt:lpstr>PowerPoint Presentation</vt:lpstr>
      <vt:lpstr>Calculating Multiple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and Probabilty </dc:title>
  <dc:creator>NDHS</dc:creator>
  <cp:lastModifiedBy>NDHS</cp:lastModifiedBy>
  <cp:revision>16</cp:revision>
  <dcterms:created xsi:type="dcterms:W3CDTF">2014-01-14T12:49:45Z</dcterms:created>
  <dcterms:modified xsi:type="dcterms:W3CDTF">2014-01-15T13:13:55Z</dcterms:modified>
</cp:coreProperties>
</file>