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58" r:id="rId3"/>
    <p:sldId id="259" r:id="rId4"/>
    <p:sldId id="261" r:id="rId5"/>
    <p:sldId id="262" r:id="rId6"/>
    <p:sldId id="263" r:id="rId7"/>
    <p:sldId id="264" r:id="rId8"/>
    <p:sldId id="268" r:id="rId9"/>
    <p:sldId id="310" r:id="rId10"/>
    <p:sldId id="311" r:id="rId11"/>
    <p:sldId id="312" r:id="rId12"/>
    <p:sldId id="313" r:id="rId13"/>
    <p:sldId id="269" r:id="rId14"/>
    <p:sldId id="270" r:id="rId15"/>
    <p:sldId id="271" r:id="rId16"/>
    <p:sldId id="272" r:id="rId17"/>
    <p:sldId id="273" r:id="rId18"/>
    <p:sldId id="274" r:id="rId19"/>
    <p:sldId id="275" r:id="rId20"/>
    <p:sldId id="276" r:id="rId21"/>
    <p:sldId id="277" r:id="rId22"/>
    <p:sldId id="314" r:id="rId23"/>
    <p:sldId id="315" r:id="rId24"/>
    <p:sldId id="316" r:id="rId25"/>
    <p:sldId id="278" r:id="rId26"/>
    <p:sldId id="279" r:id="rId27"/>
    <p:sldId id="280"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729" autoAdjust="0"/>
  </p:normalViewPr>
  <p:slideViewPr>
    <p:cSldViewPr>
      <p:cViewPr varScale="1">
        <p:scale>
          <a:sx n="103" d="100"/>
          <a:sy n="103" d="100"/>
        </p:scale>
        <p:origin x="-2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179F0A-C4FD-4C6B-A16A-3BBFFFC7A9E0}" type="datetimeFigureOut">
              <a:rPr lang="en-US" smtClean="0"/>
              <a:t>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4AD4D-D275-46BF-B464-46DE7EC4A615}" type="slidenum">
              <a:rPr lang="en-US" smtClean="0"/>
              <a:t>‹#›</a:t>
            </a:fld>
            <a:endParaRPr lang="en-US"/>
          </a:p>
        </p:txBody>
      </p:sp>
    </p:spTree>
    <p:extLst>
      <p:ext uri="{BB962C8B-B14F-4D97-AF65-F5344CB8AC3E}">
        <p14:creationId xmlns:p14="http://schemas.microsoft.com/office/powerpoint/2010/main" val="3892965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49D909-8F32-4E84-BCE6-3BB389F891A1}" type="slidenum">
              <a:rPr lang="en-US" altLang="en-US" smtClean="0"/>
              <a:pPr/>
              <a:t>1</a:t>
            </a:fld>
            <a:endParaRPr lang="en-US" alt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D506A7B-F089-4552-A97A-ACCB20506E8E}" type="slidenum">
              <a:rPr lang="en-US" altLang="en-US" smtClean="0"/>
              <a:pPr/>
              <a:t>14</a:t>
            </a:fld>
            <a:endParaRPr lang="en-US" alt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9DD260-ED54-4280-BB3C-0106D562DF57}" type="slidenum">
              <a:rPr lang="en-US" altLang="en-US" smtClean="0"/>
              <a:pPr/>
              <a:t>15</a:t>
            </a:fld>
            <a:endParaRPr lang="en-US" altLang="en-US"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5045896-8934-4B21-8F6C-9B606DDD2465}" type="slidenum">
              <a:rPr lang="en-US" altLang="en-US" smtClean="0"/>
              <a:pPr/>
              <a:t>16</a:t>
            </a:fld>
            <a:endParaRPr lang="en-US" altLang="en-US"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01D6C8-88F4-4E98-958A-A8492862212A}" type="slidenum">
              <a:rPr lang="en-US" altLang="en-US" smtClean="0"/>
              <a:pPr/>
              <a:t>17</a:t>
            </a:fld>
            <a:endParaRPr lang="en-US" altLang="en-US"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328ED35-8660-4C83-ADE7-1788DD39C875}" type="slidenum">
              <a:rPr lang="en-US" altLang="en-US" smtClean="0"/>
              <a:pPr/>
              <a:t>18</a:t>
            </a:fld>
            <a:endParaRPr lang="en-US" alt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6CBA960-35EF-4361-ADF8-F29C168367F9}" type="slidenum">
              <a:rPr lang="en-US" altLang="en-US" smtClean="0"/>
              <a:pPr/>
              <a:t>19</a:t>
            </a:fld>
            <a:endParaRPr lang="en-US" altLang="en-US"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448135C-A56C-40AA-9B05-7D67B29DC564}" type="slidenum">
              <a:rPr lang="en-US" altLang="en-US" smtClean="0"/>
              <a:pPr/>
              <a:t>20</a:t>
            </a:fld>
            <a:endParaRPr lang="en-US" altLang="en-US"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68BB2B2-CF35-4F3F-951B-A0C44B640C6D}" type="slidenum">
              <a:rPr lang="en-US" altLang="en-US" smtClean="0"/>
              <a:pPr/>
              <a:t>21</a:t>
            </a:fld>
            <a:endParaRPr lang="en-US" altLang="en-US"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D2AA351-47BA-49D7-A6C6-A67916B8D6DD}" type="slidenum">
              <a:rPr lang="en-US" altLang="en-US" smtClean="0"/>
              <a:pPr/>
              <a:t>25</a:t>
            </a:fld>
            <a:endParaRPr lang="en-US" altLang="en-US"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043753-9676-4D9D-A51B-773D2507FAF0}" type="slidenum">
              <a:rPr lang="en-US" altLang="en-US" smtClean="0"/>
              <a:pPr/>
              <a:t>26</a:t>
            </a:fld>
            <a:endParaRPr lang="en-US" altLang="en-US"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F3DCD09-0957-402A-905B-CC901A64338E}" type="slidenum">
              <a:rPr lang="en-US" altLang="en-US" smtClean="0"/>
              <a:pPr/>
              <a:t>2</a:t>
            </a:fld>
            <a:endParaRPr lang="en-US" alt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49C6F0-761F-4586-9E62-4949839E10CC}" type="slidenum">
              <a:rPr lang="en-US" altLang="en-US" smtClean="0"/>
              <a:pPr/>
              <a:t>27</a:t>
            </a:fld>
            <a:endParaRPr lang="en-US" altLang="en-US"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D11DC9-BB71-4C99-9284-323CF59CD0B2}" type="slidenum">
              <a:rPr lang="en-US" altLang="en-US" smtClean="0"/>
              <a:pPr/>
              <a:t>28</a:t>
            </a:fld>
            <a:endParaRPr lang="en-US" altLang="en-US"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84B7F8-B9A2-479F-B7D2-EC0FEF315EFA}" type="slidenum">
              <a:rPr lang="en-US" altLang="en-US" smtClean="0"/>
              <a:pPr/>
              <a:t>29</a:t>
            </a:fld>
            <a:endParaRPr lang="en-US" altLang="en-US"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4BB61EE-2552-4C3B-A96F-1EC75FC807EB}" type="slidenum">
              <a:rPr lang="en-US" altLang="en-US" smtClean="0"/>
              <a:pPr/>
              <a:t>3</a:t>
            </a:fld>
            <a:endParaRPr lang="en-US" alt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CD3573D-113C-4309-B430-D5D595650091}" type="slidenum">
              <a:rPr lang="en-US" altLang="en-US" smtClean="0"/>
              <a:pPr/>
              <a:t>4</a:t>
            </a:fld>
            <a:endParaRPr lang="en-US" alt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A556869-1A1F-4E69-A447-D0EF78C9B5F9}" type="slidenum">
              <a:rPr lang="en-US" altLang="en-US" smtClean="0"/>
              <a:pPr/>
              <a:t>5</a:t>
            </a:fld>
            <a:endParaRPr lang="en-US" alt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2C5E0C-60CF-4EFB-B3C5-56E90B9AB4B0}" type="slidenum">
              <a:rPr lang="en-US" altLang="en-US" smtClean="0"/>
              <a:pPr/>
              <a:t>6</a:t>
            </a:fld>
            <a:endParaRPr lang="en-US" alt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4167F0F-BA06-403C-A1BF-1EA95E7F7FF1}" type="slidenum">
              <a:rPr lang="en-US" altLang="en-US" smtClean="0"/>
              <a:pPr/>
              <a:t>7</a:t>
            </a:fld>
            <a:endParaRPr lang="en-US" altLang="en-US"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22D64CE-369C-4196-9D5F-D4EBA767E018}" type="slidenum">
              <a:rPr lang="en-US" altLang="en-US" smtClean="0"/>
              <a:pPr/>
              <a:t>8</a:t>
            </a:fld>
            <a:endParaRPr lang="en-US" alt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4DADA8-FF79-4EFA-871D-78CF976034E9}" type="slidenum">
              <a:rPr lang="en-US" altLang="en-US" smtClean="0"/>
              <a:pPr/>
              <a:t>13</a:t>
            </a:fld>
            <a:endParaRPr lang="en-US" altLang="en-US"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016DA7B-3EB2-4407-AF98-F5318020B1DB}" type="datetimeFigureOut">
              <a:rPr lang="en-US" smtClean="0"/>
              <a:t>1/10/2014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AE55D3E-69FA-445C-8F91-CE9F31EE58F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16DA7B-3EB2-4407-AF98-F5318020B1DB}"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55D3E-69FA-445C-8F91-CE9F31EE58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16DA7B-3EB2-4407-AF98-F5318020B1DB}"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55D3E-69FA-445C-8F91-CE9F31EE58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16DA7B-3EB2-4407-AF98-F5318020B1DB}"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55D3E-69FA-445C-8F91-CE9F31EE58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16DA7B-3EB2-4407-AF98-F5318020B1DB}"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55D3E-69FA-445C-8F91-CE9F31EE58F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16DA7B-3EB2-4407-AF98-F5318020B1DB}"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55D3E-69FA-445C-8F91-CE9F31EE58F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16DA7B-3EB2-4407-AF98-F5318020B1DB}" type="datetimeFigureOut">
              <a:rPr lang="en-US" smtClean="0"/>
              <a:t>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E55D3E-69FA-445C-8F91-CE9F31EE58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016DA7B-3EB2-4407-AF98-F5318020B1DB}" type="datetimeFigureOut">
              <a:rPr lang="en-US" smtClean="0"/>
              <a:t>1/10/2014</a:t>
            </a:fld>
            <a:endParaRPr lang="en-US"/>
          </a:p>
        </p:txBody>
      </p:sp>
      <p:sp>
        <p:nvSpPr>
          <p:cNvPr id="8" name="Slide Number Placeholder 7"/>
          <p:cNvSpPr>
            <a:spLocks noGrp="1"/>
          </p:cNvSpPr>
          <p:nvPr>
            <p:ph type="sldNum" sz="quarter" idx="11"/>
          </p:nvPr>
        </p:nvSpPr>
        <p:spPr/>
        <p:txBody>
          <a:bodyPr/>
          <a:lstStyle/>
          <a:p>
            <a:fld id="{DAE55D3E-69FA-445C-8F91-CE9F31EE58F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6DA7B-3EB2-4407-AF98-F5318020B1DB}" type="datetimeFigureOut">
              <a:rPr lang="en-US" smtClean="0"/>
              <a:t>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E55D3E-69FA-445C-8F91-CE9F31EE58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16DA7B-3EB2-4407-AF98-F5318020B1DB}"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AE55D3E-69FA-445C-8F91-CE9F31EE58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016DA7B-3EB2-4407-AF98-F5318020B1DB}"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55D3E-69FA-445C-8F91-CE9F31EE58F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016DA7B-3EB2-4407-AF98-F5318020B1DB}" type="datetimeFigureOut">
              <a:rPr lang="en-US" smtClean="0"/>
              <a:t>1/10/2014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AE55D3E-69FA-445C-8F91-CE9F31EE58F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t>Genetics</a:t>
            </a:r>
            <a:br>
              <a:rPr lang="en-US" altLang="en-US" smtClean="0"/>
            </a:br>
            <a:r>
              <a:rPr lang="en-US" altLang="en-US" smtClean="0"/>
              <a:t>	</a:t>
            </a:r>
          </a:p>
        </p:txBody>
      </p:sp>
      <p:sp>
        <p:nvSpPr>
          <p:cNvPr id="3075" name="Rectangle 3"/>
          <p:cNvSpPr>
            <a:spLocks noGrp="1" noChangeArrowheads="1"/>
          </p:cNvSpPr>
          <p:nvPr>
            <p:ph type="subTitle" idx="1"/>
          </p:nvPr>
        </p:nvSpPr>
        <p:spPr>
          <a:xfrm>
            <a:off x="457200" y="4267200"/>
            <a:ext cx="8534400" cy="1752600"/>
          </a:xfrm>
        </p:spPr>
        <p:txBody>
          <a:bodyPr>
            <a:normAutofit/>
          </a:bodyPr>
          <a:lstStyle/>
          <a:p>
            <a:pPr eaLnBrk="1" hangingPunct="1"/>
            <a:r>
              <a:rPr lang="en-US" altLang="en-US" sz="3600" dirty="0" smtClean="0"/>
              <a:t>Inheritance and HEREDITY = Genetics</a:t>
            </a:r>
          </a:p>
        </p:txBody>
      </p:sp>
    </p:spTree>
    <p:extLst>
      <p:ext uri="{BB962C8B-B14F-4D97-AF65-F5344CB8AC3E}">
        <p14:creationId xmlns:p14="http://schemas.microsoft.com/office/powerpoint/2010/main" val="189755196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3: </a:t>
            </a:r>
            <a:r>
              <a:rPr lang="en-US" dirty="0" smtClean="0">
                <a:solidFill>
                  <a:srgbClr val="FFC000"/>
                </a:solidFill>
              </a:rPr>
              <a:t>Determine the possible gametes formed </a:t>
            </a:r>
          </a:p>
          <a:p>
            <a:pPr marL="448056" lvl="1" indent="0">
              <a:buNone/>
            </a:pPr>
            <a:endParaRPr lang="en-US" dirty="0">
              <a:solidFill>
                <a:srgbClr val="FFC000"/>
              </a:solidFill>
            </a:endParaRPr>
          </a:p>
          <a:p>
            <a:pPr marL="448056" lvl="1" indent="0">
              <a:buNone/>
            </a:pPr>
            <a:r>
              <a:rPr lang="en-US" dirty="0" smtClean="0">
                <a:solidFill>
                  <a:srgbClr val="FFC000"/>
                </a:solidFill>
              </a:rPr>
              <a:t>TT </a:t>
            </a:r>
            <a:r>
              <a:rPr lang="en-US" dirty="0" smtClean="0">
                <a:solidFill>
                  <a:srgbClr val="FFC000"/>
                </a:solidFill>
                <a:sym typeface="Wingdings" panose="05000000000000000000" pitchFamily="2" charset="2"/>
              </a:rPr>
              <a:t> T or T</a:t>
            </a:r>
          </a:p>
          <a:p>
            <a:pPr marL="448056" lvl="1" indent="0">
              <a:buNone/>
            </a:pPr>
            <a:r>
              <a:rPr lang="en-US" dirty="0" err="1" smtClean="0">
                <a:solidFill>
                  <a:srgbClr val="FFC000"/>
                </a:solidFill>
                <a:sym typeface="Wingdings" panose="05000000000000000000" pitchFamily="2" charset="2"/>
              </a:rPr>
              <a:t>tt</a:t>
            </a:r>
            <a:r>
              <a:rPr lang="en-US" dirty="0" smtClean="0">
                <a:solidFill>
                  <a:srgbClr val="FFC000"/>
                </a:solidFill>
                <a:sym typeface="Wingdings" panose="05000000000000000000" pitchFamily="2" charset="2"/>
              </a:rPr>
              <a:t>  t or t </a:t>
            </a:r>
            <a:endParaRPr lang="en-US" dirty="0">
              <a:solidFill>
                <a:srgbClr val="FFC000"/>
              </a:solidFill>
            </a:endParaRPr>
          </a:p>
        </p:txBody>
      </p:sp>
    </p:spTree>
    <p:extLst>
      <p:ext uri="{BB962C8B-B14F-4D97-AF65-F5344CB8AC3E}">
        <p14:creationId xmlns:p14="http://schemas.microsoft.com/office/powerpoint/2010/main" val="4123017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4: </a:t>
            </a:r>
            <a:r>
              <a:rPr lang="en-US" dirty="0" smtClean="0">
                <a:solidFill>
                  <a:srgbClr val="FFC000"/>
                </a:solidFill>
              </a:rPr>
              <a:t>Draw a Punnett square and fill in the combinations</a:t>
            </a:r>
          </a:p>
          <a:p>
            <a:endParaRPr lang="en-US" dirty="0"/>
          </a:p>
          <a:p>
            <a:pPr marL="36576" indent="0">
              <a:buNone/>
            </a:pPr>
            <a:endParaRPr lang="en-US" dirty="0" smtClean="0"/>
          </a:p>
        </p:txBody>
      </p:sp>
    </p:spTree>
    <p:extLst>
      <p:ext uri="{BB962C8B-B14F-4D97-AF65-F5344CB8AC3E}">
        <p14:creationId xmlns:p14="http://schemas.microsoft.com/office/powerpoint/2010/main" val="2945239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STEP 5: </a:t>
            </a:r>
            <a:r>
              <a:rPr lang="en-US" dirty="0" smtClean="0">
                <a:solidFill>
                  <a:srgbClr val="FFC000"/>
                </a:solidFill>
              </a:rPr>
              <a:t>Write the genotypic and phenotypic ratios</a:t>
            </a:r>
          </a:p>
          <a:p>
            <a:pPr lvl="2"/>
            <a:r>
              <a:rPr lang="en-US" dirty="0" smtClean="0">
                <a:solidFill>
                  <a:srgbClr val="FFC000"/>
                </a:solidFill>
              </a:rPr>
              <a:t>in </a:t>
            </a:r>
            <a:r>
              <a:rPr lang="en-US" dirty="0">
                <a:solidFill>
                  <a:srgbClr val="FFC000"/>
                </a:solidFill>
              </a:rPr>
              <a:t>a monohybrid cross, the ratios should add up to four</a:t>
            </a:r>
          </a:p>
          <a:p>
            <a:pPr lvl="2"/>
            <a:r>
              <a:rPr lang="en-US" dirty="0">
                <a:solidFill>
                  <a:srgbClr val="FFC000"/>
                </a:solidFill>
              </a:rPr>
              <a:t>in a </a:t>
            </a:r>
            <a:r>
              <a:rPr lang="en-US" dirty="0" err="1">
                <a:solidFill>
                  <a:srgbClr val="FFC000"/>
                </a:solidFill>
              </a:rPr>
              <a:t>dihybrid</a:t>
            </a:r>
            <a:r>
              <a:rPr lang="en-US" dirty="0">
                <a:solidFill>
                  <a:srgbClr val="FFC000"/>
                </a:solidFill>
              </a:rPr>
              <a:t> cross, ratios should add up to </a:t>
            </a:r>
            <a:r>
              <a:rPr lang="en-US" dirty="0" smtClean="0">
                <a:solidFill>
                  <a:srgbClr val="FFC000"/>
                </a:solidFill>
              </a:rPr>
              <a:t>sixteen</a:t>
            </a:r>
            <a:r>
              <a:rPr lang="en-US" sz="3200" dirty="0">
                <a:solidFill>
                  <a:srgbClr val="FFC000"/>
                </a:solidFill>
              </a:rPr>
              <a:t> </a:t>
            </a:r>
            <a:r>
              <a:rPr lang="en-US" sz="3200" b="1" dirty="0">
                <a:solidFill>
                  <a:srgbClr val="FFC000"/>
                </a:solidFill>
              </a:rPr>
              <a:t> </a:t>
            </a:r>
            <a:endParaRPr lang="en-US" sz="3200" dirty="0">
              <a:solidFill>
                <a:srgbClr val="FFC000"/>
              </a:solidFill>
            </a:endParaRPr>
          </a:p>
          <a:p>
            <a:pPr marL="36576" indent="0">
              <a:buNone/>
            </a:pPr>
            <a:endParaRPr lang="en-US" dirty="0">
              <a:solidFill>
                <a:srgbClr val="FFFF00"/>
              </a:solidFill>
            </a:endParaRPr>
          </a:p>
        </p:txBody>
      </p:sp>
    </p:spTree>
    <p:extLst>
      <p:ext uri="{BB962C8B-B14F-4D97-AF65-F5344CB8AC3E}">
        <p14:creationId xmlns:p14="http://schemas.microsoft.com/office/powerpoint/2010/main" val="835808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3276600" y="2895600"/>
            <a:ext cx="2286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5363" name="Line 5"/>
          <p:cNvSpPr>
            <a:spLocks noChangeShapeType="1"/>
          </p:cNvSpPr>
          <p:nvPr/>
        </p:nvSpPr>
        <p:spPr bwMode="auto">
          <a:xfrm>
            <a:off x="4419600" y="28956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4" name="Line 6"/>
          <p:cNvSpPr>
            <a:spLocks noChangeShapeType="1"/>
          </p:cNvSpPr>
          <p:nvPr/>
        </p:nvSpPr>
        <p:spPr bwMode="auto">
          <a:xfrm flipH="1">
            <a:off x="3276600" y="3962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5" name="Text Box 7"/>
          <p:cNvSpPr txBox="1">
            <a:spLocks noChangeArrowheads="1"/>
          </p:cNvSpPr>
          <p:nvPr/>
        </p:nvSpPr>
        <p:spPr bwMode="auto">
          <a:xfrm>
            <a:off x="914400" y="1066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Male </a:t>
            </a:r>
            <a:r>
              <a:rPr lang="en-US" altLang="en-US" sz="1800" dirty="0"/>
              <a:t>Genotype</a:t>
            </a:r>
          </a:p>
        </p:txBody>
      </p:sp>
      <p:sp>
        <p:nvSpPr>
          <p:cNvPr id="15366" name="Text Box 8"/>
          <p:cNvSpPr txBox="1">
            <a:spLocks noChangeArrowheads="1"/>
          </p:cNvSpPr>
          <p:nvPr/>
        </p:nvSpPr>
        <p:spPr bwMode="auto">
          <a:xfrm>
            <a:off x="914400" y="1828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Female </a:t>
            </a:r>
            <a:r>
              <a:rPr lang="en-US" altLang="en-US" sz="1800" dirty="0"/>
              <a:t>Genotype</a:t>
            </a:r>
          </a:p>
        </p:txBody>
      </p:sp>
      <p:sp>
        <p:nvSpPr>
          <p:cNvPr id="15367" name="Line 9"/>
          <p:cNvSpPr>
            <a:spLocks noChangeShapeType="1"/>
          </p:cNvSpPr>
          <p:nvPr/>
        </p:nvSpPr>
        <p:spPr bwMode="auto">
          <a:xfrm>
            <a:off x="2667000" y="1219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8" name="Line 12"/>
          <p:cNvSpPr>
            <a:spLocks noChangeShapeType="1"/>
          </p:cNvSpPr>
          <p:nvPr/>
        </p:nvSpPr>
        <p:spPr bwMode="auto">
          <a:xfrm>
            <a:off x="1219200" y="2209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Text Box 13"/>
          <p:cNvSpPr txBox="1">
            <a:spLocks noChangeArrowheads="1"/>
          </p:cNvSpPr>
          <p:nvPr/>
        </p:nvSpPr>
        <p:spPr bwMode="auto">
          <a:xfrm>
            <a:off x="685800" y="3352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15370" name="Line 14"/>
          <p:cNvSpPr>
            <a:spLocks noChangeShapeType="1"/>
          </p:cNvSpPr>
          <p:nvPr/>
        </p:nvSpPr>
        <p:spPr bwMode="auto">
          <a:xfrm flipV="1">
            <a:off x="1828800" y="3200400"/>
            <a:ext cx="914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Rectangle 15"/>
          <p:cNvSpPr>
            <a:spLocks noChangeArrowheads="1"/>
          </p:cNvSpPr>
          <p:nvPr/>
        </p:nvSpPr>
        <p:spPr bwMode="auto">
          <a:xfrm>
            <a:off x="4191000" y="990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5372" name="Rectangle 16"/>
          <p:cNvSpPr>
            <a:spLocks noChangeArrowheads="1"/>
          </p:cNvSpPr>
          <p:nvPr/>
        </p:nvSpPr>
        <p:spPr bwMode="auto">
          <a:xfrm>
            <a:off x="990600" y="3276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5373" name="Line 17"/>
          <p:cNvSpPr>
            <a:spLocks noChangeShapeType="1"/>
          </p:cNvSpPr>
          <p:nvPr/>
        </p:nvSpPr>
        <p:spPr bwMode="auto">
          <a:xfrm>
            <a:off x="1828800" y="38862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4" name="Text Box 18"/>
          <p:cNvSpPr txBox="1">
            <a:spLocks noChangeArrowheads="1"/>
          </p:cNvSpPr>
          <p:nvPr/>
        </p:nvSpPr>
        <p:spPr bwMode="auto">
          <a:xfrm>
            <a:off x="1812925" y="3236913"/>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dirty="0"/>
              <a:t>Possible </a:t>
            </a:r>
          </a:p>
          <a:p>
            <a:pPr>
              <a:spcBef>
                <a:spcPct val="0"/>
              </a:spcBef>
              <a:buClrTx/>
              <a:buSzTx/>
              <a:buFontTx/>
              <a:buNone/>
            </a:pPr>
            <a:r>
              <a:rPr lang="en-US" altLang="en-US" sz="1800" dirty="0">
                <a:solidFill>
                  <a:srgbClr val="FFC000"/>
                </a:solidFill>
              </a:rPr>
              <a:t>Gametes</a:t>
            </a:r>
          </a:p>
        </p:txBody>
      </p:sp>
      <p:sp>
        <p:nvSpPr>
          <p:cNvPr id="15375" name="Line 20"/>
          <p:cNvSpPr>
            <a:spLocks noChangeShapeType="1"/>
          </p:cNvSpPr>
          <p:nvPr/>
        </p:nvSpPr>
        <p:spPr bwMode="auto">
          <a:xfrm flipH="1">
            <a:off x="3733800" y="16764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6" name="Line 21"/>
          <p:cNvSpPr>
            <a:spLocks noChangeShapeType="1"/>
          </p:cNvSpPr>
          <p:nvPr/>
        </p:nvSpPr>
        <p:spPr bwMode="auto">
          <a:xfrm>
            <a:off x="4876800" y="1676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7" name="Text Box 23"/>
          <p:cNvSpPr txBox="1">
            <a:spLocks noChangeArrowheads="1"/>
          </p:cNvSpPr>
          <p:nvPr/>
        </p:nvSpPr>
        <p:spPr bwMode="auto">
          <a:xfrm>
            <a:off x="3962400" y="1752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dirty="0"/>
              <a:t>Possible </a:t>
            </a:r>
          </a:p>
          <a:p>
            <a:pPr>
              <a:spcBef>
                <a:spcPct val="0"/>
              </a:spcBef>
              <a:buClrTx/>
              <a:buSzTx/>
              <a:buFontTx/>
              <a:buNone/>
            </a:pPr>
            <a:r>
              <a:rPr lang="en-US" altLang="en-US" sz="1800" dirty="0">
                <a:solidFill>
                  <a:srgbClr val="FFC000"/>
                </a:solidFill>
              </a:rPr>
              <a:t>Gametes</a:t>
            </a:r>
          </a:p>
        </p:txBody>
      </p:sp>
      <p:sp>
        <p:nvSpPr>
          <p:cNvPr id="15378" name="Rectangle 24"/>
          <p:cNvSpPr>
            <a:spLocks noChangeArrowheads="1"/>
          </p:cNvSpPr>
          <p:nvPr/>
        </p:nvSpPr>
        <p:spPr bwMode="auto">
          <a:xfrm>
            <a:off x="2819400" y="30480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5379" name="Rectangle 25"/>
          <p:cNvSpPr>
            <a:spLocks noChangeArrowheads="1"/>
          </p:cNvSpPr>
          <p:nvPr/>
        </p:nvSpPr>
        <p:spPr bwMode="auto">
          <a:xfrm>
            <a:off x="2819400" y="41148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5380" name="Rectangle 26"/>
          <p:cNvSpPr>
            <a:spLocks noChangeArrowheads="1"/>
          </p:cNvSpPr>
          <p:nvPr/>
        </p:nvSpPr>
        <p:spPr bwMode="auto">
          <a:xfrm>
            <a:off x="35814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5381" name="Rectangle 27"/>
          <p:cNvSpPr>
            <a:spLocks noChangeArrowheads="1"/>
          </p:cNvSpPr>
          <p:nvPr/>
        </p:nvSpPr>
        <p:spPr bwMode="auto">
          <a:xfrm>
            <a:off x="48768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5382" name="Rectangle 28"/>
          <p:cNvSpPr>
            <a:spLocks noGrp="1" noChangeArrowheads="1"/>
          </p:cNvSpPr>
          <p:nvPr>
            <p:ph type="title"/>
          </p:nvPr>
        </p:nvSpPr>
        <p:spPr>
          <a:xfrm>
            <a:off x="457200" y="762000"/>
            <a:ext cx="8229600" cy="304800"/>
          </a:xfrm>
        </p:spPr>
        <p:txBody>
          <a:bodyPr>
            <a:normAutofit fontScale="90000"/>
          </a:bodyPr>
          <a:lstStyle/>
          <a:p>
            <a:pPr eaLnBrk="1" hangingPunct="1"/>
            <a:r>
              <a:rPr lang="en-US" altLang="en-US" sz="1800" dirty="0" smtClean="0"/>
              <a:t>MONOHYBRID CROSS: the Punnett square</a:t>
            </a:r>
            <a:br>
              <a:rPr lang="en-US" altLang="en-US" sz="1800" dirty="0" smtClean="0"/>
            </a:br>
            <a:r>
              <a:rPr lang="en-US" altLang="en-US" sz="1800" dirty="0" smtClean="0"/>
              <a:t>P generation: </a:t>
            </a:r>
            <a:r>
              <a:rPr lang="en-US" altLang="en-US" sz="1800" dirty="0" smtClean="0">
                <a:solidFill>
                  <a:srgbClr val="FFC000"/>
                </a:solidFill>
              </a:rPr>
              <a:t>TT x </a:t>
            </a:r>
            <a:r>
              <a:rPr lang="en-US" altLang="en-US" sz="1800" dirty="0" err="1" smtClean="0">
                <a:solidFill>
                  <a:srgbClr val="FFC000"/>
                </a:solidFill>
              </a:rPr>
              <a:t>tt</a:t>
            </a:r>
            <a:r>
              <a:rPr lang="en-US" altLang="en-US" sz="1800" dirty="0" smtClean="0">
                <a:solidFill>
                  <a:srgbClr val="FFC000"/>
                </a:solidFill>
              </a:rPr>
              <a:t/>
            </a:r>
            <a:br>
              <a:rPr lang="en-US" altLang="en-US" sz="1800" dirty="0" smtClean="0">
                <a:solidFill>
                  <a:srgbClr val="FFC000"/>
                </a:solidFill>
              </a:rPr>
            </a:br>
            <a:endParaRPr lang="en-US" altLang="en-US" sz="1800" dirty="0" smtClean="0">
              <a:solidFill>
                <a:srgbClr val="FFC000"/>
              </a:solidFill>
            </a:endParaRPr>
          </a:p>
        </p:txBody>
      </p:sp>
    </p:spTree>
    <p:extLst>
      <p:ext uri="{BB962C8B-B14F-4D97-AF65-F5344CB8AC3E}">
        <p14:creationId xmlns:p14="http://schemas.microsoft.com/office/powerpoint/2010/main" val="1247996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276600" y="2895600"/>
            <a:ext cx="2286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387" name="Line 3"/>
          <p:cNvSpPr>
            <a:spLocks noChangeShapeType="1"/>
          </p:cNvSpPr>
          <p:nvPr/>
        </p:nvSpPr>
        <p:spPr bwMode="auto">
          <a:xfrm>
            <a:off x="4419600" y="28956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4"/>
          <p:cNvSpPr>
            <a:spLocks noChangeShapeType="1"/>
          </p:cNvSpPr>
          <p:nvPr/>
        </p:nvSpPr>
        <p:spPr bwMode="auto">
          <a:xfrm flipH="1">
            <a:off x="3276600" y="3962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5"/>
          <p:cNvSpPr txBox="1">
            <a:spLocks noChangeArrowheads="1"/>
          </p:cNvSpPr>
          <p:nvPr/>
        </p:nvSpPr>
        <p:spPr bwMode="auto">
          <a:xfrm>
            <a:off x="914400" y="1066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Male Genotype</a:t>
            </a:r>
          </a:p>
        </p:txBody>
      </p:sp>
      <p:sp>
        <p:nvSpPr>
          <p:cNvPr id="16390" name="Text Box 6"/>
          <p:cNvSpPr txBox="1">
            <a:spLocks noChangeArrowheads="1"/>
          </p:cNvSpPr>
          <p:nvPr/>
        </p:nvSpPr>
        <p:spPr bwMode="auto">
          <a:xfrm>
            <a:off x="914400" y="1828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Female Genotype</a:t>
            </a:r>
          </a:p>
        </p:txBody>
      </p:sp>
      <p:sp>
        <p:nvSpPr>
          <p:cNvPr id="16391" name="Line 7"/>
          <p:cNvSpPr>
            <a:spLocks noChangeShapeType="1"/>
          </p:cNvSpPr>
          <p:nvPr/>
        </p:nvSpPr>
        <p:spPr bwMode="auto">
          <a:xfrm>
            <a:off x="2667000" y="1219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2" name="Line 8"/>
          <p:cNvSpPr>
            <a:spLocks noChangeShapeType="1"/>
          </p:cNvSpPr>
          <p:nvPr/>
        </p:nvSpPr>
        <p:spPr bwMode="auto">
          <a:xfrm>
            <a:off x="1219200" y="2209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3" name="Text Box 9"/>
          <p:cNvSpPr txBox="1">
            <a:spLocks noChangeArrowheads="1"/>
          </p:cNvSpPr>
          <p:nvPr/>
        </p:nvSpPr>
        <p:spPr bwMode="auto">
          <a:xfrm>
            <a:off x="554567" y="3307556"/>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16394" name="Line 10"/>
          <p:cNvSpPr>
            <a:spLocks noChangeShapeType="1"/>
          </p:cNvSpPr>
          <p:nvPr/>
        </p:nvSpPr>
        <p:spPr bwMode="auto">
          <a:xfrm flipV="1">
            <a:off x="1828800" y="3200400"/>
            <a:ext cx="914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5" name="Rectangle 11"/>
          <p:cNvSpPr>
            <a:spLocks noChangeArrowheads="1"/>
          </p:cNvSpPr>
          <p:nvPr/>
        </p:nvSpPr>
        <p:spPr bwMode="auto">
          <a:xfrm>
            <a:off x="4191000" y="990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396" name="Rectangle 12"/>
          <p:cNvSpPr>
            <a:spLocks noChangeArrowheads="1"/>
          </p:cNvSpPr>
          <p:nvPr/>
        </p:nvSpPr>
        <p:spPr bwMode="auto">
          <a:xfrm>
            <a:off x="990600" y="3276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397" name="Line 13"/>
          <p:cNvSpPr>
            <a:spLocks noChangeShapeType="1"/>
          </p:cNvSpPr>
          <p:nvPr/>
        </p:nvSpPr>
        <p:spPr bwMode="auto">
          <a:xfrm>
            <a:off x="1828800" y="38862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8" name="Text Box 14"/>
          <p:cNvSpPr txBox="1">
            <a:spLocks noChangeArrowheads="1"/>
          </p:cNvSpPr>
          <p:nvPr/>
        </p:nvSpPr>
        <p:spPr bwMode="auto">
          <a:xfrm>
            <a:off x="1812925" y="3236913"/>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16399" name="Line 15"/>
          <p:cNvSpPr>
            <a:spLocks noChangeShapeType="1"/>
          </p:cNvSpPr>
          <p:nvPr/>
        </p:nvSpPr>
        <p:spPr bwMode="auto">
          <a:xfrm flipH="1">
            <a:off x="3733800" y="16764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0" name="Line 16"/>
          <p:cNvSpPr>
            <a:spLocks noChangeShapeType="1"/>
          </p:cNvSpPr>
          <p:nvPr/>
        </p:nvSpPr>
        <p:spPr bwMode="auto">
          <a:xfrm>
            <a:off x="4876800" y="1676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1" name="Text Box 17"/>
          <p:cNvSpPr txBox="1">
            <a:spLocks noChangeArrowheads="1"/>
          </p:cNvSpPr>
          <p:nvPr/>
        </p:nvSpPr>
        <p:spPr bwMode="auto">
          <a:xfrm>
            <a:off x="3962400" y="1752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16402" name="Rectangle 18"/>
          <p:cNvSpPr>
            <a:spLocks noChangeArrowheads="1"/>
          </p:cNvSpPr>
          <p:nvPr/>
        </p:nvSpPr>
        <p:spPr bwMode="auto">
          <a:xfrm>
            <a:off x="2819400" y="30480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403" name="Rectangle 19"/>
          <p:cNvSpPr>
            <a:spLocks noChangeArrowheads="1"/>
          </p:cNvSpPr>
          <p:nvPr/>
        </p:nvSpPr>
        <p:spPr bwMode="auto">
          <a:xfrm>
            <a:off x="2819400" y="41148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404" name="Rectangle 20"/>
          <p:cNvSpPr>
            <a:spLocks noChangeArrowheads="1"/>
          </p:cNvSpPr>
          <p:nvPr/>
        </p:nvSpPr>
        <p:spPr bwMode="auto">
          <a:xfrm>
            <a:off x="35814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405" name="Rectangle 21"/>
          <p:cNvSpPr>
            <a:spLocks noChangeArrowheads="1"/>
          </p:cNvSpPr>
          <p:nvPr/>
        </p:nvSpPr>
        <p:spPr bwMode="auto">
          <a:xfrm>
            <a:off x="48768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406" name="Text Box 22"/>
          <p:cNvSpPr txBox="1">
            <a:spLocks noChangeArrowheads="1"/>
          </p:cNvSpPr>
          <p:nvPr/>
        </p:nvSpPr>
        <p:spPr bwMode="auto">
          <a:xfrm>
            <a:off x="4267200" y="1066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TT</a:t>
            </a:r>
          </a:p>
        </p:txBody>
      </p:sp>
      <p:sp>
        <p:nvSpPr>
          <p:cNvPr id="16407" name="Rectangle 23"/>
          <p:cNvSpPr>
            <a:spLocks noChangeArrowheads="1"/>
          </p:cNvSpPr>
          <p:nvPr/>
        </p:nvSpPr>
        <p:spPr bwMode="auto">
          <a:xfrm>
            <a:off x="1066800" y="3352800"/>
            <a:ext cx="533400" cy="457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pPr>
            <a:r>
              <a:rPr lang="en-US" altLang="en-US" sz="1800" dirty="0" err="1">
                <a:solidFill>
                  <a:srgbClr val="FFC000"/>
                </a:solidFill>
              </a:rPr>
              <a:t>tt</a:t>
            </a:r>
            <a:endParaRPr lang="en-US" altLang="en-US" sz="1800" dirty="0">
              <a:solidFill>
                <a:srgbClr val="FFC000"/>
              </a:solidFill>
            </a:endParaRPr>
          </a:p>
        </p:txBody>
      </p:sp>
      <p:sp>
        <p:nvSpPr>
          <p:cNvPr id="16408" name="Text Box 24"/>
          <p:cNvSpPr txBox="1">
            <a:spLocks noChangeArrowheads="1"/>
          </p:cNvSpPr>
          <p:nvPr/>
        </p:nvSpPr>
        <p:spPr bwMode="auto">
          <a:xfrm>
            <a:off x="2895600" y="31242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a:t>
            </a:r>
          </a:p>
        </p:txBody>
      </p:sp>
      <p:sp>
        <p:nvSpPr>
          <p:cNvPr id="16409" name="Text Box 25"/>
          <p:cNvSpPr txBox="1">
            <a:spLocks noChangeArrowheads="1"/>
          </p:cNvSpPr>
          <p:nvPr/>
        </p:nvSpPr>
        <p:spPr bwMode="auto">
          <a:xfrm>
            <a:off x="2895600" y="41148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a:t>
            </a:r>
          </a:p>
        </p:txBody>
      </p:sp>
      <p:sp>
        <p:nvSpPr>
          <p:cNvPr id="16410" name="Text Box 26"/>
          <p:cNvSpPr txBox="1">
            <a:spLocks noChangeArrowheads="1"/>
          </p:cNvSpPr>
          <p:nvPr/>
        </p:nvSpPr>
        <p:spPr bwMode="auto">
          <a:xfrm>
            <a:off x="36576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T</a:t>
            </a:r>
          </a:p>
        </p:txBody>
      </p:sp>
      <p:sp>
        <p:nvSpPr>
          <p:cNvPr id="16411" name="Text Box 27"/>
          <p:cNvSpPr txBox="1">
            <a:spLocks noChangeArrowheads="1"/>
          </p:cNvSpPr>
          <p:nvPr/>
        </p:nvSpPr>
        <p:spPr bwMode="auto">
          <a:xfrm>
            <a:off x="48768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a:t>
            </a:r>
          </a:p>
        </p:txBody>
      </p:sp>
    </p:spTree>
    <p:extLst>
      <p:ext uri="{BB962C8B-B14F-4D97-AF65-F5344CB8AC3E}">
        <p14:creationId xmlns:p14="http://schemas.microsoft.com/office/powerpoint/2010/main" val="962706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276600" y="2895600"/>
            <a:ext cx="2286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11" name="Line 3"/>
          <p:cNvSpPr>
            <a:spLocks noChangeShapeType="1"/>
          </p:cNvSpPr>
          <p:nvPr/>
        </p:nvSpPr>
        <p:spPr bwMode="auto">
          <a:xfrm>
            <a:off x="4419600" y="28956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2" name="Line 4"/>
          <p:cNvSpPr>
            <a:spLocks noChangeShapeType="1"/>
          </p:cNvSpPr>
          <p:nvPr/>
        </p:nvSpPr>
        <p:spPr bwMode="auto">
          <a:xfrm flipH="1">
            <a:off x="3276600" y="3962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3" name="Text Box 5"/>
          <p:cNvSpPr txBox="1">
            <a:spLocks noChangeArrowheads="1"/>
          </p:cNvSpPr>
          <p:nvPr/>
        </p:nvSpPr>
        <p:spPr bwMode="auto">
          <a:xfrm>
            <a:off x="914400" y="1066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Male Genotype</a:t>
            </a:r>
          </a:p>
        </p:txBody>
      </p:sp>
      <p:sp>
        <p:nvSpPr>
          <p:cNvPr id="17414" name="Text Box 6"/>
          <p:cNvSpPr txBox="1">
            <a:spLocks noChangeArrowheads="1"/>
          </p:cNvSpPr>
          <p:nvPr/>
        </p:nvSpPr>
        <p:spPr bwMode="auto">
          <a:xfrm>
            <a:off x="914400" y="1828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Female Genotype</a:t>
            </a:r>
          </a:p>
        </p:txBody>
      </p:sp>
      <p:sp>
        <p:nvSpPr>
          <p:cNvPr id="17415" name="Line 7"/>
          <p:cNvSpPr>
            <a:spLocks noChangeShapeType="1"/>
          </p:cNvSpPr>
          <p:nvPr/>
        </p:nvSpPr>
        <p:spPr bwMode="auto">
          <a:xfrm>
            <a:off x="2667000" y="1219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Line 8"/>
          <p:cNvSpPr>
            <a:spLocks noChangeShapeType="1"/>
          </p:cNvSpPr>
          <p:nvPr/>
        </p:nvSpPr>
        <p:spPr bwMode="auto">
          <a:xfrm>
            <a:off x="1219200" y="2209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7" name="Text Box 9"/>
          <p:cNvSpPr txBox="1">
            <a:spLocks noChangeArrowheads="1"/>
          </p:cNvSpPr>
          <p:nvPr/>
        </p:nvSpPr>
        <p:spPr bwMode="auto">
          <a:xfrm>
            <a:off x="685800" y="3352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17418" name="Line 10"/>
          <p:cNvSpPr>
            <a:spLocks noChangeShapeType="1"/>
          </p:cNvSpPr>
          <p:nvPr/>
        </p:nvSpPr>
        <p:spPr bwMode="auto">
          <a:xfrm flipV="1">
            <a:off x="1828800" y="3200400"/>
            <a:ext cx="914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9" name="Rectangle 11"/>
          <p:cNvSpPr>
            <a:spLocks noChangeArrowheads="1"/>
          </p:cNvSpPr>
          <p:nvPr/>
        </p:nvSpPr>
        <p:spPr bwMode="auto">
          <a:xfrm>
            <a:off x="4191000" y="990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20" name="Rectangle 12"/>
          <p:cNvSpPr>
            <a:spLocks noChangeArrowheads="1"/>
          </p:cNvSpPr>
          <p:nvPr/>
        </p:nvSpPr>
        <p:spPr bwMode="auto">
          <a:xfrm>
            <a:off x="990600" y="3276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21" name="Line 13"/>
          <p:cNvSpPr>
            <a:spLocks noChangeShapeType="1"/>
          </p:cNvSpPr>
          <p:nvPr/>
        </p:nvSpPr>
        <p:spPr bwMode="auto">
          <a:xfrm>
            <a:off x="1828800" y="38862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2" name="Text Box 14"/>
          <p:cNvSpPr txBox="1">
            <a:spLocks noChangeArrowheads="1"/>
          </p:cNvSpPr>
          <p:nvPr/>
        </p:nvSpPr>
        <p:spPr bwMode="auto">
          <a:xfrm>
            <a:off x="1812925" y="3236913"/>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17423" name="Line 15"/>
          <p:cNvSpPr>
            <a:spLocks noChangeShapeType="1"/>
          </p:cNvSpPr>
          <p:nvPr/>
        </p:nvSpPr>
        <p:spPr bwMode="auto">
          <a:xfrm flipH="1">
            <a:off x="3733800" y="16764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4" name="Line 16"/>
          <p:cNvSpPr>
            <a:spLocks noChangeShapeType="1"/>
          </p:cNvSpPr>
          <p:nvPr/>
        </p:nvSpPr>
        <p:spPr bwMode="auto">
          <a:xfrm>
            <a:off x="4876800" y="1676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5" name="Text Box 17"/>
          <p:cNvSpPr txBox="1">
            <a:spLocks noChangeArrowheads="1"/>
          </p:cNvSpPr>
          <p:nvPr/>
        </p:nvSpPr>
        <p:spPr bwMode="auto">
          <a:xfrm>
            <a:off x="3962400" y="1752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17426" name="Rectangle 18"/>
          <p:cNvSpPr>
            <a:spLocks noChangeArrowheads="1"/>
          </p:cNvSpPr>
          <p:nvPr/>
        </p:nvSpPr>
        <p:spPr bwMode="auto">
          <a:xfrm>
            <a:off x="2819400" y="30480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27" name="Rectangle 19"/>
          <p:cNvSpPr>
            <a:spLocks noChangeArrowheads="1"/>
          </p:cNvSpPr>
          <p:nvPr/>
        </p:nvSpPr>
        <p:spPr bwMode="auto">
          <a:xfrm>
            <a:off x="2819400" y="41148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28" name="Rectangle 20"/>
          <p:cNvSpPr>
            <a:spLocks noChangeArrowheads="1"/>
          </p:cNvSpPr>
          <p:nvPr/>
        </p:nvSpPr>
        <p:spPr bwMode="auto">
          <a:xfrm>
            <a:off x="35814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29" name="Rectangle 21"/>
          <p:cNvSpPr>
            <a:spLocks noChangeArrowheads="1"/>
          </p:cNvSpPr>
          <p:nvPr/>
        </p:nvSpPr>
        <p:spPr bwMode="auto">
          <a:xfrm>
            <a:off x="48768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30" name="Text Box 22"/>
          <p:cNvSpPr txBox="1">
            <a:spLocks noChangeArrowheads="1"/>
          </p:cNvSpPr>
          <p:nvPr/>
        </p:nvSpPr>
        <p:spPr bwMode="auto">
          <a:xfrm>
            <a:off x="4267200" y="1066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17431" name="Rectangle 23"/>
          <p:cNvSpPr>
            <a:spLocks noChangeArrowheads="1"/>
          </p:cNvSpPr>
          <p:nvPr/>
        </p:nvSpPr>
        <p:spPr bwMode="auto">
          <a:xfrm>
            <a:off x="1066800" y="3352800"/>
            <a:ext cx="533400" cy="457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pPr>
            <a:r>
              <a:rPr lang="en-US" altLang="en-US" sz="1800"/>
              <a:t>tt</a:t>
            </a:r>
          </a:p>
        </p:txBody>
      </p:sp>
      <p:sp>
        <p:nvSpPr>
          <p:cNvPr id="17432" name="Text Box 24"/>
          <p:cNvSpPr txBox="1">
            <a:spLocks noChangeArrowheads="1"/>
          </p:cNvSpPr>
          <p:nvPr/>
        </p:nvSpPr>
        <p:spPr bwMode="auto">
          <a:xfrm>
            <a:off x="2895600" y="31242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7433" name="Text Box 25"/>
          <p:cNvSpPr txBox="1">
            <a:spLocks noChangeArrowheads="1"/>
          </p:cNvSpPr>
          <p:nvPr/>
        </p:nvSpPr>
        <p:spPr bwMode="auto">
          <a:xfrm>
            <a:off x="2895600" y="41148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7434" name="Text Box 26"/>
          <p:cNvSpPr txBox="1">
            <a:spLocks noChangeArrowheads="1"/>
          </p:cNvSpPr>
          <p:nvPr/>
        </p:nvSpPr>
        <p:spPr bwMode="auto">
          <a:xfrm>
            <a:off x="36576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7435" name="Text Box 27"/>
          <p:cNvSpPr txBox="1">
            <a:spLocks noChangeArrowheads="1"/>
          </p:cNvSpPr>
          <p:nvPr/>
        </p:nvSpPr>
        <p:spPr bwMode="auto">
          <a:xfrm>
            <a:off x="48768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7436" name="Line 28"/>
          <p:cNvSpPr>
            <a:spLocks noChangeShapeType="1"/>
          </p:cNvSpPr>
          <p:nvPr/>
        </p:nvSpPr>
        <p:spPr bwMode="auto">
          <a:xfrm flipH="1">
            <a:off x="3505200" y="2590800"/>
            <a:ext cx="2286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7" name="Line 29"/>
          <p:cNvSpPr>
            <a:spLocks noChangeShapeType="1"/>
          </p:cNvSpPr>
          <p:nvPr/>
        </p:nvSpPr>
        <p:spPr bwMode="auto">
          <a:xfrm>
            <a:off x="2971800" y="3276600"/>
            <a:ext cx="9906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8" name="Line 30"/>
          <p:cNvSpPr>
            <a:spLocks noChangeShapeType="1"/>
          </p:cNvSpPr>
          <p:nvPr/>
        </p:nvSpPr>
        <p:spPr bwMode="auto">
          <a:xfrm flipH="1">
            <a:off x="4724400" y="2590800"/>
            <a:ext cx="2286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9" name="Line 31"/>
          <p:cNvSpPr>
            <a:spLocks noChangeShapeType="1"/>
          </p:cNvSpPr>
          <p:nvPr/>
        </p:nvSpPr>
        <p:spPr bwMode="auto">
          <a:xfrm>
            <a:off x="3124200" y="3429000"/>
            <a:ext cx="1905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0" name="Line 32"/>
          <p:cNvSpPr>
            <a:spLocks noChangeShapeType="1"/>
          </p:cNvSpPr>
          <p:nvPr/>
        </p:nvSpPr>
        <p:spPr bwMode="auto">
          <a:xfrm>
            <a:off x="3124200" y="4419600"/>
            <a:ext cx="1905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1" name="Line 33"/>
          <p:cNvSpPr>
            <a:spLocks noChangeShapeType="1"/>
          </p:cNvSpPr>
          <p:nvPr/>
        </p:nvSpPr>
        <p:spPr bwMode="auto">
          <a:xfrm>
            <a:off x="3124200" y="4267200"/>
            <a:ext cx="9906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2" name="Line 34"/>
          <p:cNvSpPr>
            <a:spLocks noChangeShapeType="1"/>
          </p:cNvSpPr>
          <p:nvPr/>
        </p:nvSpPr>
        <p:spPr bwMode="auto">
          <a:xfrm>
            <a:off x="3886200" y="2743200"/>
            <a:ext cx="762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3" name="Line 35"/>
          <p:cNvSpPr>
            <a:spLocks noChangeShapeType="1"/>
          </p:cNvSpPr>
          <p:nvPr/>
        </p:nvSpPr>
        <p:spPr bwMode="auto">
          <a:xfrm>
            <a:off x="5105400" y="2743200"/>
            <a:ext cx="762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71479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76600" y="2895600"/>
            <a:ext cx="2286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8435" name="Line 3"/>
          <p:cNvSpPr>
            <a:spLocks noChangeShapeType="1"/>
          </p:cNvSpPr>
          <p:nvPr/>
        </p:nvSpPr>
        <p:spPr bwMode="auto">
          <a:xfrm>
            <a:off x="4419600" y="28956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6" name="Line 4"/>
          <p:cNvSpPr>
            <a:spLocks noChangeShapeType="1"/>
          </p:cNvSpPr>
          <p:nvPr/>
        </p:nvSpPr>
        <p:spPr bwMode="auto">
          <a:xfrm flipH="1">
            <a:off x="3276600" y="3962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Text Box 5"/>
          <p:cNvSpPr txBox="1">
            <a:spLocks noChangeArrowheads="1"/>
          </p:cNvSpPr>
          <p:nvPr/>
        </p:nvSpPr>
        <p:spPr bwMode="auto">
          <a:xfrm>
            <a:off x="914400" y="1066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Male Genotype</a:t>
            </a:r>
          </a:p>
        </p:txBody>
      </p:sp>
      <p:sp>
        <p:nvSpPr>
          <p:cNvPr id="18438" name="Text Box 6"/>
          <p:cNvSpPr txBox="1">
            <a:spLocks noChangeArrowheads="1"/>
          </p:cNvSpPr>
          <p:nvPr/>
        </p:nvSpPr>
        <p:spPr bwMode="auto">
          <a:xfrm>
            <a:off x="914400" y="1828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Female Genotype</a:t>
            </a:r>
          </a:p>
        </p:txBody>
      </p:sp>
      <p:sp>
        <p:nvSpPr>
          <p:cNvPr id="18439" name="Line 7"/>
          <p:cNvSpPr>
            <a:spLocks noChangeShapeType="1"/>
          </p:cNvSpPr>
          <p:nvPr/>
        </p:nvSpPr>
        <p:spPr bwMode="auto">
          <a:xfrm>
            <a:off x="2667000" y="1219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0" name="Line 8"/>
          <p:cNvSpPr>
            <a:spLocks noChangeShapeType="1"/>
          </p:cNvSpPr>
          <p:nvPr/>
        </p:nvSpPr>
        <p:spPr bwMode="auto">
          <a:xfrm>
            <a:off x="1219200" y="2209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1" name="Text Box 9"/>
          <p:cNvSpPr txBox="1">
            <a:spLocks noChangeArrowheads="1"/>
          </p:cNvSpPr>
          <p:nvPr/>
        </p:nvSpPr>
        <p:spPr bwMode="auto">
          <a:xfrm>
            <a:off x="685800" y="3352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18442" name="Line 10"/>
          <p:cNvSpPr>
            <a:spLocks noChangeShapeType="1"/>
          </p:cNvSpPr>
          <p:nvPr/>
        </p:nvSpPr>
        <p:spPr bwMode="auto">
          <a:xfrm flipV="1">
            <a:off x="1828800" y="3200400"/>
            <a:ext cx="914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3" name="Rectangle 11"/>
          <p:cNvSpPr>
            <a:spLocks noChangeArrowheads="1"/>
          </p:cNvSpPr>
          <p:nvPr/>
        </p:nvSpPr>
        <p:spPr bwMode="auto">
          <a:xfrm>
            <a:off x="4191000" y="990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8444" name="Rectangle 12"/>
          <p:cNvSpPr>
            <a:spLocks noChangeArrowheads="1"/>
          </p:cNvSpPr>
          <p:nvPr/>
        </p:nvSpPr>
        <p:spPr bwMode="auto">
          <a:xfrm>
            <a:off x="990600" y="3276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8445" name="Line 13"/>
          <p:cNvSpPr>
            <a:spLocks noChangeShapeType="1"/>
          </p:cNvSpPr>
          <p:nvPr/>
        </p:nvSpPr>
        <p:spPr bwMode="auto">
          <a:xfrm>
            <a:off x="1828800" y="38862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6" name="Text Box 14"/>
          <p:cNvSpPr txBox="1">
            <a:spLocks noChangeArrowheads="1"/>
          </p:cNvSpPr>
          <p:nvPr/>
        </p:nvSpPr>
        <p:spPr bwMode="auto">
          <a:xfrm>
            <a:off x="1812925" y="3236913"/>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18447" name="Line 15"/>
          <p:cNvSpPr>
            <a:spLocks noChangeShapeType="1"/>
          </p:cNvSpPr>
          <p:nvPr/>
        </p:nvSpPr>
        <p:spPr bwMode="auto">
          <a:xfrm flipH="1">
            <a:off x="3733800" y="16764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8" name="Line 16"/>
          <p:cNvSpPr>
            <a:spLocks noChangeShapeType="1"/>
          </p:cNvSpPr>
          <p:nvPr/>
        </p:nvSpPr>
        <p:spPr bwMode="auto">
          <a:xfrm>
            <a:off x="4876800" y="1676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9" name="Text Box 17"/>
          <p:cNvSpPr txBox="1">
            <a:spLocks noChangeArrowheads="1"/>
          </p:cNvSpPr>
          <p:nvPr/>
        </p:nvSpPr>
        <p:spPr bwMode="auto">
          <a:xfrm>
            <a:off x="3962400" y="1752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18450" name="Rectangle 18"/>
          <p:cNvSpPr>
            <a:spLocks noChangeArrowheads="1"/>
          </p:cNvSpPr>
          <p:nvPr/>
        </p:nvSpPr>
        <p:spPr bwMode="auto">
          <a:xfrm>
            <a:off x="2819400" y="30480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8451" name="Rectangle 19"/>
          <p:cNvSpPr>
            <a:spLocks noChangeArrowheads="1"/>
          </p:cNvSpPr>
          <p:nvPr/>
        </p:nvSpPr>
        <p:spPr bwMode="auto">
          <a:xfrm>
            <a:off x="2819400" y="41148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8452" name="Rectangle 20"/>
          <p:cNvSpPr>
            <a:spLocks noChangeArrowheads="1"/>
          </p:cNvSpPr>
          <p:nvPr/>
        </p:nvSpPr>
        <p:spPr bwMode="auto">
          <a:xfrm>
            <a:off x="35814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8453" name="Rectangle 21"/>
          <p:cNvSpPr>
            <a:spLocks noChangeArrowheads="1"/>
          </p:cNvSpPr>
          <p:nvPr/>
        </p:nvSpPr>
        <p:spPr bwMode="auto">
          <a:xfrm>
            <a:off x="48768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8454" name="Text Box 22"/>
          <p:cNvSpPr txBox="1">
            <a:spLocks noChangeArrowheads="1"/>
          </p:cNvSpPr>
          <p:nvPr/>
        </p:nvSpPr>
        <p:spPr bwMode="auto">
          <a:xfrm>
            <a:off x="4267200" y="1066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18455" name="Rectangle 23"/>
          <p:cNvSpPr>
            <a:spLocks noChangeArrowheads="1"/>
          </p:cNvSpPr>
          <p:nvPr/>
        </p:nvSpPr>
        <p:spPr bwMode="auto">
          <a:xfrm>
            <a:off x="1066800" y="3352800"/>
            <a:ext cx="533400" cy="457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pPr>
            <a:r>
              <a:rPr lang="en-US" altLang="en-US" sz="1800"/>
              <a:t>tt</a:t>
            </a:r>
          </a:p>
        </p:txBody>
      </p:sp>
      <p:sp>
        <p:nvSpPr>
          <p:cNvPr id="18456" name="Text Box 24"/>
          <p:cNvSpPr txBox="1">
            <a:spLocks noChangeArrowheads="1"/>
          </p:cNvSpPr>
          <p:nvPr/>
        </p:nvSpPr>
        <p:spPr bwMode="auto">
          <a:xfrm>
            <a:off x="2895600" y="31242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8457" name="Text Box 25"/>
          <p:cNvSpPr txBox="1">
            <a:spLocks noChangeArrowheads="1"/>
          </p:cNvSpPr>
          <p:nvPr/>
        </p:nvSpPr>
        <p:spPr bwMode="auto">
          <a:xfrm>
            <a:off x="2895600" y="41148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8458" name="Text Box 26"/>
          <p:cNvSpPr txBox="1">
            <a:spLocks noChangeArrowheads="1"/>
          </p:cNvSpPr>
          <p:nvPr/>
        </p:nvSpPr>
        <p:spPr bwMode="auto">
          <a:xfrm>
            <a:off x="35814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8459" name="Text Box 27"/>
          <p:cNvSpPr txBox="1">
            <a:spLocks noChangeArrowheads="1"/>
          </p:cNvSpPr>
          <p:nvPr/>
        </p:nvSpPr>
        <p:spPr bwMode="auto">
          <a:xfrm>
            <a:off x="48768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8460" name="Text Box 28"/>
          <p:cNvSpPr txBox="1">
            <a:spLocks noChangeArrowheads="1"/>
          </p:cNvSpPr>
          <p:nvPr/>
        </p:nvSpPr>
        <p:spPr bwMode="auto">
          <a:xfrm>
            <a:off x="3467100" y="3124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a:t>
            </a:r>
          </a:p>
        </p:txBody>
      </p:sp>
      <p:sp>
        <p:nvSpPr>
          <p:cNvPr id="18461" name="Text Box 29"/>
          <p:cNvSpPr txBox="1">
            <a:spLocks noChangeArrowheads="1"/>
          </p:cNvSpPr>
          <p:nvPr/>
        </p:nvSpPr>
        <p:spPr bwMode="auto">
          <a:xfrm>
            <a:off x="4572000" y="4343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a:t>
            </a:r>
          </a:p>
        </p:txBody>
      </p:sp>
      <p:sp>
        <p:nvSpPr>
          <p:cNvPr id="18462" name="Text Box 30"/>
          <p:cNvSpPr txBox="1">
            <a:spLocks noChangeArrowheads="1"/>
          </p:cNvSpPr>
          <p:nvPr/>
        </p:nvSpPr>
        <p:spPr bwMode="auto">
          <a:xfrm>
            <a:off x="3581400" y="4267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solidFill>
                  <a:srgbClr val="FFC000"/>
                </a:solidFill>
              </a:rPr>
              <a:t>Tt</a:t>
            </a:r>
            <a:endParaRPr lang="en-US" altLang="en-US" sz="1800" dirty="0">
              <a:solidFill>
                <a:srgbClr val="FFC000"/>
              </a:solidFill>
            </a:endParaRPr>
          </a:p>
        </p:txBody>
      </p:sp>
      <p:sp>
        <p:nvSpPr>
          <p:cNvPr id="18463" name="Text Box 31"/>
          <p:cNvSpPr txBox="1">
            <a:spLocks noChangeArrowheads="1"/>
          </p:cNvSpPr>
          <p:nvPr/>
        </p:nvSpPr>
        <p:spPr bwMode="auto">
          <a:xfrm>
            <a:off x="4724400" y="32766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a:t>
            </a:r>
          </a:p>
        </p:txBody>
      </p:sp>
      <p:sp>
        <p:nvSpPr>
          <p:cNvPr id="18464" name="Text Box 32"/>
          <p:cNvSpPr txBox="1">
            <a:spLocks noChangeArrowheads="1"/>
          </p:cNvSpPr>
          <p:nvPr/>
        </p:nvSpPr>
        <p:spPr bwMode="auto">
          <a:xfrm>
            <a:off x="1524000" y="53340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Genotypic Ratio: </a:t>
            </a:r>
          </a:p>
        </p:txBody>
      </p:sp>
      <p:sp>
        <p:nvSpPr>
          <p:cNvPr id="18465" name="Text Box 33"/>
          <p:cNvSpPr txBox="1">
            <a:spLocks noChangeArrowheads="1"/>
          </p:cNvSpPr>
          <p:nvPr/>
        </p:nvSpPr>
        <p:spPr bwMode="auto">
          <a:xfrm>
            <a:off x="1447800" y="5943600"/>
            <a:ext cx="228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Phenotypic Ratio: </a:t>
            </a:r>
          </a:p>
        </p:txBody>
      </p:sp>
    </p:spTree>
    <p:extLst>
      <p:ext uri="{BB962C8B-B14F-4D97-AF65-F5344CB8AC3E}">
        <p14:creationId xmlns:p14="http://schemas.microsoft.com/office/powerpoint/2010/main" val="105903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276600" y="2895600"/>
            <a:ext cx="2286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9459" name="Line 3"/>
          <p:cNvSpPr>
            <a:spLocks noChangeShapeType="1"/>
          </p:cNvSpPr>
          <p:nvPr/>
        </p:nvSpPr>
        <p:spPr bwMode="auto">
          <a:xfrm>
            <a:off x="4419600" y="28956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0" name="Line 4"/>
          <p:cNvSpPr>
            <a:spLocks noChangeShapeType="1"/>
          </p:cNvSpPr>
          <p:nvPr/>
        </p:nvSpPr>
        <p:spPr bwMode="auto">
          <a:xfrm flipH="1">
            <a:off x="3276600" y="3962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1" name="Text Box 5"/>
          <p:cNvSpPr txBox="1">
            <a:spLocks noChangeArrowheads="1"/>
          </p:cNvSpPr>
          <p:nvPr/>
        </p:nvSpPr>
        <p:spPr bwMode="auto">
          <a:xfrm>
            <a:off x="914400" y="1066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Male Genotype</a:t>
            </a:r>
          </a:p>
        </p:txBody>
      </p:sp>
      <p:sp>
        <p:nvSpPr>
          <p:cNvPr id="19462" name="Text Box 6"/>
          <p:cNvSpPr txBox="1">
            <a:spLocks noChangeArrowheads="1"/>
          </p:cNvSpPr>
          <p:nvPr/>
        </p:nvSpPr>
        <p:spPr bwMode="auto">
          <a:xfrm>
            <a:off x="914400" y="1828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Female Genotype</a:t>
            </a:r>
          </a:p>
        </p:txBody>
      </p:sp>
      <p:sp>
        <p:nvSpPr>
          <p:cNvPr id="19463" name="Line 7"/>
          <p:cNvSpPr>
            <a:spLocks noChangeShapeType="1"/>
          </p:cNvSpPr>
          <p:nvPr/>
        </p:nvSpPr>
        <p:spPr bwMode="auto">
          <a:xfrm>
            <a:off x="2667000" y="1219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4" name="Line 8"/>
          <p:cNvSpPr>
            <a:spLocks noChangeShapeType="1"/>
          </p:cNvSpPr>
          <p:nvPr/>
        </p:nvSpPr>
        <p:spPr bwMode="auto">
          <a:xfrm>
            <a:off x="1219200" y="2209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5" name="Text Box 9"/>
          <p:cNvSpPr txBox="1">
            <a:spLocks noChangeArrowheads="1"/>
          </p:cNvSpPr>
          <p:nvPr/>
        </p:nvSpPr>
        <p:spPr bwMode="auto">
          <a:xfrm>
            <a:off x="685800" y="3352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19466" name="Line 10"/>
          <p:cNvSpPr>
            <a:spLocks noChangeShapeType="1"/>
          </p:cNvSpPr>
          <p:nvPr/>
        </p:nvSpPr>
        <p:spPr bwMode="auto">
          <a:xfrm flipV="1">
            <a:off x="1828800" y="3200400"/>
            <a:ext cx="914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7" name="Rectangle 11"/>
          <p:cNvSpPr>
            <a:spLocks noChangeArrowheads="1"/>
          </p:cNvSpPr>
          <p:nvPr/>
        </p:nvSpPr>
        <p:spPr bwMode="auto">
          <a:xfrm>
            <a:off x="4191000" y="990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9468" name="Rectangle 12"/>
          <p:cNvSpPr>
            <a:spLocks noChangeArrowheads="1"/>
          </p:cNvSpPr>
          <p:nvPr/>
        </p:nvSpPr>
        <p:spPr bwMode="auto">
          <a:xfrm>
            <a:off x="990600" y="3276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9469" name="Line 13"/>
          <p:cNvSpPr>
            <a:spLocks noChangeShapeType="1"/>
          </p:cNvSpPr>
          <p:nvPr/>
        </p:nvSpPr>
        <p:spPr bwMode="auto">
          <a:xfrm>
            <a:off x="1828800" y="38862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0" name="Text Box 14"/>
          <p:cNvSpPr txBox="1">
            <a:spLocks noChangeArrowheads="1"/>
          </p:cNvSpPr>
          <p:nvPr/>
        </p:nvSpPr>
        <p:spPr bwMode="auto">
          <a:xfrm>
            <a:off x="1812925" y="3236913"/>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19471" name="Line 15"/>
          <p:cNvSpPr>
            <a:spLocks noChangeShapeType="1"/>
          </p:cNvSpPr>
          <p:nvPr/>
        </p:nvSpPr>
        <p:spPr bwMode="auto">
          <a:xfrm flipH="1">
            <a:off x="3733800" y="16764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2" name="Line 16"/>
          <p:cNvSpPr>
            <a:spLocks noChangeShapeType="1"/>
          </p:cNvSpPr>
          <p:nvPr/>
        </p:nvSpPr>
        <p:spPr bwMode="auto">
          <a:xfrm>
            <a:off x="4876800" y="1676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3" name="Text Box 17"/>
          <p:cNvSpPr txBox="1">
            <a:spLocks noChangeArrowheads="1"/>
          </p:cNvSpPr>
          <p:nvPr/>
        </p:nvSpPr>
        <p:spPr bwMode="auto">
          <a:xfrm>
            <a:off x="3962400" y="1752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19474" name="Rectangle 18"/>
          <p:cNvSpPr>
            <a:spLocks noChangeArrowheads="1"/>
          </p:cNvSpPr>
          <p:nvPr/>
        </p:nvSpPr>
        <p:spPr bwMode="auto">
          <a:xfrm>
            <a:off x="2819400" y="30480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9475" name="Rectangle 19"/>
          <p:cNvSpPr>
            <a:spLocks noChangeArrowheads="1"/>
          </p:cNvSpPr>
          <p:nvPr/>
        </p:nvSpPr>
        <p:spPr bwMode="auto">
          <a:xfrm>
            <a:off x="2819400" y="41148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9476" name="Rectangle 20"/>
          <p:cNvSpPr>
            <a:spLocks noChangeArrowheads="1"/>
          </p:cNvSpPr>
          <p:nvPr/>
        </p:nvSpPr>
        <p:spPr bwMode="auto">
          <a:xfrm>
            <a:off x="35814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9477" name="Rectangle 21"/>
          <p:cNvSpPr>
            <a:spLocks noChangeArrowheads="1"/>
          </p:cNvSpPr>
          <p:nvPr/>
        </p:nvSpPr>
        <p:spPr bwMode="auto">
          <a:xfrm>
            <a:off x="48768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9478" name="Text Box 22"/>
          <p:cNvSpPr txBox="1">
            <a:spLocks noChangeArrowheads="1"/>
          </p:cNvSpPr>
          <p:nvPr/>
        </p:nvSpPr>
        <p:spPr bwMode="auto">
          <a:xfrm>
            <a:off x="4267200" y="1066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19479" name="Rectangle 23"/>
          <p:cNvSpPr>
            <a:spLocks noChangeArrowheads="1"/>
          </p:cNvSpPr>
          <p:nvPr/>
        </p:nvSpPr>
        <p:spPr bwMode="auto">
          <a:xfrm>
            <a:off x="1066800" y="3352800"/>
            <a:ext cx="533400" cy="457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pPr>
            <a:r>
              <a:rPr lang="en-US" altLang="en-US" sz="1800"/>
              <a:t>tt</a:t>
            </a:r>
          </a:p>
        </p:txBody>
      </p:sp>
      <p:sp>
        <p:nvSpPr>
          <p:cNvPr id="19480" name="Text Box 24"/>
          <p:cNvSpPr txBox="1">
            <a:spLocks noChangeArrowheads="1"/>
          </p:cNvSpPr>
          <p:nvPr/>
        </p:nvSpPr>
        <p:spPr bwMode="auto">
          <a:xfrm>
            <a:off x="2895600" y="31242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9481" name="Text Box 25"/>
          <p:cNvSpPr txBox="1">
            <a:spLocks noChangeArrowheads="1"/>
          </p:cNvSpPr>
          <p:nvPr/>
        </p:nvSpPr>
        <p:spPr bwMode="auto">
          <a:xfrm>
            <a:off x="2895600" y="41148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9482" name="Text Box 26"/>
          <p:cNvSpPr txBox="1">
            <a:spLocks noChangeArrowheads="1"/>
          </p:cNvSpPr>
          <p:nvPr/>
        </p:nvSpPr>
        <p:spPr bwMode="auto">
          <a:xfrm>
            <a:off x="35814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9483" name="Text Box 27"/>
          <p:cNvSpPr txBox="1">
            <a:spLocks noChangeArrowheads="1"/>
          </p:cNvSpPr>
          <p:nvPr/>
        </p:nvSpPr>
        <p:spPr bwMode="auto">
          <a:xfrm>
            <a:off x="48768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19484" name="Text Box 28"/>
          <p:cNvSpPr txBox="1">
            <a:spLocks noChangeArrowheads="1"/>
          </p:cNvSpPr>
          <p:nvPr/>
        </p:nvSpPr>
        <p:spPr bwMode="auto">
          <a:xfrm>
            <a:off x="3505200" y="3124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19485" name="Text Box 29"/>
          <p:cNvSpPr txBox="1">
            <a:spLocks noChangeArrowheads="1"/>
          </p:cNvSpPr>
          <p:nvPr/>
        </p:nvSpPr>
        <p:spPr bwMode="auto">
          <a:xfrm>
            <a:off x="4572000" y="4343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19486" name="Text Box 30"/>
          <p:cNvSpPr txBox="1">
            <a:spLocks noChangeArrowheads="1"/>
          </p:cNvSpPr>
          <p:nvPr/>
        </p:nvSpPr>
        <p:spPr bwMode="auto">
          <a:xfrm>
            <a:off x="3581400" y="4267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19487" name="Text Box 31"/>
          <p:cNvSpPr txBox="1">
            <a:spLocks noChangeArrowheads="1"/>
          </p:cNvSpPr>
          <p:nvPr/>
        </p:nvSpPr>
        <p:spPr bwMode="auto">
          <a:xfrm>
            <a:off x="4724400" y="32766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19488" name="Text Box 32"/>
          <p:cNvSpPr txBox="1">
            <a:spLocks noChangeArrowheads="1"/>
          </p:cNvSpPr>
          <p:nvPr/>
        </p:nvSpPr>
        <p:spPr bwMode="auto">
          <a:xfrm>
            <a:off x="1524000" y="53340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Genotypic Ratio: </a:t>
            </a:r>
          </a:p>
        </p:txBody>
      </p:sp>
      <p:sp>
        <p:nvSpPr>
          <p:cNvPr id="19489" name="Text Box 33"/>
          <p:cNvSpPr txBox="1">
            <a:spLocks noChangeArrowheads="1"/>
          </p:cNvSpPr>
          <p:nvPr/>
        </p:nvSpPr>
        <p:spPr bwMode="auto">
          <a:xfrm>
            <a:off x="1447800" y="5943600"/>
            <a:ext cx="228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Phenotypic Ratio: </a:t>
            </a:r>
          </a:p>
        </p:txBody>
      </p:sp>
      <p:sp>
        <p:nvSpPr>
          <p:cNvPr id="19490" name="Text Box 34"/>
          <p:cNvSpPr txBox="1">
            <a:spLocks noChangeArrowheads="1"/>
          </p:cNvSpPr>
          <p:nvPr/>
        </p:nvSpPr>
        <p:spPr bwMode="auto">
          <a:xfrm>
            <a:off x="3505200" y="54102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4:0</a:t>
            </a:r>
          </a:p>
        </p:txBody>
      </p:sp>
      <p:sp>
        <p:nvSpPr>
          <p:cNvPr id="19491" name="Text Box 35"/>
          <p:cNvSpPr txBox="1">
            <a:spLocks noChangeArrowheads="1"/>
          </p:cNvSpPr>
          <p:nvPr/>
        </p:nvSpPr>
        <p:spPr bwMode="auto">
          <a:xfrm>
            <a:off x="3505200" y="59436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4:0</a:t>
            </a:r>
          </a:p>
        </p:txBody>
      </p:sp>
    </p:spTree>
    <p:extLst>
      <p:ext uri="{BB962C8B-B14F-4D97-AF65-F5344CB8AC3E}">
        <p14:creationId xmlns:p14="http://schemas.microsoft.com/office/powerpoint/2010/main" val="1540884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276600" y="2895600"/>
            <a:ext cx="2286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0483" name="Line 3"/>
          <p:cNvSpPr>
            <a:spLocks noChangeShapeType="1"/>
          </p:cNvSpPr>
          <p:nvPr/>
        </p:nvSpPr>
        <p:spPr bwMode="auto">
          <a:xfrm>
            <a:off x="4419600" y="28956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4" name="Line 4"/>
          <p:cNvSpPr>
            <a:spLocks noChangeShapeType="1"/>
          </p:cNvSpPr>
          <p:nvPr/>
        </p:nvSpPr>
        <p:spPr bwMode="auto">
          <a:xfrm flipH="1">
            <a:off x="3276600" y="3962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5"/>
          <p:cNvSpPr txBox="1">
            <a:spLocks noChangeArrowheads="1"/>
          </p:cNvSpPr>
          <p:nvPr/>
        </p:nvSpPr>
        <p:spPr bwMode="auto">
          <a:xfrm>
            <a:off x="914400" y="1066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Male Genotype</a:t>
            </a:r>
          </a:p>
        </p:txBody>
      </p:sp>
      <p:sp>
        <p:nvSpPr>
          <p:cNvPr id="20486" name="Text Box 6"/>
          <p:cNvSpPr txBox="1">
            <a:spLocks noChangeArrowheads="1"/>
          </p:cNvSpPr>
          <p:nvPr/>
        </p:nvSpPr>
        <p:spPr bwMode="auto">
          <a:xfrm>
            <a:off x="914400" y="1828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Female Genotype</a:t>
            </a:r>
          </a:p>
        </p:txBody>
      </p:sp>
      <p:sp>
        <p:nvSpPr>
          <p:cNvPr id="20487" name="Line 7"/>
          <p:cNvSpPr>
            <a:spLocks noChangeShapeType="1"/>
          </p:cNvSpPr>
          <p:nvPr/>
        </p:nvSpPr>
        <p:spPr bwMode="auto">
          <a:xfrm>
            <a:off x="2667000" y="1219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8" name="Line 8"/>
          <p:cNvSpPr>
            <a:spLocks noChangeShapeType="1"/>
          </p:cNvSpPr>
          <p:nvPr/>
        </p:nvSpPr>
        <p:spPr bwMode="auto">
          <a:xfrm>
            <a:off x="1219200" y="2209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9" name="Text Box 9"/>
          <p:cNvSpPr txBox="1">
            <a:spLocks noChangeArrowheads="1"/>
          </p:cNvSpPr>
          <p:nvPr/>
        </p:nvSpPr>
        <p:spPr bwMode="auto">
          <a:xfrm>
            <a:off x="685800" y="3352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20490" name="Line 10"/>
          <p:cNvSpPr>
            <a:spLocks noChangeShapeType="1"/>
          </p:cNvSpPr>
          <p:nvPr/>
        </p:nvSpPr>
        <p:spPr bwMode="auto">
          <a:xfrm flipV="1">
            <a:off x="1828800" y="3200400"/>
            <a:ext cx="914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1" name="Rectangle 11"/>
          <p:cNvSpPr>
            <a:spLocks noChangeArrowheads="1"/>
          </p:cNvSpPr>
          <p:nvPr/>
        </p:nvSpPr>
        <p:spPr bwMode="auto">
          <a:xfrm>
            <a:off x="4191000" y="990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0492" name="Rectangle 12"/>
          <p:cNvSpPr>
            <a:spLocks noChangeArrowheads="1"/>
          </p:cNvSpPr>
          <p:nvPr/>
        </p:nvSpPr>
        <p:spPr bwMode="auto">
          <a:xfrm>
            <a:off x="990600" y="3276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0493" name="Line 13"/>
          <p:cNvSpPr>
            <a:spLocks noChangeShapeType="1"/>
          </p:cNvSpPr>
          <p:nvPr/>
        </p:nvSpPr>
        <p:spPr bwMode="auto">
          <a:xfrm>
            <a:off x="1828800" y="38862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4" name="Text Box 14"/>
          <p:cNvSpPr txBox="1">
            <a:spLocks noChangeArrowheads="1"/>
          </p:cNvSpPr>
          <p:nvPr/>
        </p:nvSpPr>
        <p:spPr bwMode="auto">
          <a:xfrm>
            <a:off x="1812925" y="3236913"/>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20495" name="Line 15"/>
          <p:cNvSpPr>
            <a:spLocks noChangeShapeType="1"/>
          </p:cNvSpPr>
          <p:nvPr/>
        </p:nvSpPr>
        <p:spPr bwMode="auto">
          <a:xfrm flipH="1">
            <a:off x="3733800" y="16764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6" name="Line 16"/>
          <p:cNvSpPr>
            <a:spLocks noChangeShapeType="1"/>
          </p:cNvSpPr>
          <p:nvPr/>
        </p:nvSpPr>
        <p:spPr bwMode="auto">
          <a:xfrm>
            <a:off x="4876800" y="1676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7" name="Text Box 17"/>
          <p:cNvSpPr txBox="1">
            <a:spLocks noChangeArrowheads="1"/>
          </p:cNvSpPr>
          <p:nvPr/>
        </p:nvSpPr>
        <p:spPr bwMode="auto">
          <a:xfrm>
            <a:off x="3962400" y="1752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20498" name="Rectangle 18"/>
          <p:cNvSpPr>
            <a:spLocks noChangeArrowheads="1"/>
          </p:cNvSpPr>
          <p:nvPr/>
        </p:nvSpPr>
        <p:spPr bwMode="auto">
          <a:xfrm>
            <a:off x="2819400" y="30480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0499" name="Rectangle 19"/>
          <p:cNvSpPr>
            <a:spLocks noChangeArrowheads="1"/>
          </p:cNvSpPr>
          <p:nvPr/>
        </p:nvSpPr>
        <p:spPr bwMode="auto">
          <a:xfrm>
            <a:off x="2819400" y="41148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0500" name="Rectangle 20"/>
          <p:cNvSpPr>
            <a:spLocks noChangeArrowheads="1"/>
          </p:cNvSpPr>
          <p:nvPr/>
        </p:nvSpPr>
        <p:spPr bwMode="auto">
          <a:xfrm>
            <a:off x="35814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0501" name="Rectangle 21"/>
          <p:cNvSpPr>
            <a:spLocks noChangeArrowheads="1"/>
          </p:cNvSpPr>
          <p:nvPr/>
        </p:nvSpPr>
        <p:spPr bwMode="auto">
          <a:xfrm>
            <a:off x="48768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0502" name="Rectangle 22"/>
          <p:cNvSpPr>
            <a:spLocks noGrp="1" noChangeArrowheads="1"/>
          </p:cNvSpPr>
          <p:nvPr>
            <p:ph type="title"/>
          </p:nvPr>
        </p:nvSpPr>
        <p:spPr>
          <a:xfrm>
            <a:off x="381000" y="838200"/>
            <a:ext cx="8229600" cy="304800"/>
          </a:xfrm>
        </p:spPr>
        <p:txBody>
          <a:bodyPr>
            <a:normAutofit fontScale="90000"/>
          </a:bodyPr>
          <a:lstStyle/>
          <a:p>
            <a:pPr eaLnBrk="1" hangingPunct="1"/>
            <a:r>
              <a:rPr lang="en-US" altLang="en-US" sz="2000" smtClean="0"/>
              <a:t>F1 Generation Cross: Tt X Tt</a:t>
            </a:r>
          </a:p>
        </p:txBody>
      </p:sp>
    </p:spTree>
    <p:extLst>
      <p:ext uri="{BB962C8B-B14F-4D97-AF65-F5344CB8AC3E}">
        <p14:creationId xmlns:p14="http://schemas.microsoft.com/office/powerpoint/2010/main" val="977958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276600" y="2895600"/>
            <a:ext cx="2286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1507" name="Line 3"/>
          <p:cNvSpPr>
            <a:spLocks noChangeShapeType="1"/>
          </p:cNvSpPr>
          <p:nvPr/>
        </p:nvSpPr>
        <p:spPr bwMode="auto">
          <a:xfrm>
            <a:off x="4419600" y="28956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8" name="Line 4"/>
          <p:cNvSpPr>
            <a:spLocks noChangeShapeType="1"/>
          </p:cNvSpPr>
          <p:nvPr/>
        </p:nvSpPr>
        <p:spPr bwMode="auto">
          <a:xfrm flipH="1">
            <a:off x="3276600" y="3962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9" name="Text Box 5"/>
          <p:cNvSpPr txBox="1">
            <a:spLocks noChangeArrowheads="1"/>
          </p:cNvSpPr>
          <p:nvPr/>
        </p:nvSpPr>
        <p:spPr bwMode="auto">
          <a:xfrm>
            <a:off x="914400" y="1066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Male Genotype</a:t>
            </a:r>
          </a:p>
        </p:txBody>
      </p:sp>
      <p:sp>
        <p:nvSpPr>
          <p:cNvPr id="21510" name="Text Box 6"/>
          <p:cNvSpPr txBox="1">
            <a:spLocks noChangeArrowheads="1"/>
          </p:cNvSpPr>
          <p:nvPr/>
        </p:nvSpPr>
        <p:spPr bwMode="auto">
          <a:xfrm>
            <a:off x="914400" y="1828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Female Genotype</a:t>
            </a:r>
          </a:p>
        </p:txBody>
      </p:sp>
      <p:sp>
        <p:nvSpPr>
          <p:cNvPr id="21511" name="Line 7"/>
          <p:cNvSpPr>
            <a:spLocks noChangeShapeType="1"/>
          </p:cNvSpPr>
          <p:nvPr/>
        </p:nvSpPr>
        <p:spPr bwMode="auto">
          <a:xfrm>
            <a:off x="2667000" y="1219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2" name="Line 8"/>
          <p:cNvSpPr>
            <a:spLocks noChangeShapeType="1"/>
          </p:cNvSpPr>
          <p:nvPr/>
        </p:nvSpPr>
        <p:spPr bwMode="auto">
          <a:xfrm>
            <a:off x="1219200" y="2209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3" name="Text Box 9"/>
          <p:cNvSpPr txBox="1">
            <a:spLocks noChangeArrowheads="1"/>
          </p:cNvSpPr>
          <p:nvPr/>
        </p:nvSpPr>
        <p:spPr bwMode="auto">
          <a:xfrm>
            <a:off x="685800" y="3352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21514" name="Line 10"/>
          <p:cNvSpPr>
            <a:spLocks noChangeShapeType="1"/>
          </p:cNvSpPr>
          <p:nvPr/>
        </p:nvSpPr>
        <p:spPr bwMode="auto">
          <a:xfrm flipV="1">
            <a:off x="1828800" y="3200400"/>
            <a:ext cx="914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5" name="Rectangle 11"/>
          <p:cNvSpPr>
            <a:spLocks noChangeArrowheads="1"/>
          </p:cNvSpPr>
          <p:nvPr/>
        </p:nvSpPr>
        <p:spPr bwMode="auto">
          <a:xfrm>
            <a:off x="4191000" y="990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1516" name="Rectangle 12"/>
          <p:cNvSpPr>
            <a:spLocks noChangeArrowheads="1"/>
          </p:cNvSpPr>
          <p:nvPr/>
        </p:nvSpPr>
        <p:spPr bwMode="auto">
          <a:xfrm>
            <a:off x="990600" y="3276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1517" name="Line 13"/>
          <p:cNvSpPr>
            <a:spLocks noChangeShapeType="1"/>
          </p:cNvSpPr>
          <p:nvPr/>
        </p:nvSpPr>
        <p:spPr bwMode="auto">
          <a:xfrm>
            <a:off x="1828800" y="38862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8" name="Text Box 14"/>
          <p:cNvSpPr txBox="1">
            <a:spLocks noChangeArrowheads="1"/>
          </p:cNvSpPr>
          <p:nvPr/>
        </p:nvSpPr>
        <p:spPr bwMode="auto">
          <a:xfrm>
            <a:off x="1812925" y="3236913"/>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21519" name="Line 15"/>
          <p:cNvSpPr>
            <a:spLocks noChangeShapeType="1"/>
          </p:cNvSpPr>
          <p:nvPr/>
        </p:nvSpPr>
        <p:spPr bwMode="auto">
          <a:xfrm flipH="1">
            <a:off x="3733800" y="16764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0" name="Line 16"/>
          <p:cNvSpPr>
            <a:spLocks noChangeShapeType="1"/>
          </p:cNvSpPr>
          <p:nvPr/>
        </p:nvSpPr>
        <p:spPr bwMode="auto">
          <a:xfrm>
            <a:off x="4876800" y="1676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1" name="Text Box 17"/>
          <p:cNvSpPr txBox="1">
            <a:spLocks noChangeArrowheads="1"/>
          </p:cNvSpPr>
          <p:nvPr/>
        </p:nvSpPr>
        <p:spPr bwMode="auto">
          <a:xfrm>
            <a:off x="3962400" y="1752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21522" name="Rectangle 18"/>
          <p:cNvSpPr>
            <a:spLocks noChangeArrowheads="1"/>
          </p:cNvSpPr>
          <p:nvPr/>
        </p:nvSpPr>
        <p:spPr bwMode="auto">
          <a:xfrm>
            <a:off x="2819400" y="30480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1523" name="Rectangle 19"/>
          <p:cNvSpPr>
            <a:spLocks noChangeArrowheads="1"/>
          </p:cNvSpPr>
          <p:nvPr/>
        </p:nvSpPr>
        <p:spPr bwMode="auto">
          <a:xfrm>
            <a:off x="2819400" y="41148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1524" name="Rectangle 20"/>
          <p:cNvSpPr>
            <a:spLocks noChangeArrowheads="1"/>
          </p:cNvSpPr>
          <p:nvPr/>
        </p:nvSpPr>
        <p:spPr bwMode="auto">
          <a:xfrm>
            <a:off x="35814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1525" name="Rectangle 21"/>
          <p:cNvSpPr>
            <a:spLocks noChangeArrowheads="1"/>
          </p:cNvSpPr>
          <p:nvPr/>
        </p:nvSpPr>
        <p:spPr bwMode="auto">
          <a:xfrm>
            <a:off x="48768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1526" name="Rectangle 22"/>
          <p:cNvSpPr>
            <a:spLocks noGrp="1" noChangeArrowheads="1"/>
          </p:cNvSpPr>
          <p:nvPr>
            <p:ph type="title"/>
          </p:nvPr>
        </p:nvSpPr>
        <p:spPr>
          <a:xfrm>
            <a:off x="381000" y="838200"/>
            <a:ext cx="8229600" cy="304800"/>
          </a:xfrm>
        </p:spPr>
        <p:txBody>
          <a:bodyPr>
            <a:normAutofit fontScale="90000"/>
          </a:bodyPr>
          <a:lstStyle/>
          <a:p>
            <a:pPr eaLnBrk="1" hangingPunct="1"/>
            <a:r>
              <a:rPr lang="en-US" altLang="en-US" sz="2000" smtClean="0"/>
              <a:t>F1 Generation Cross: Tt X Tt</a:t>
            </a:r>
          </a:p>
        </p:txBody>
      </p:sp>
      <p:sp>
        <p:nvSpPr>
          <p:cNvPr id="21527" name="Text Box 23"/>
          <p:cNvSpPr txBox="1">
            <a:spLocks noChangeArrowheads="1"/>
          </p:cNvSpPr>
          <p:nvPr/>
        </p:nvSpPr>
        <p:spPr bwMode="auto">
          <a:xfrm>
            <a:off x="4343400" y="1143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1528" name="Text Box 24"/>
          <p:cNvSpPr txBox="1">
            <a:spLocks noChangeArrowheads="1"/>
          </p:cNvSpPr>
          <p:nvPr/>
        </p:nvSpPr>
        <p:spPr bwMode="auto">
          <a:xfrm>
            <a:off x="1143000" y="3429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1529" name="Text Box 25"/>
          <p:cNvSpPr txBox="1">
            <a:spLocks noChangeArrowheads="1"/>
          </p:cNvSpPr>
          <p:nvPr/>
        </p:nvSpPr>
        <p:spPr bwMode="auto">
          <a:xfrm>
            <a:off x="2819400" y="30480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1530" name="Text Box 26"/>
          <p:cNvSpPr txBox="1">
            <a:spLocks noChangeArrowheads="1"/>
          </p:cNvSpPr>
          <p:nvPr/>
        </p:nvSpPr>
        <p:spPr bwMode="auto">
          <a:xfrm>
            <a:off x="35814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1531" name="Text Box 27"/>
          <p:cNvSpPr txBox="1">
            <a:spLocks noChangeArrowheads="1"/>
          </p:cNvSpPr>
          <p:nvPr/>
        </p:nvSpPr>
        <p:spPr bwMode="auto">
          <a:xfrm>
            <a:off x="49530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1532" name="Text Box 28"/>
          <p:cNvSpPr txBox="1">
            <a:spLocks noChangeArrowheads="1"/>
          </p:cNvSpPr>
          <p:nvPr/>
        </p:nvSpPr>
        <p:spPr bwMode="auto">
          <a:xfrm>
            <a:off x="2895600" y="41148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Tree>
    <p:extLst>
      <p:ext uri="{BB962C8B-B14F-4D97-AF65-F5344CB8AC3E}">
        <p14:creationId xmlns:p14="http://schemas.microsoft.com/office/powerpoint/2010/main" val="3720266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smtClean="0"/>
              <a:t>Father of Genetics: Gregor Mendel</a:t>
            </a:r>
          </a:p>
        </p:txBody>
      </p:sp>
      <p:sp>
        <p:nvSpPr>
          <p:cNvPr id="3075" name="Rectangle 3"/>
          <p:cNvSpPr>
            <a:spLocks noGrp="1" noChangeArrowheads="1"/>
          </p:cNvSpPr>
          <p:nvPr>
            <p:ph idx="1"/>
          </p:nvPr>
        </p:nvSpPr>
        <p:spPr/>
        <p:txBody>
          <a:bodyPr/>
          <a:lstStyle/>
          <a:p>
            <a:pPr eaLnBrk="1" hangingPunct="1">
              <a:lnSpc>
                <a:spcPct val="90000"/>
              </a:lnSpc>
              <a:buFont typeface="Wingdings" pitchFamily="2" charset="2"/>
              <a:buNone/>
            </a:pPr>
            <a:r>
              <a:rPr lang="en-US" altLang="en-US" dirty="0" smtClean="0"/>
              <a:t>Austrian Monk</a:t>
            </a:r>
          </a:p>
          <a:p>
            <a:pPr eaLnBrk="1" hangingPunct="1">
              <a:lnSpc>
                <a:spcPct val="90000"/>
              </a:lnSpc>
            </a:pPr>
            <a:r>
              <a:rPr lang="en-US" altLang="en-US" dirty="0" smtClean="0"/>
              <a:t>Grew Peas and studied </a:t>
            </a:r>
          </a:p>
          <a:p>
            <a:pPr eaLnBrk="1" hangingPunct="1">
              <a:lnSpc>
                <a:spcPct val="90000"/>
              </a:lnSpc>
              <a:buFont typeface="Wingdings" pitchFamily="2" charset="2"/>
              <a:buNone/>
            </a:pPr>
            <a:r>
              <a:rPr lang="en-US" altLang="en-US" dirty="0" smtClean="0"/>
              <a:t>their characteristics and their traits</a:t>
            </a:r>
          </a:p>
          <a:p>
            <a:pPr lvl="1" eaLnBrk="1" hangingPunct="1">
              <a:lnSpc>
                <a:spcPct val="90000"/>
              </a:lnSpc>
            </a:pPr>
            <a:r>
              <a:rPr lang="en-US" altLang="en-US" dirty="0" smtClean="0"/>
              <a:t>Flower color: </a:t>
            </a:r>
            <a:r>
              <a:rPr lang="en-US" altLang="en-US" dirty="0" smtClean="0">
                <a:solidFill>
                  <a:srgbClr val="FFC000"/>
                </a:solidFill>
              </a:rPr>
              <a:t>characteristic (gene)</a:t>
            </a:r>
          </a:p>
          <a:p>
            <a:pPr lvl="1" eaLnBrk="1" hangingPunct="1">
              <a:lnSpc>
                <a:spcPct val="90000"/>
              </a:lnSpc>
            </a:pPr>
            <a:r>
              <a:rPr lang="en-US" altLang="en-US" dirty="0" smtClean="0"/>
              <a:t>Pink or white: </a:t>
            </a:r>
            <a:r>
              <a:rPr lang="en-US" altLang="en-US" dirty="0" smtClean="0">
                <a:solidFill>
                  <a:srgbClr val="FFC000"/>
                </a:solidFill>
              </a:rPr>
              <a:t>Trait (allele)</a:t>
            </a:r>
          </a:p>
        </p:txBody>
      </p:sp>
      <p:pic>
        <p:nvPicPr>
          <p:cNvPr id="4100" name="Picture 5" descr="Mendel_Gregor_1822-188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219200"/>
            <a:ext cx="2108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25087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07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276600" y="2895600"/>
            <a:ext cx="2286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2531" name="Line 3"/>
          <p:cNvSpPr>
            <a:spLocks noChangeShapeType="1"/>
          </p:cNvSpPr>
          <p:nvPr/>
        </p:nvSpPr>
        <p:spPr bwMode="auto">
          <a:xfrm>
            <a:off x="4419600" y="28956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2" name="Line 4"/>
          <p:cNvSpPr>
            <a:spLocks noChangeShapeType="1"/>
          </p:cNvSpPr>
          <p:nvPr/>
        </p:nvSpPr>
        <p:spPr bwMode="auto">
          <a:xfrm flipH="1">
            <a:off x="3276600" y="3962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3" name="Text Box 5"/>
          <p:cNvSpPr txBox="1">
            <a:spLocks noChangeArrowheads="1"/>
          </p:cNvSpPr>
          <p:nvPr/>
        </p:nvSpPr>
        <p:spPr bwMode="auto">
          <a:xfrm>
            <a:off x="914400" y="1066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Male Genotype</a:t>
            </a:r>
          </a:p>
        </p:txBody>
      </p:sp>
      <p:sp>
        <p:nvSpPr>
          <p:cNvPr id="22534" name="Text Box 6"/>
          <p:cNvSpPr txBox="1">
            <a:spLocks noChangeArrowheads="1"/>
          </p:cNvSpPr>
          <p:nvPr/>
        </p:nvSpPr>
        <p:spPr bwMode="auto">
          <a:xfrm>
            <a:off x="914400" y="1828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Female Genotype</a:t>
            </a:r>
          </a:p>
        </p:txBody>
      </p:sp>
      <p:sp>
        <p:nvSpPr>
          <p:cNvPr id="22535" name="Line 7"/>
          <p:cNvSpPr>
            <a:spLocks noChangeShapeType="1"/>
          </p:cNvSpPr>
          <p:nvPr/>
        </p:nvSpPr>
        <p:spPr bwMode="auto">
          <a:xfrm>
            <a:off x="2667000" y="1219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6" name="Line 8"/>
          <p:cNvSpPr>
            <a:spLocks noChangeShapeType="1"/>
          </p:cNvSpPr>
          <p:nvPr/>
        </p:nvSpPr>
        <p:spPr bwMode="auto">
          <a:xfrm>
            <a:off x="1219200" y="2209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7" name="Text Box 9"/>
          <p:cNvSpPr txBox="1">
            <a:spLocks noChangeArrowheads="1"/>
          </p:cNvSpPr>
          <p:nvPr/>
        </p:nvSpPr>
        <p:spPr bwMode="auto">
          <a:xfrm>
            <a:off x="685800" y="3352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22538" name="Line 10"/>
          <p:cNvSpPr>
            <a:spLocks noChangeShapeType="1"/>
          </p:cNvSpPr>
          <p:nvPr/>
        </p:nvSpPr>
        <p:spPr bwMode="auto">
          <a:xfrm flipV="1">
            <a:off x="1828800" y="3200400"/>
            <a:ext cx="914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9" name="Rectangle 11"/>
          <p:cNvSpPr>
            <a:spLocks noChangeArrowheads="1"/>
          </p:cNvSpPr>
          <p:nvPr/>
        </p:nvSpPr>
        <p:spPr bwMode="auto">
          <a:xfrm>
            <a:off x="4191000" y="990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2540" name="Rectangle 12"/>
          <p:cNvSpPr>
            <a:spLocks noChangeArrowheads="1"/>
          </p:cNvSpPr>
          <p:nvPr/>
        </p:nvSpPr>
        <p:spPr bwMode="auto">
          <a:xfrm>
            <a:off x="990600" y="3276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2541" name="Line 13"/>
          <p:cNvSpPr>
            <a:spLocks noChangeShapeType="1"/>
          </p:cNvSpPr>
          <p:nvPr/>
        </p:nvSpPr>
        <p:spPr bwMode="auto">
          <a:xfrm>
            <a:off x="1828800" y="38862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2" name="Text Box 14"/>
          <p:cNvSpPr txBox="1">
            <a:spLocks noChangeArrowheads="1"/>
          </p:cNvSpPr>
          <p:nvPr/>
        </p:nvSpPr>
        <p:spPr bwMode="auto">
          <a:xfrm>
            <a:off x="1812925" y="3236913"/>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22543" name="Line 15"/>
          <p:cNvSpPr>
            <a:spLocks noChangeShapeType="1"/>
          </p:cNvSpPr>
          <p:nvPr/>
        </p:nvSpPr>
        <p:spPr bwMode="auto">
          <a:xfrm flipH="1">
            <a:off x="3733800" y="16764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4" name="Line 16"/>
          <p:cNvSpPr>
            <a:spLocks noChangeShapeType="1"/>
          </p:cNvSpPr>
          <p:nvPr/>
        </p:nvSpPr>
        <p:spPr bwMode="auto">
          <a:xfrm>
            <a:off x="4876800" y="1676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5" name="Text Box 17"/>
          <p:cNvSpPr txBox="1">
            <a:spLocks noChangeArrowheads="1"/>
          </p:cNvSpPr>
          <p:nvPr/>
        </p:nvSpPr>
        <p:spPr bwMode="auto">
          <a:xfrm>
            <a:off x="3962400" y="1752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22546" name="Rectangle 18"/>
          <p:cNvSpPr>
            <a:spLocks noChangeArrowheads="1"/>
          </p:cNvSpPr>
          <p:nvPr/>
        </p:nvSpPr>
        <p:spPr bwMode="auto">
          <a:xfrm>
            <a:off x="2819400" y="30480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2547" name="Rectangle 19"/>
          <p:cNvSpPr>
            <a:spLocks noChangeArrowheads="1"/>
          </p:cNvSpPr>
          <p:nvPr/>
        </p:nvSpPr>
        <p:spPr bwMode="auto">
          <a:xfrm>
            <a:off x="2819400" y="41148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2548" name="Rectangle 20"/>
          <p:cNvSpPr>
            <a:spLocks noChangeArrowheads="1"/>
          </p:cNvSpPr>
          <p:nvPr/>
        </p:nvSpPr>
        <p:spPr bwMode="auto">
          <a:xfrm>
            <a:off x="35814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2549" name="Rectangle 21"/>
          <p:cNvSpPr>
            <a:spLocks noChangeArrowheads="1"/>
          </p:cNvSpPr>
          <p:nvPr/>
        </p:nvSpPr>
        <p:spPr bwMode="auto">
          <a:xfrm>
            <a:off x="48768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2550" name="Rectangle 22"/>
          <p:cNvSpPr>
            <a:spLocks noGrp="1" noChangeArrowheads="1"/>
          </p:cNvSpPr>
          <p:nvPr>
            <p:ph type="title"/>
          </p:nvPr>
        </p:nvSpPr>
        <p:spPr>
          <a:xfrm>
            <a:off x="381000" y="838200"/>
            <a:ext cx="8229600" cy="304800"/>
          </a:xfrm>
        </p:spPr>
        <p:txBody>
          <a:bodyPr>
            <a:normAutofit fontScale="90000"/>
          </a:bodyPr>
          <a:lstStyle/>
          <a:p>
            <a:pPr eaLnBrk="1" hangingPunct="1"/>
            <a:r>
              <a:rPr lang="en-US" altLang="en-US" sz="2000" smtClean="0"/>
              <a:t>F1 Generation Cross: Tt X Tt</a:t>
            </a:r>
          </a:p>
        </p:txBody>
      </p:sp>
      <p:sp>
        <p:nvSpPr>
          <p:cNvPr id="22551" name="Text Box 23"/>
          <p:cNvSpPr txBox="1">
            <a:spLocks noChangeArrowheads="1"/>
          </p:cNvSpPr>
          <p:nvPr/>
        </p:nvSpPr>
        <p:spPr bwMode="auto">
          <a:xfrm>
            <a:off x="4343400" y="1143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2552" name="Text Box 24"/>
          <p:cNvSpPr txBox="1">
            <a:spLocks noChangeArrowheads="1"/>
          </p:cNvSpPr>
          <p:nvPr/>
        </p:nvSpPr>
        <p:spPr bwMode="auto">
          <a:xfrm>
            <a:off x="1143000" y="3429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2553" name="Text Box 25"/>
          <p:cNvSpPr txBox="1">
            <a:spLocks noChangeArrowheads="1"/>
          </p:cNvSpPr>
          <p:nvPr/>
        </p:nvSpPr>
        <p:spPr bwMode="auto">
          <a:xfrm>
            <a:off x="2819400" y="30480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2554" name="Text Box 26"/>
          <p:cNvSpPr txBox="1">
            <a:spLocks noChangeArrowheads="1"/>
          </p:cNvSpPr>
          <p:nvPr/>
        </p:nvSpPr>
        <p:spPr bwMode="auto">
          <a:xfrm>
            <a:off x="35814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2555" name="Text Box 27"/>
          <p:cNvSpPr txBox="1">
            <a:spLocks noChangeArrowheads="1"/>
          </p:cNvSpPr>
          <p:nvPr/>
        </p:nvSpPr>
        <p:spPr bwMode="auto">
          <a:xfrm>
            <a:off x="49530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2556" name="Text Box 28"/>
          <p:cNvSpPr txBox="1">
            <a:spLocks noChangeArrowheads="1"/>
          </p:cNvSpPr>
          <p:nvPr/>
        </p:nvSpPr>
        <p:spPr bwMode="auto">
          <a:xfrm>
            <a:off x="2895600" y="41148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2557" name="Text Box 29"/>
          <p:cNvSpPr txBox="1">
            <a:spLocks noChangeArrowheads="1"/>
          </p:cNvSpPr>
          <p:nvPr/>
        </p:nvSpPr>
        <p:spPr bwMode="auto">
          <a:xfrm>
            <a:off x="3505200" y="4267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2558" name="Text Box 30"/>
          <p:cNvSpPr txBox="1">
            <a:spLocks noChangeArrowheads="1"/>
          </p:cNvSpPr>
          <p:nvPr/>
        </p:nvSpPr>
        <p:spPr bwMode="auto">
          <a:xfrm>
            <a:off x="4648200" y="32004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2559" name="Text Box 31"/>
          <p:cNvSpPr txBox="1">
            <a:spLocks noChangeArrowheads="1"/>
          </p:cNvSpPr>
          <p:nvPr/>
        </p:nvSpPr>
        <p:spPr bwMode="auto">
          <a:xfrm>
            <a:off x="4724400" y="4267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2560" name="Text Box 32"/>
          <p:cNvSpPr txBox="1">
            <a:spLocks noChangeArrowheads="1"/>
          </p:cNvSpPr>
          <p:nvPr/>
        </p:nvSpPr>
        <p:spPr bwMode="auto">
          <a:xfrm>
            <a:off x="3581400" y="3200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2561" name="Rectangle 33"/>
          <p:cNvSpPr>
            <a:spLocks noChangeArrowheads="1"/>
          </p:cNvSpPr>
          <p:nvPr/>
        </p:nvSpPr>
        <p:spPr bwMode="auto">
          <a:xfrm>
            <a:off x="1752600" y="5257800"/>
            <a:ext cx="1874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Genotypic Ratio:</a:t>
            </a:r>
          </a:p>
        </p:txBody>
      </p:sp>
      <p:sp>
        <p:nvSpPr>
          <p:cNvPr id="22562" name="Rectangle 34"/>
          <p:cNvSpPr>
            <a:spLocks noChangeArrowheads="1"/>
          </p:cNvSpPr>
          <p:nvPr/>
        </p:nvSpPr>
        <p:spPr bwMode="auto">
          <a:xfrm>
            <a:off x="1752600" y="5943600"/>
            <a:ext cx="1976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Phenotypic Ratio:</a:t>
            </a:r>
          </a:p>
        </p:txBody>
      </p:sp>
    </p:spTree>
    <p:extLst>
      <p:ext uri="{BB962C8B-B14F-4D97-AF65-F5344CB8AC3E}">
        <p14:creationId xmlns:p14="http://schemas.microsoft.com/office/powerpoint/2010/main" val="3001763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276600" y="2895600"/>
            <a:ext cx="2286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3555" name="Line 3"/>
          <p:cNvSpPr>
            <a:spLocks noChangeShapeType="1"/>
          </p:cNvSpPr>
          <p:nvPr/>
        </p:nvSpPr>
        <p:spPr bwMode="auto">
          <a:xfrm>
            <a:off x="4419600" y="28956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6" name="Line 4"/>
          <p:cNvSpPr>
            <a:spLocks noChangeShapeType="1"/>
          </p:cNvSpPr>
          <p:nvPr/>
        </p:nvSpPr>
        <p:spPr bwMode="auto">
          <a:xfrm flipH="1">
            <a:off x="3276600" y="3962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7" name="Text Box 5"/>
          <p:cNvSpPr txBox="1">
            <a:spLocks noChangeArrowheads="1"/>
          </p:cNvSpPr>
          <p:nvPr/>
        </p:nvSpPr>
        <p:spPr bwMode="auto">
          <a:xfrm>
            <a:off x="914400" y="10668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Male Genotype</a:t>
            </a:r>
          </a:p>
        </p:txBody>
      </p:sp>
      <p:sp>
        <p:nvSpPr>
          <p:cNvPr id="23558" name="Text Box 6"/>
          <p:cNvSpPr txBox="1">
            <a:spLocks noChangeArrowheads="1"/>
          </p:cNvSpPr>
          <p:nvPr/>
        </p:nvSpPr>
        <p:spPr bwMode="auto">
          <a:xfrm>
            <a:off x="914400" y="1828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Female Genotype</a:t>
            </a:r>
          </a:p>
        </p:txBody>
      </p:sp>
      <p:sp>
        <p:nvSpPr>
          <p:cNvPr id="23559" name="Line 7"/>
          <p:cNvSpPr>
            <a:spLocks noChangeShapeType="1"/>
          </p:cNvSpPr>
          <p:nvPr/>
        </p:nvSpPr>
        <p:spPr bwMode="auto">
          <a:xfrm>
            <a:off x="2667000" y="1219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0" name="Line 8"/>
          <p:cNvSpPr>
            <a:spLocks noChangeShapeType="1"/>
          </p:cNvSpPr>
          <p:nvPr/>
        </p:nvSpPr>
        <p:spPr bwMode="auto">
          <a:xfrm>
            <a:off x="1219200" y="2209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1" name="Text Box 9"/>
          <p:cNvSpPr txBox="1">
            <a:spLocks noChangeArrowheads="1"/>
          </p:cNvSpPr>
          <p:nvPr/>
        </p:nvSpPr>
        <p:spPr bwMode="auto">
          <a:xfrm>
            <a:off x="685800" y="3352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23562" name="Line 10"/>
          <p:cNvSpPr>
            <a:spLocks noChangeShapeType="1"/>
          </p:cNvSpPr>
          <p:nvPr/>
        </p:nvSpPr>
        <p:spPr bwMode="auto">
          <a:xfrm flipV="1">
            <a:off x="1828800" y="3200400"/>
            <a:ext cx="914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3" name="Rectangle 11"/>
          <p:cNvSpPr>
            <a:spLocks noChangeArrowheads="1"/>
          </p:cNvSpPr>
          <p:nvPr/>
        </p:nvSpPr>
        <p:spPr bwMode="auto">
          <a:xfrm>
            <a:off x="4191000" y="990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3564" name="Rectangle 12"/>
          <p:cNvSpPr>
            <a:spLocks noChangeArrowheads="1"/>
          </p:cNvSpPr>
          <p:nvPr/>
        </p:nvSpPr>
        <p:spPr bwMode="auto">
          <a:xfrm>
            <a:off x="990600" y="32766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3565" name="Line 13"/>
          <p:cNvSpPr>
            <a:spLocks noChangeShapeType="1"/>
          </p:cNvSpPr>
          <p:nvPr/>
        </p:nvSpPr>
        <p:spPr bwMode="auto">
          <a:xfrm>
            <a:off x="1828800" y="38862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6" name="Text Box 14"/>
          <p:cNvSpPr txBox="1">
            <a:spLocks noChangeArrowheads="1"/>
          </p:cNvSpPr>
          <p:nvPr/>
        </p:nvSpPr>
        <p:spPr bwMode="auto">
          <a:xfrm>
            <a:off x="1812925" y="3236913"/>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23567" name="Line 15"/>
          <p:cNvSpPr>
            <a:spLocks noChangeShapeType="1"/>
          </p:cNvSpPr>
          <p:nvPr/>
        </p:nvSpPr>
        <p:spPr bwMode="auto">
          <a:xfrm flipH="1">
            <a:off x="3733800" y="16764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8" name="Line 16"/>
          <p:cNvSpPr>
            <a:spLocks noChangeShapeType="1"/>
          </p:cNvSpPr>
          <p:nvPr/>
        </p:nvSpPr>
        <p:spPr bwMode="auto">
          <a:xfrm>
            <a:off x="4876800" y="1676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9" name="Text Box 17"/>
          <p:cNvSpPr txBox="1">
            <a:spLocks noChangeArrowheads="1"/>
          </p:cNvSpPr>
          <p:nvPr/>
        </p:nvSpPr>
        <p:spPr bwMode="auto">
          <a:xfrm>
            <a:off x="3962400" y="1752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Possible </a:t>
            </a:r>
          </a:p>
          <a:p>
            <a:pPr>
              <a:spcBef>
                <a:spcPct val="0"/>
              </a:spcBef>
              <a:buClrTx/>
              <a:buSzTx/>
              <a:buFontTx/>
              <a:buNone/>
            </a:pPr>
            <a:r>
              <a:rPr lang="en-US" altLang="en-US" sz="1800"/>
              <a:t>Gametes</a:t>
            </a:r>
          </a:p>
        </p:txBody>
      </p:sp>
      <p:sp>
        <p:nvSpPr>
          <p:cNvPr id="23570" name="Rectangle 18"/>
          <p:cNvSpPr>
            <a:spLocks noChangeArrowheads="1"/>
          </p:cNvSpPr>
          <p:nvPr/>
        </p:nvSpPr>
        <p:spPr bwMode="auto">
          <a:xfrm>
            <a:off x="2819400" y="30480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3571" name="Rectangle 19"/>
          <p:cNvSpPr>
            <a:spLocks noChangeArrowheads="1"/>
          </p:cNvSpPr>
          <p:nvPr/>
        </p:nvSpPr>
        <p:spPr bwMode="auto">
          <a:xfrm>
            <a:off x="2819400" y="41148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3572" name="Rectangle 20"/>
          <p:cNvSpPr>
            <a:spLocks noChangeArrowheads="1"/>
          </p:cNvSpPr>
          <p:nvPr/>
        </p:nvSpPr>
        <p:spPr bwMode="auto">
          <a:xfrm>
            <a:off x="35814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3573" name="Rectangle 21"/>
          <p:cNvSpPr>
            <a:spLocks noChangeArrowheads="1"/>
          </p:cNvSpPr>
          <p:nvPr/>
        </p:nvSpPr>
        <p:spPr bwMode="auto">
          <a:xfrm>
            <a:off x="4876800" y="2438400"/>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3574" name="Rectangle 22"/>
          <p:cNvSpPr>
            <a:spLocks noGrp="1" noChangeArrowheads="1"/>
          </p:cNvSpPr>
          <p:nvPr>
            <p:ph type="title"/>
          </p:nvPr>
        </p:nvSpPr>
        <p:spPr>
          <a:xfrm>
            <a:off x="381000" y="838200"/>
            <a:ext cx="8229600" cy="304800"/>
          </a:xfrm>
        </p:spPr>
        <p:txBody>
          <a:bodyPr>
            <a:normAutofit fontScale="90000"/>
          </a:bodyPr>
          <a:lstStyle/>
          <a:p>
            <a:pPr eaLnBrk="1" hangingPunct="1"/>
            <a:r>
              <a:rPr lang="en-US" altLang="en-US" sz="2000" smtClean="0"/>
              <a:t>F1 Generation Cross: Tt X Tt</a:t>
            </a:r>
          </a:p>
        </p:txBody>
      </p:sp>
      <p:sp>
        <p:nvSpPr>
          <p:cNvPr id="23575" name="Text Box 23"/>
          <p:cNvSpPr txBox="1">
            <a:spLocks noChangeArrowheads="1"/>
          </p:cNvSpPr>
          <p:nvPr/>
        </p:nvSpPr>
        <p:spPr bwMode="auto">
          <a:xfrm>
            <a:off x="4343400" y="1143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3576" name="Text Box 24"/>
          <p:cNvSpPr txBox="1">
            <a:spLocks noChangeArrowheads="1"/>
          </p:cNvSpPr>
          <p:nvPr/>
        </p:nvSpPr>
        <p:spPr bwMode="auto">
          <a:xfrm>
            <a:off x="1143000" y="3429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3577" name="Text Box 25"/>
          <p:cNvSpPr txBox="1">
            <a:spLocks noChangeArrowheads="1"/>
          </p:cNvSpPr>
          <p:nvPr/>
        </p:nvSpPr>
        <p:spPr bwMode="auto">
          <a:xfrm>
            <a:off x="2819400" y="30480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3578" name="Text Box 26"/>
          <p:cNvSpPr txBox="1">
            <a:spLocks noChangeArrowheads="1"/>
          </p:cNvSpPr>
          <p:nvPr/>
        </p:nvSpPr>
        <p:spPr bwMode="auto">
          <a:xfrm>
            <a:off x="35814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3579" name="Text Box 27"/>
          <p:cNvSpPr txBox="1">
            <a:spLocks noChangeArrowheads="1"/>
          </p:cNvSpPr>
          <p:nvPr/>
        </p:nvSpPr>
        <p:spPr bwMode="auto">
          <a:xfrm>
            <a:off x="4953000" y="2438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3580" name="Text Box 28"/>
          <p:cNvSpPr txBox="1">
            <a:spLocks noChangeArrowheads="1"/>
          </p:cNvSpPr>
          <p:nvPr/>
        </p:nvSpPr>
        <p:spPr bwMode="auto">
          <a:xfrm>
            <a:off x="2895600" y="41148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3581" name="Text Box 29"/>
          <p:cNvSpPr txBox="1">
            <a:spLocks noChangeArrowheads="1"/>
          </p:cNvSpPr>
          <p:nvPr/>
        </p:nvSpPr>
        <p:spPr bwMode="auto">
          <a:xfrm>
            <a:off x="3505200" y="4267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3582" name="Text Box 30"/>
          <p:cNvSpPr txBox="1">
            <a:spLocks noChangeArrowheads="1"/>
          </p:cNvSpPr>
          <p:nvPr/>
        </p:nvSpPr>
        <p:spPr bwMode="auto">
          <a:xfrm>
            <a:off x="4648200" y="32004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3583" name="Text Box 31"/>
          <p:cNvSpPr txBox="1">
            <a:spLocks noChangeArrowheads="1"/>
          </p:cNvSpPr>
          <p:nvPr/>
        </p:nvSpPr>
        <p:spPr bwMode="auto">
          <a:xfrm>
            <a:off x="4724400" y="4267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3584" name="Text Box 32"/>
          <p:cNvSpPr txBox="1">
            <a:spLocks noChangeArrowheads="1"/>
          </p:cNvSpPr>
          <p:nvPr/>
        </p:nvSpPr>
        <p:spPr bwMode="auto">
          <a:xfrm>
            <a:off x="3581400" y="3200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3585" name="Rectangle 33"/>
          <p:cNvSpPr>
            <a:spLocks noChangeArrowheads="1"/>
          </p:cNvSpPr>
          <p:nvPr/>
        </p:nvSpPr>
        <p:spPr bwMode="auto">
          <a:xfrm>
            <a:off x="1752600" y="5257800"/>
            <a:ext cx="1874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Genotypic Ratio:</a:t>
            </a:r>
          </a:p>
        </p:txBody>
      </p:sp>
      <p:sp>
        <p:nvSpPr>
          <p:cNvPr id="23586" name="Rectangle 34"/>
          <p:cNvSpPr>
            <a:spLocks noChangeArrowheads="1"/>
          </p:cNvSpPr>
          <p:nvPr/>
        </p:nvSpPr>
        <p:spPr bwMode="auto">
          <a:xfrm>
            <a:off x="1752600" y="5943600"/>
            <a:ext cx="1976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Phenotypic Ratio:</a:t>
            </a:r>
          </a:p>
        </p:txBody>
      </p:sp>
      <p:sp>
        <p:nvSpPr>
          <p:cNvPr id="23587" name="Text Box 35"/>
          <p:cNvSpPr txBox="1">
            <a:spLocks noChangeArrowheads="1"/>
          </p:cNvSpPr>
          <p:nvPr/>
        </p:nvSpPr>
        <p:spPr bwMode="auto">
          <a:xfrm>
            <a:off x="3962400" y="5334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1:2:1</a:t>
            </a:r>
          </a:p>
        </p:txBody>
      </p:sp>
      <p:sp>
        <p:nvSpPr>
          <p:cNvPr id="23588" name="Text Box 36"/>
          <p:cNvSpPr txBox="1">
            <a:spLocks noChangeArrowheads="1"/>
          </p:cNvSpPr>
          <p:nvPr/>
        </p:nvSpPr>
        <p:spPr bwMode="auto">
          <a:xfrm>
            <a:off x="3962400" y="5943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3:1</a:t>
            </a:r>
          </a:p>
        </p:txBody>
      </p:sp>
    </p:spTree>
    <p:extLst>
      <p:ext uri="{BB962C8B-B14F-4D97-AF65-F5344CB8AC3E}">
        <p14:creationId xmlns:p14="http://schemas.microsoft.com/office/powerpoint/2010/main" val="1275242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Problems	</a:t>
            </a:r>
            <a:endParaRPr lang="en-US" dirty="0"/>
          </a:p>
        </p:txBody>
      </p:sp>
      <p:sp>
        <p:nvSpPr>
          <p:cNvPr id="3" name="Content Placeholder 2"/>
          <p:cNvSpPr>
            <a:spLocks noGrp="1"/>
          </p:cNvSpPr>
          <p:nvPr>
            <p:ph idx="1"/>
          </p:nvPr>
        </p:nvSpPr>
        <p:spPr/>
        <p:txBody>
          <a:bodyPr/>
          <a:lstStyle/>
          <a:p>
            <a:r>
              <a:rPr lang="en-US" dirty="0" smtClean="0"/>
              <a:t>A purple flowered pea plant that is the result of a cross between a purple flowered plant and a white flowered plant is crossed with a white flowered plant. How many of the offspring of this cross will be white and how many will be purple? </a:t>
            </a:r>
            <a:endParaRPr lang="en-US" dirty="0"/>
          </a:p>
        </p:txBody>
      </p:sp>
    </p:spTree>
    <p:extLst>
      <p:ext uri="{BB962C8B-B14F-4D97-AF65-F5344CB8AC3E}">
        <p14:creationId xmlns:p14="http://schemas.microsoft.com/office/powerpoint/2010/main" val="3940656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 certain species of fish blue scales is dominant over red scales. If two blue scaled fish mate and produce, 80 blue scaled offspring and 20 red scaled offspring, what are the genotypes of the parents? </a:t>
            </a:r>
            <a:endParaRPr lang="en-US" dirty="0"/>
          </a:p>
        </p:txBody>
      </p:sp>
    </p:spTree>
    <p:extLst>
      <p:ext uri="{BB962C8B-B14F-4D97-AF65-F5344CB8AC3E}">
        <p14:creationId xmlns:p14="http://schemas.microsoft.com/office/powerpoint/2010/main" val="2358152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new species of bird was recently discovered that shows two varieties of color, yellow and orange. When two orange birds are crossed, only orange offspring are produced. When two yellow are crossed, the results are either all yellow or yellow and orange. What does this tell you about the pattern of inheritance? </a:t>
            </a:r>
            <a:endParaRPr lang="en-US" dirty="0"/>
          </a:p>
        </p:txBody>
      </p:sp>
    </p:spTree>
    <p:extLst>
      <p:ext uri="{BB962C8B-B14F-4D97-AF65-F5344CB8AC3E}">
        <p14:creationId xmlns:p14="http://schemas.microsoft.com/office/powerpoint/2010/main" val="3833144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Test Cross</a:t>
            </a:r>
          </a:p>
        </p:txBody>
      </p:sp>
      <p:sp>
        <p:nvSpPr>
          <p:cNvPr id="136195" name="Rectangle 3"/>
          <p:cNvSpPr>
            <a:spLocks noGrp="1" noChangeArrowheads="1"/>
          </p:cNvSpPr>
          <p:nvPr>
            <p:ph idx="1"/>
          </p:nvPr>
        </p:nvSpPr>
        <p:spPr/>
        <p:txBody>
          <a:bodyPr/>
          <a:lstStyle/>
          <a:p>
            <a:pPr eaLnBrk="1" hangingPunct="1">
              <a:buFont typeface="Wingdings" pitchFamily="2" charset="2"/>
              <a:buNone/>
            </a:pPr>
            <a:r>
              <a:rPr lang="en-US" altLang="en-US" dirty="0" smtClean="0">
                <a:solidFill>
                  <a:srgbClr val="FFC000"/>
                </a:solidFill>
              </a:rPr>
              <a:t>T___ X </a:t>
            </a:r>
            <a:r>
              <a:rPr lang="en-US" altLang="en-US" dirty="0" err="1" smtClean="0">
                <a:solidFill>
                  <a:srgbClr val="FFC000"/>
                </a:solidFill>
              </a:rPr>
              <a:t>tt</a:t>
            </a:r>
            <a:endParaRPr lang="en-US" altLang="en-US" dirty="0" smtClean="0">
              <a:solidFill>
                <a:srgbClr val="FFC000"/>
              </a:solidFill>
            </a:endParaRPr>
          </a:p>
          <a:p>
            <a:pPr eaLnBrk="1" hangingPunct="1"/>
            <a:r>
              <a:rPr lang="en-US" altLang="en-US" dirty="0" smtClean="0"/>
              <a:t>crossing of a </a:t>
            </a:r>
            <a:r>
              <a:rPr lang="en-US" altLang="en-US" dirty="0" smtClean="0">
                <a:solidFill>
                  <a:srgbClr val="FFC000"/>
                </a:solidFill>
              </a:rPr>
              <a:t>dominant phenotype </a:t>
            </a:r>
            <a:r>
              <a:rPr lang="en-US" altLang="en-US" dirty="0" smtClean="0"/>
              <a:t>with an </a:t>
            </a:r>
            <a:r>
              <a:rPr lang="en-US" altLang="en-US" u="sng" dirty="0" smtClean="0">
                <a:solidFill>
                  <a:srgbClr val="FF0000"/>
                </a:solidFill>
              </a:rPr>
              <a:t>unknown</a:t>
            </a:r>
            <a:r>
              <a:rPr lang="en-US" altLang="en-US" dirty="0" smtClean="0">
                <a:solidFill>
                  <a:srgbClr val="FFC000"/>
                </a:solidFill>
              </a:rPr>
              <a:t> genotype </a:t>
            </a:r>
            <a:r>
              <a:rPr lang="en-US" altLang="en-US" dirty="0" smtClean="0"/>
              <a:t>with a </a:t>
            </a:r>
            <a:r>
              <a:rPr lang="en-US" altLang="en-US" dirty="0" smtClean="0">
                <a:solidFill>
                  <a:srgbClr val="FFC000"/>
                </a:solidFill>
              </a:rPr>
              <a:t>homozygous recessive</a:t>
            </a:r>
          </a:p>
        </p:txBody>
      </p:sp>
    </p:spTree>
    <p:extLst>
      <p:ext uri="{BB962C8B-B14F-4D97-AF65-F5344CB8AC3E}">
        <p14:creationId xmlns:p14="http://schemas.microsoft.com/office/powerpoint/2010/main" val="3703053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6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6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Possible Outcomes</a:t>
            </a:r>
          </a:p>
        </p:txBody>
      </p:sp>
      <p:sp>
        <p:nvSpPr>
          <p:cNvPr id="25603" name="Rectangle 5"/>
          <p:cNvSpPr>
            <a:spLocks noChangeArrowheads="1"/>
          </p:cNvSpPr>
          <p:nvPr/>
        </p:nvSpPr>
        <p:spPr bwMode="auto">
          <a:xfrm>
            <a:off x="2743200" y="2514600"/>
            <a:ext cx="2286000" cy="213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5604" name="Line 6"/>
          <p:cNvSpPr>
            <a:spLocks noChangeShapeType="1"/>
          </p:cNvSpPr>
          <p:nvPr/>
        </p:nvSpPr>
        <p:spPr bwMode="auto">
          <a:xfrm>
            <a:off x="3886200" y="25146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5" name="Line 8"/>
          <p:cNvSpPr>
            <a:spLocks noChangeShapeType="1"/>
          </p:cNvSpPr>
          <p:nvPr/>
        </p:nvSpPr>
        <p:spPr bwMode="auto">
          <a:xfrm>
            <a:off x="2743200" y="3581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6" name="Text Box 10"/>
          <p:cNvSpPr txBox="1">
            <a:spLocks noChangeArrowheads="1"/>
          </p:cNvSpPr>
          <p:nvPr/>
        </p:nvSpPr>
        <p:spPr bwMode="auto">
          <a:xfrm>
            <a:off x="1371600" y="5105400"/>
            <a:ext cx="6934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If some of the offspring show the recessive trait =</a:t>
            </a:r>
          </a:p>
        </p:txBody>
      </p:sp>
      <p:sp>
        <p:nvSpPr>
          <p:cNvPr id="25607" name="Text Box 11"/>
          <p:cNvSpPr txBox="1">
            <a:spLocks noChangeArrowheads="1"/>
          </p:cNvSpPr>
          <p:nvPr/>
        </p:nvSpPr>
        <p:spPr bwMode="auto">
          <a:xfrm>
            <a:off x="2971800" y="21336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               ___</a:t>
            </a:r>
          </a:p>
        </p:txBody>
      </p:sp>
      <p:sp>
        <p:nvSpPr>
          <p:cNvPr id="25608" name="Text Box 12"/>
          <p:cNvSpPr txBox="1">
            <a:spLocks noChangeArrowheads="1"/>
          </p:cNvSpPr>
          <p:nvPr/>
        </p:nvSpPr>
        <p:spPr bwMode="auto">
          <a:xfrm>
            <a:off x="2057400" y="28194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5609" name="Text Box 14"/>
          <p:cNvSpPr txBox="1">
            <a:spLocks noChangeArrowheads="1"/>
          </p:cNvSpPr>
          <p:nvPr/>
        </p:nvSpPr>
        <p:spPr bwMode="auto">
          <a:xfrm>
            <a:off x="2057400" y="3733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Tree>
    <p:extLst>
      <p:ext uri="{BB962C8B-B14F-4D97-AF65-F5344CB8AC3E}">
        <p14:creationId xmlns:p14="http://schemas.microsoft.com/office/powerpoint/2010/main" val="34722606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Possible Outcomes</a:t>
            </a:r>
          </a:p>
        </p:txBody>
      </p:sp>
      <p:sp>
        <p:nvSpPr>
          <p:cNvPr id="26627" name="Rectangle 3"/>
          <p:cNvSpPr>
            <a:spLocks noChangeArrowheads="1"/>
          </p:cNvSpPr>
          <p:nvPr/>
        </p:nvSpPr>
        <p:spPr bwMode="auto">
          <a:xfrm>
            <a:off x="2743200" y="2514600"/>
            <a:ext cx="2286000" cy="213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6628" name="Line 4"/>
          <p:cNvSpPr>
            <a:spLocks noChangeShapeType="1"/>
          </p:cNvSpPr>
          <p:nvPr/>
        </p:nvSpPr>
        <p:spPr bwMode="auto">
          <a:xfrm>
            <a:off x="3886200" y="25146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Line 5"/>
          <p:cNvSpPr>
            <a:spLocks noChangeShapeType="1"/>
          </p:cNvSpPr>
          <p:nvPr/>
        </p:nvSpPr>
        <p:spPr bwMode="auto">
          <a:xfrm>
            <a:off x="2743200" y="3581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0" name="Text Box 6"/>
          <p:cNvSpPr txBox="1">
            <a:spLocks noChangeArrowheads="1"/>
          </p:cNvSpPr>
          <p:nvPr/>
        </p:nvSpPr>
        <p:spPr bwMode="auto">
          <a:xfrm>
            <a:off x="1371600" y="5105400"/>
            <a:ext cx="6934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If some of the offspring show the recessive trait =</a:t>
            </a:r>
          </a:p>
        </p:txBody>
      </p:sp>
      <p:sp>
        <p:nvSpPr>
          <p:cNvPr id="26631" name="Text Box 7"/>
          <p:cNvSpPr txBox="1">
            <a:spLocks noChangeArrowheads="1"/>
          </p:cNvSpPr>
          <p:nvPr/>
        </p:nvSpPr>
        <p:spPr bwMode="auto">
          <a:xfrm>
            <a:off x="2971800" y="21336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                 t   </a:t>
            </a:r>
            <a:r>
              <a:rPr lang="en-US" altLang="en-US" sz="1800" u="sng"/>
              <a:t>  </a:t>
            </a:r>
          </a:p>
        </p:txBody>
      </p:sp>
      <p:sp>
        <p:nvSpPr>
          <p:cNvPr id="26632" name="Text Box 8"/>
          <p:cNvSpPr txBox="1">
            <a:spLocks noChangeArrowheads="1"/>
          </p:cNvSpPr>
          <p:nvPr/>
        </p:nvSpPr>
        <p:spPr bwMode="auto">
          <a:xfrm>
            <a:off x="2057400" y="28194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6633" name="Text Box 9"/>
          <p:cNvSpPr txBox="1">
            <a:spLocks noChangeArrowheads="1"/>
          </p:cNvSpPr>
          <p:nvPr/>
        </p:nvSpPr>
        <p:spPr bwMode="auto">
          <a:xfrm>
            <a:off x="2057400" y="3733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6634" name="Text Box 10"/>
          <p:cNvSpPr txBox="1">
            <a:spLocks noChangeArrowheads="1"/>
          </p:cNvSpPr>
          <p:nvPr/>
        </p:nvSpPr>
        <p:spPr bwMode="auto">
          <a:xfrm>
            <a:off x="1371600" y="5105400"/>
            <a:ext cx="693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t>If some of the offspring show the recessive </a:t>
            </a:r>
            <a:r>
              <a:rPr lang="en-US" altLang="en-US" sz="1800" dirty="0" smtClean="0"/>
              <a:t>trait    </a:t>
            </a:r>
            <a:r>
              <a:rPr lang="en-US" altLang="en-US" sz="1800" dirty="0" smtClean="0">
                <a:solidFill>
                  <a:srgbClr val="FFC000"/>
                </a:solidFill>
              </a:rPr>
              <a:t>the </a:t>
            </a:r>
            <a:r>
              <a:rPr lang="en-US" altLang="en-US" sz="1800" dirty="0">
                <a:solidFill>
                  <a:srgbClr val="FFC000"/>
                </a:solidFill>
              </a:rPr>
              <a:t>unknown genotype </a:t>
            </a:r>
            <a:r>
              <a:rPr lang="en-US" altLang="en-US" sz="1800" dirty="0" smtClean="0">
                <a:solidFill>
                  <a:srgbClr val="FFC000"/>
                </a:solidFill>
              </a:rPr>
              <a:t> has to </a:t>
            </a:r>
            <a:r>
              <a:rPr lang="en-US" altLang="en-US" sz="1800" dirty="0">
                <a:solidFill>
                  <a:srgbClr val="FFC000"/>
                </a:solidFill>
              </a:rPr>
              <a:t>be recessive    </a:t>
            </a:r>
          </a:p>
        </p:txBody>
      </p:sp>
      <p:sp>
        <p:nvSpPr>
          <p:cNvPr id="26635" name="Text Box 11"/>
          <p:cNvSpPr txBox="1">
            <a:spLocks noChangeArrowheads="1"/>
          </p:cNvSpPr>
          <p:nvPr/>
        </p:nvSpPr>
        <p:spPr bwMode="auto">
          <a:xfrm>
            <a:off x="3048000" y="28194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6636" name="Text Box 12"/>
          <p:cNvSpPr txBox="1">
            <a:spLocks noChangeArrowheads="1"/>
          </p:cNvSpPr>
          <p:nvPr/>
        </p:nvSpPr>
        <p:spPr bwMode="auto">
          <a:xfrm>
            <a:off x="3048000" y="3886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6637" name="Text Box 13"/>
          <p:cNvSpPr txBox="1">
            <a:spLocks noChangeArrowheads="1"/>
          </p:cNvSpPr>
          <p:nvPr/>
        </p:nvSpPr>
        <p:spPr bwMode="auto">
          <a:xfrm>
            <a:off x="4114800" y="2895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6638" name="Text Box 14"/>
          <p:cNvSpPr txBox="1">
            <a:spLocks noChangeArrowheads="1"/>
          </p:cNvSpPr>
          <p:nvPr/>
        </p:nvSpPr>
        <p:spPr bwMode="auto">
          <a:xfrm>
            <a:off x="4191000" y="3886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6639" name="Line 15"/>
          <p:cNvSpPr>
            <a:spLocks noChangeShapeType="1"/>
          </p:cNvSpPr>
          <p:nvPr/>
        </p:nvSpPr>
        <p:spPr bwMode="auto">
          <a:xfrm flipH="1">
            <a:off x="4495800" y="1905000"/>
            <a:ext cx="1600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0" name="Text Box 16"/>
          <p:cNvSpPr txBox="1">
            <a:spLocks noChangeArrowheads="1"/>
          </p:cNvSpPr>
          <p:nvPr/>
        </p:nvSpPr>
        <p:spPr bwMode="auto">
          <a:xfrm>
            <a:off x="6400800" y="1676400"/>
            <a:ext cx="1981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Must be recessive if </a:t>
            </a:r>
            <a:r>
              <a:rPr lang="en-US" altLang="en-US" sz="1800" dirty="0" err="1">
                <a:solidFill>
                  <a:srgbClr val="FFC000"/>
                </a:solidFill>
              </a:rPr>
              <a:t>tt</a:t>
            </a:r>
            <a:r>
              <a:rPr lang="en-US" altLang="en-US" sz="1800" dirty="0">
                <a:solidFill>
                  <a:srgbClr val="FFC000"/>
                </a:solidFill>
              </a:rPr>
              <a:t> appears</a:t>
            </a:r>
          </a:p>
        </p:txBody>
      </p:sp>
    </p:spTree>
    <p:extLst>
      <p:ext uri="{BB962C8B-B14F-4D97-AF65-F5344CB8AC3E}">
        <p14:creationId xmlns:p14="http://schemas.microsoft.com/office/powerpoint/2010/main" val="17536798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Possible Outcomes</a:t>
            </a:r>
          </a:p>
        </p:txBody>
      </p:sp>
      <p:sp>
        <p:nvSpPr>
          <p:cNvPr id="27651" name="Rectangle 3"/>
          <p:cNvSpPr>
            <a:spLocks noChangeArrowheads="1"/>
          </p:cNvSpPr>
          <p:nvPr/>
        </p:nvSpPr>
        <p:spPr bwMode="auto">
          <a:xfrm>
            <a:off x="2743200" y="2514600"/>
            <a:ext cx="2286000" cy="213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7652" name="Line 4"/>
          <p:cNvSpPr>
            <a:spLocks noChangeShapeType="1"/>
          </p:cNvSpPr>
          <p:nvPr/>
        </p:nvSpPr>
        <p:spPr bwMode="auto">
          <a:xfrm>
            <a:off x="3886200" y="25146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3" name="Line 5"/>
          <p:cNvSpPr>
            <a:spLocks noChangeShapeType="1"/>
          </p:cNvSpPr>
          <p:nvPr/>
        </p:nvSpPr>
        <p:spPr bwMode="auto">
          <a:xfrm>
            <a:off x="2743200" y="3581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4" name="Text Box 6"/>
          <p:cNvSpPr txBox="1">
            <a:spLocks noChangeArrowheads="1"/>
          </p:cNvSpPr>
          <p:nvPr/>
        </p:nvSpPr>
        <p:spPr bwMode="auto">
          <a:xfrm>
            <a:off x="1143000" y="5257800"/>
            <a:ext cx="685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a:t>If no offspring show the recessive =</a:t>
            </a:r>
          </a:p>
        </p:txBody>
      </p:sp>
      <p:sp>
        <p:nvSpPr>
          <p:cNvPr id="27655" name="Text Box 7"/>
          <p:cNvSpPr txBox="1">
            <a:spLocks noChangeArrowheads="1"/>
          </p:cNvSpPr>
          <p:nvPr/>
        </p:nvSpPr>
        <p:spPr bwMode="auto">
          <a:xfrm>
            <a:off x="3048000" y="1981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27656" name="Text Box 8"/>
          <p:cNvSpPr txBox="1">
            <a:spLocks noChangeArrowheads="1"/>
          </p:cNvSpPr>
          <p:nvPr/>
        </p:nvSpPr>
        <p:spPr bwMode="auto">
          <a:xfrm>
            <a:off x="3048000" y="1905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7657" name="Text Box 9"/>
          <p:cNvSpPr txBox="1">
            <a:spLocks noChangeArrowheads="1"/>
          </p:cNvSpPr>
          <p:nvPr/>
        </p:nvSpPr>
        <p:spPr bwMode="auto">
          <a:xfrm>
            <a:off x="2057400" y="2819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7658" name="Text Box 10"/>
          <p:cNvSpPr txBox="1">
            <a:spLocks noChangeArrowheads="1"/>
          </p:cNvSpPr>
          <p:nvPr/>
        </p:nvSpPr>
        <p:spPr bwMode="auto">
          <a:xfrm>
            <a:off x="2057400" y="3886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7659" name="Text Box 11"/>
          <p:cNvSpPr txBox="1">
            <a:spLocks noChangeArrowheads="1"/>
          </p:cNvSpPr>
          <p:nvPr/>
        </p:nvSpPr>
        <p:spPr bwMode="auto">
          <a:xfrm>
            <a:off x="2971800" y="2819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7660" name="Text Box 12"/>
          <p:cNvSpPr txBox="1">
            <a:spLocks noChangeArrowheads="1"/>
          </p:cNvSpPr>
          <p:nvPr/>
        </p:nvSpPr>
        <p:spPr bwMode="auto">
          <a:xfrm>
            <a:off x="3048000" y="3886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7661" name="Text Box 15"/>
          <p:cNvSpPr txBox="1">
            <a:spLocks noChangeArrowheads="1"/>
          </p:cNvSpPr>
          <p:nvPr/>
        </p:nvSpPr>
        <p:spPr bwMode="auto">
          <a:xfrm>
            <a:off x="4191000" y="1905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__</a:t>
            </a:r>
          </a:p>
        </p:txBody>
      </p:sp>
    </p:spTree>
    <p:extLst>
      <p:ext uri="{BB962C8B-B14F-4D97-AF65-F5344CB8AC3E}">
        <p14:creationId xmlns:p14="http://schemas.microsoft.com/office/powerpoint/2010/main" val="5656470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smtClean="0"/>
              <a:t>Possible Outcomes</a:t>
            </a:r>
          </a:p>
        </p:txBody>
      </p:sp>
      <p:sp>
        <p:nvSpPr>
          <p:cNvPr id="28675" name="Rectangle 3"/>
          <p:cNvSpPr>
            <a:spLocks noChangeArrowheads="1"/>
          </p:cNvSpPr>
          <p:nvPr/>
        </p:nvSpPr>
        <p:spPr bwMode="auto">
          <a:xfrm>
            <a:off x="2743200" y="2514600"/>
            <a:ext cx="2286000" cy="213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28676" name="Line 4"/>
          <p:cNvSpPr>
            <a:spLocks noChangeShapeType="1"/>
          </p:cNvSpPr>
          <p:nvPr/>
        </p:nvSpPr>
        <p:spPr bwMode="auto">
          <a:xfrm>
            <a:off x="3886200" y="25146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Line 5"/>
          <p:cNvSpPr>
            <a:spLocks noChangeShapeType="1"/>
          </p:cNvSpPr>
          <p:nvPr/>
        </p:nvSpPr>
        <p:spPr bwMode="auto">
          <a:xfrm>
            <a:off x="2743200" y="35814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8" name="Text Box 6"/>
          <p:cNvSpPr txBox="1">
            <a:spLocks noChangeArrowheads="1"/>
          </p:cNvSpPr>
          <p:nvPr/>
        </p:nvSpPr>
        <p:spPr bwMode="auto">
          <a:xfrm>
            <a:off x="1143000" y="5257800"/>
            <a:ext cx="6858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800" dirty="0"/>
              <a:t>If no offspring show the recessive = </a:t>
            </a:r>
            <a:r>
              <a:rPr lang="en-US" altLang="en-US" sz="1800" dirty="0" smtClean="0">
                <a:solidFill>
                  <a:srgbClr val="FFC000"/>
                </a:solidFill>
              </a:rPr>
              <a:t>it is most </a:t>
            </a:r>
            <a:r>
              <a:rPr lang="en-US" altLang="en-US" sz="1800" dirty="0">
                <a:solidFill>
                  <a:srgbClr val="FFC000"/>
                </a:solidFill>
              </a:rPr>
              <a:t>likely that the unknown genotype is homozygous dominant</a:t>
            </a:r>
          </a:p>
          <a:p>
            <a:pPr>
              <a:spcBef>
                <a:spcPct val="0"/>
              </a:spcBef>
              <a:buClrTx/>
              <a:buSzTx/>
              <a:buFontTx/>
              <a:buNone/>
            </a:pPr>
            <a:r>
              <a:rPr lang="en-US" altLang="en-US" sz="1800" dirty="0">
                <a:solidFill>
                  <a:srgbClr val="FFC000"/>
                </a:solidFill>
              </a:rPr>
              <a:t>depends on the number of offspring produced</a:t>
            </a:r>
          </a:p>
        </p:txBody>
      </p:sp>
      <p:sp>
        <p:nvSpPr>
          <p:cNvPr id="28679" name="Text Box 7"/>
          <p:cNvSpPr txBox="1">
            <a:spLocks noChangeArrowheads="1"/>
          </p:cNvSpPr>
          <p:nvPr/>
        </p:nvSpPr>
        <p:spPr bwMode="auto">
          <a:xfrm>
            <a:off x="3048000" y="1981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sp>
        <p:nvSpPr>
          <p:cNvPr id="28680" name="Text Box 8"/>
          <p:cNvSpPr txBox="1">
            <a:spLocks noChangeArrowheads="1"/>
          </p:cNvSpPr>
          <p:nvPr/>
        </p:nvSpPr>
        <p:spPr bwMode="auto">
          <a:xfrm>
            <a:off x="3048000" y="1905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8681" name="Text Box 9"/>
          <p:cNvSpPr txBox="1">
            <a:spLocks noChangeArrowheads="1"/>
          </p:cNvSpPr>
          <p:nvPr/>
        </p:nvSpPr>
        <p:spPr bwMode="auto">
          <a:xfrm>
            <a:off x="2057400" y="2819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8682" name="Text Box 10"/>
          <p:cNvSpPr txBox="1">
            <a:spLocks noChangeArrowheads="1"/>
          </p:cNvSpPr>
          <p:nvPr/>
        </p:nvSpPr>
        <p:spPr bwMode="auto">
          <a:xfrm>
            <a:off x="2057400" y="3886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8683" name="Text Box 11"/>
          <p:cNvSpPr txBox="1">
            <a:spLocks noChangeArrowheads="1"/>
          </p:cNvSpPr>
          <p:nvPr/>
        </p:nvSpPr>
        <p:spPr bwMode="auto">
          <a:xfrm>
            <a:off x="2971800" y="2819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8684" name="Text Box 12"/>
          <p:cNvSpPr txBox="1">
            <a:spLocks noChangeArrowheads="1"/>
          </p:cNvSpPr>
          <p:nvPr/>
        </p:nvSpPr>
        <p:spPr bwMode="auto">
          <a:xfrm>
            <a:off x="3048000" y="3886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8685" name="Text Box 13"/>
          <p:cNvSpPr txBox="1">
            <a:spLocks noChangeArrowheads="1"/>
          </p:cNvSpPr>
          <p:nvPr/>
        </p:nvSpPr>
        <p:spPr bwMode="auto">
          <a:xfrm>
            <a:off x="4267200" y="1905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a:t>
            </a:r>
          </a:p>
        </p:txBody>
      </p:sp>
      <p:sp>
        <p:nvSpPr>
          <p:cNvPr id="28686" name="Text Box 14"/>
          <p:cNvSpPr txBox="1">
            <a:spLocks noChangeArrowheads="1"/>
          </p:cNvSpPr>
          <p:nvPr/>
        </p:nvSpPr>
        <p:spPr bwMode="auto">
          <a:xfrm>
            <a:off x="4114800" y="2819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
        <p:nvSpPr>
          <p:cNvPr id="28687" name="Text Box 15"/>
          <p:cNvSpPr txBox="1">
            <a:spLocks noChangeArrowheads="1"/>
          </p:cNvSpPr>
          <p:nvPr/>
        </p:nvSpPr>
        <p:spPr bwMode="auto">
          <a:xfrm>
            <a:off x="4114800" y="3886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a:t>
            </a:r>
          </a:p>
        </p:txBody>
      </p:sp>
    </p:spTree>
    <p:extLst>
      <p:ext uri="{BB962C8B-B14F-4D97-AF65-F5344CB8AC3E}">
        <p14:creationId xmlns:p14="http://schemas.microsoft.com/office/powerpoint/2010/main" val="400150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0" y="533400"/>
            <a:ext cx="8229600" cy="5334000"/>
          </a:xfrm>
        </p:spPr>
        <p:txBody>
          <a:bodyPr/>
          <a:lstStyle/>
          <a:p>
            <a:pPr eaLnBrk="1" hangingPunct="1"/>
            <a:r>
              <a:rPr lang="en-US" altLang="en-US" b="1" u="sng" dirty="0" smtClean="0"/>
              <a:t>Mendel’s Work</a:t>
            </a:r>
            <a:r>
              <a:rPr lang="en-US" altLang="en-US" dirty="0" smtClean="0"/>
              <a:t>: </a:t>
            </a:r>
          </a:p>
          <a:p>
            <a:pPr lvl="1" eaLnBrk="1" hangingPunct="1">
              <a:buFont typeface="Wingdings" pitchFamily="2" charset="2"/>
              <a:buNone/>
            </a:pPr>
            <a:r>
              <a:rPr lang="en-US" altLang="en-US" b="1" u="sng" dirty="0" smtClean="0"/>
              <a:t>Reasons for Studying Peas</a:t>
            </a:r>
            <a:endParaRPr lang="en-US" altLang="en-US" dirty="0" smtClean="0"/>
          </a:p>
          <a:p>
            <a:pPr lvl="1" eaLnBrk="1" hangingPunct="1"/>
            <a:r>
              <a:rPr lang="en-US" altLang="en-US" dirty="0" smtClean="0">
                <a:solidFill>
                  <a:srgbClr val="FFC000"/>
                </a:solidFill>
              </a:rPr>
              <a:t>Easily distinguished traits</a:t>
            </a:r>
          </a:p>
          <a:p>
            <a:pPr lvl="1" eaLnBrk="1" hangingPunct="1"/>
            <a:r>
              <a:rPr lang="en-US" altLang="en-US" dirty="0" smtClean="0">
                <a:solidFill>
                  <a:srgbClr val="FFC000"/>
                </a:solidFill>
              </a:rPr>
              <a:t>Fast reproduction </a:t>
            </a:r>
          </a:p>
          <a:p>
            <a:pPr lvl="1" eaLnBrk="1" hangingPunct="1"/>
            <a:r>
              <a:rPr lang="en-US" altLang="en-US" dirty="0" smtClean="0">
                <a:solidFill>
                  <a:srgbClr val="FFC000"/>
                </a:solidFill>
              </a:rPr>
              <a:t>Self pollinate: develop true breeding varieties - </a:t>
            </a:r>
            <a:r>
              <a:rPr lang="en-US" altLang="en-US" dirty="0" smtClean="0"/>
              <a:t>parents and offspring have the same characteristics from generation to generation</a:t>
            </a:r>
          </a:p>
          <a:p>
            <a:pP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22359794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0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0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altLang="en-US" smtClean="0"/>
          </a:p>
        </p:txBody>
      </p:sp>
      <p:sp>
        <p:nvSpPr>
          <p:cNvPr id="6147" name="Rectangle 3"/>
          <p:cNvSpPr>
            <a:spLocks noGrp="1" noChangeArrowheads="1"/>
          </p:cNvSpPr>
          <p:nvPr>
            <p:ph idx="1"/>
          </p:nvPr>
        </p:nvSpPr>
        <p:spPr/>
        <p:txBody>
          <a:bodyPr>
            <a:normAutofit lnSpcReduction="10000"/>
          </a:bodyPr>
          <a:lstStyle/>
          <a:p>
            <a:pPr eaLnBrk="1" hangingPunct="1">
              <a:buFont typeface="Wingdings" pitchFamily="2" charset="2"/>
              <a:buNone/>
            </a:pPr>
            <a:r>
              <a:rPr lang="en-US" altLang="en-US" sz="2800" dirty="0" smtClean="0"/>
              <a:t>Two types of Studies: </a:t>
            </a:r>
          </a:p>
          <a:p>
            <a:pPr eaLnBrk="1" hangingPunct="1"/>
            <a:r>
              <a:rPr lang="en-US" altLang="en-US" sz="2800" dirty="0" smtClean="0">
                <a:solidFill>
                  <a:srgbClr val="FFC000"/>
                </a:solidFill>
              </a:rPr>
              <a:t>Monohybrid – study of one gene</a:t>
            </a:r>
          </a:p>
          <a:p>
            <a:pPr eaLnBrk="1" hangingPunct="1"/>
            <a:r>
              <a:rPr lang="en-US" altLang="en-US" sz="2800" dirty="0" err="1" smtClean="0">
                <a:solidFill>
                  <a:srgbClr val="FFC000"/>
                </a:solidFill>
              </a:rPr>
              <a:t>Dihybrid</a:t>
            </a:r>
            <a:r>
              <a:rPr lang="en-US" altLang="en-US" sz="2800" dirty="0" smtClean="0">
                <a:solidFill>
                  <a:srgbClr val="FFC000"/>
                </a:solidFill>
              </a:rPr>
              <a:t> – study of two genes</a:t>
            </a:r>
          </a:p>
          <a:p>
            <a:pPr eaLnBrk="1" hangingPunct="1"/>
            <a:endParaRPr lang="en-US" altLang="en-US" sz="2800" dirty="0" smtClean="0"/>
          </a:p>
          <a:p>
            <a:pPr eaLnBrk="1" hangingPunct="1">
              <a:buFont typeface="Wingdings" pitchFamily="2" charset="2"/>
              <a:buNone/>
            </a:pPr>
            <a:r>
              <a:rPr lang="en-US" altLang="en-US" sz="2800" dirty="0" smtClean="0"/>
              <a:t>Mendel Crossed Two types of Organisms:</a:t>
            </a:r>
          </a:p>
          <a:p>
            <a:pPr lvl="1" eaLnBrk="1" hangingPunct="1"/>
            <a:r>
              <a:rPr lang="en-US" altLang="en-US" sz="2400" dirty="0" smtClean="0">
                <a:solidFill>
                  <a:srgbClr val="FFC000"/>
                </a:solidFill>
              </a:rPr>
              <a:t>Pure bred</a:t>
            </a:r>
            <a:r>
              <a:rPr lang="en-US" altLang="en-US" sz="2400" dirty="0" smtClean="0"/>
              <a:t> = </a:t>
            </a:r>
            <a:r>
              <a:rPr lang="en-US" altLang="en-US" sz="2400" dirty="0" smtClean="0">
                <a:solidFill>
                  <a:srgbClr val="FFC000"/>
                </a:solidFill>
              </a:rPr>
              <a:t>Homozygous </a:t>
            </a:r>
            <a:r>
              <a:rPr lang="en-US" altLang="en-US" sz="2400" dirty="0" smtClean="0"/>
              <a:t>- two of the </a:t>
            </a:r>
            <a:r>
              <a:rPr lang="en-US" altLang="en-US" sz="2400" dirty="0" smtClean="0">
                <a:solidFill>
                  <a:srgbClr val="FFC000"/>
                </a:solidFill>
              </a:rPr>
              <a:t>same allele</a:t>
            </a:r>
          </a:p>
          <a:p>
            <a:pPr lvl="1" eaLnBrk="1" hangingPunct="1"/>
            <a:r>
              <a:rPr lang="en-US" altLang="en-US" sz="2400" dirty="0" smtClean="0">
                <a:solidFill>
                  <a:srgbClr val="FFC000"/>
                </a:solidFill>
              </a:rPr>
              <a:t>Hybrid </a:t>
            </a:r>
            <a:r>
              <a:rPr lang="en-US" altLang="en-US" sz="2400" dirty="0" smtClean="0"/>
              <a:t>= </a:t>
            </a:r>
            <a:r>
              <a:rPr lang="en-US" altLang="en-US" sz="2400" dirty="0" smtClean="0">
                <a:solidFill>
                  <a:srgbClr val="FFC000"/>
                </a:solidFill>
              </a:rPr>
              <a:t>Heterozygous </a:t>
            </a:r>
            <a:r>
              <a:rPr lang="en-US" altLang="en-US" sz="2400" dirty="0" smtClean="0"/>
              <a:t>- two </a:t>
            </a:r>
            <a:r>
              <a:rPr lang="en-US" altLang="en-US" sz="2400" dirty="0" smtClean="0">
                <a:solidFill>
                  <a:srgbClr val="FFC000"/>
                </a:solidFill>
              </a:rPr>
              <a:t>different alleles</a:t>
            </a:r>
          </a:p>
          <a:p>
            <a:pPr lvl="1" eaLnBrk="1" hangingPunct="1">
              <a:buFont typeface="Wingdings" pitchFamily="2" charset="2"/>
              <a:buNone/>
            </a:pPr>
            <a:r>
              <a:rPr lang="en-US" altLang="en-US" sz="2400" dirty="0" smtClean="0"/>
              <a:t>			- </a:t>
            </a:r>
            <a:r>
              <a:rPr lang="en-US" altLang="en-US" sz="2400" dirty="0" smtClean="0">
                <a:solidFill>
                  <a:srgbClr val="FFC000"/>
                </a:solidFill>
              </a:rPr>
              <a:t>typically </a:t>
            </a:r>
            <a:r>
              <a:rPr lang="en-US" altLang="en-US" sz="2400" dirty="0" smtClean="0"/>
              <a:t>one dominant and one recessive</a:t>
            </a:r>
          </a:p>
        </p:txBody>
      </p:sp>
    </p:spTree>
    <p:extLst>
      <p:ext uri="{BB962C8B-B14F-4D97-AF65-F5344CB8AC3E}">
        <p14:creationId xmlns:p14="http://schemas.microsoft.com/office/powerpoint/2010/main" val="6006124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14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14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Results of Mendel’s Work</a:t>
            </a:r>
          </a:p>
        </p:txBody>
      </p:sp>
      <p:sp>
        <p:nvSpPr>
          <p:cNvPr id="7171" name="Rectangle 3"/>
          <p:cNvSpPr>
            <a:spLocks noGrp="1" noChangeArrowheads="1"/>
          </p:cNvSpPr>
          <p:nvPr>
            <p:ph idx="1"/>
          </p:nvPr>
        </p:nvSpPr>
        <p:spPr/>
        <p:txBody>
          <a:bodyPr/>
          <a:lstStyle/>
          <a:p>
            <a:pPr eaLnBrk="1" hangingPunct="1">
              <a:lnSpc>
                <a:spcPct val="90000"/>
              </a:lnSpc>
            </a:pPr>
            <a:r>
              <a:rPr lang="en-US" altLang="en-US" b="1" u="sng" dirty="0" smtClean="0">
                <a:solidFill>
                  <a:srgbClr val="FFC000"/>
                </a:solidFill>
              </a:rPr>
              <a:t>Law of Dominance</a:t>
            </a:r>
            <a:r>
              <a:rPr lang="en-US" altLang="en-US" dirty="0" smtClean="0"/>
              <a:t>: </a:t>
            </a:r>
          </a:p>
          <a:p>
            <a:pPr eaLnBrk="1" hangingPunct="1">
              <a:lnSpc>
                <a:spcPct val="90000"/>
              </a:lnSpc>
              <a:buFont typeface="Wingdings" pitchFamily="2" charset="2"/>
              <a:buNone/>
            </a:pPr>
            <a:r>
              <a:rPr lang="en-US" altLang="en-US" dirty="0" smtClean="0"/>
              <a:t>	Tall pure bred X Short pure bred</a:t>
            </a:r>
          </a:p>
          <a:p>
            <a:pPr eaLnBrk="1" hangingPunct="1">
              <a:lnSpc>
                <a:spcPct val="90000"/>
              </a:lnSpc>
            </a:pPr>
            <a:r>
              <a:rPr lang="en-US" altLang="en-US" dirty="0" smtClean="0"/>
              <a:t>found all </a:t>
            </a:r>
            <a:r>
              <a:rPr lang="en-US" altLang="en-US" dirty="0" smtClean="0">
                <a:solidFill>
                  <a:srgbClr val="FFC000"/>
                </a:solidFill>
              </a:rPr>
              <a:t>F1 were Tall </a:t>
            </a:r>
          </a:p>
          <a:p>
            <a:pPr eaLnBrk="1" hangingPunct="1">
              <a:lnSpc>
                <a:spcPct val="90000"/>
              </a:lnSpc>
            </a:pPr>
            <a:r>
              <a:rPr lang="en-US" altLang="en-US" dirty="0" smtClean="0"/>
              <a:t>one trait would </a:t>
            </a:r>
            <a:r>
              <a:rPr lang="en-US" altLang="en-US" dirty="0" smtClean="0">
                <a:solidFill>
                  <a:srgbClr val="FFC000"/>
                </a:solidFill>
              </a:rPr>
              <a:t>over shadow </a:t>
            </a:r>
            <a:r>
              <a:rPr lang="en-US" altLang="en-US" dirty="0" smtClean="0"/>
              <a:t>the other trait</a:t>
            </a:r>
          </a:p>
          <a:p>
            <a:pPr eaLnBrk="1" hangingPunct="1">
              <a:lnSpc>
                <a:spcPct val="90000"/>
              </a:lnSpc>
            </a:pPr>
            <a:r>
              <a:rPr lang="en-US" altLang="en-US" dirty="0" smtClean="0"/>
              <a:t>Against the convention of the time – </a:t>
            </a:r>
            <a:r>
              <a:rPr lang="en-US" altLang="en-US" dirty="0" smtClean="0">
                <a:solidFill>
                  <a:srgbClr val="FFC000"/>
                </a:solidFill>
              </a:rPr>
              <a:t>blending</a:t>
            </a:r>
          </a:p>
          <a:p>
            <a:pPr eaLnBrk="1" hangingPunct="1">
              <a:lnSpc>
                <a:spcPct val="90000"/>
              </a:lnSpc>
            </a:pPr>
            <a:endParaRPr lang="en-US" altLang="en-US" dirty="0" smtClean="0"/>
          </a:p>
        </p:txBody>
      </p:sp>
    </p:spTree>
    <p:extLst>
      <p:ext uri="{BB962C8B-B14F-4D97-AF65-F5344CB8AC3E}">
        <p14:creationId xmlns:p14="http://schemas.microsoft.com/office/powerpoint/2010/main" val="14864281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685800"/>
            <a:ext cx="8229600" cy="5181600"/>
          </a:xfrm>
        </p:spPr>
        <p:txBody>
          <a:bodyPr/>
          <a:lstStyle/>
          <a:p>
            <a:pPr eaLnBrk="1" hangingPunct="1"/>
            <a:r>
              <a:rPr lang="en-US" altLang="en-US" b="1" u="sng" dirty="0" smtClean="0"/>
              <a:t>Law of Segregation</a:t>
            </a:r>
            <a:r>
              <a:rPr lang="en-US" altLang="en-US" dirty="0" smtClean="0"/>
              <a:t>: </a:t>
            </a:r>
          </a:p>
          <a:p>
            <a:pPr eaLnBrk="1" hangingPunct="1"/>
            <a:r>
              <a:rPr lang="en-US" altLang="en-US" dirty="0" smtClean="0"/>
              <a:t>Took  F1 Generation and did a self cross</a:t>
            </a:r>
          </a:p>
          <a:p>
            <a:pPr eaLnBrk="1" hangingPunct="1">
              <a:buFont typeface="Wingdings" pitchFamily="2" charset="2"/>
              <a:buNone/>
            </a:pPr>
            <a:r>
              <a:rPr lang="en-US" altLang="en-US" dirty="0" smtClean="0"/>
              <a:t>			</a:t>
            </a:r>
            <a:r>
              <a:rPr lang="en-US" altLang="en-US" dirty="0" smtClean="0">
                <a:solidFill>
                  <a:srgbClr val="FFC000"/>
                </a:solidFill>
              </a:rPr>
              <a:t>Tall F1 X Tall F1</a:t>
            </a:r>
          </a:p>
          <a:p>
            <a:pPr lvl="1" eaLnBrk="1" hangingPunct="1"/>
            <a:r>
              <a:rPr lang="en-US" altLang="en-US" dirty="0" smtClean="0"/>
              <a:t>found </a:t>
            </a:r>
            <a:r>
              <a:rPr lang="en-US" altLang="en-US" dirty="0" smtClean="0">
                <a:solidFill>
                  <a:srgbClr val="FFC000"/>
                </a:solidFill>
              </a:rPr>
              <a:t>75% of F2 were Tall and 25% of F2 were short</a:t>
            </a:r>
          </a:p>
          <a:p>
            <a:pPr eaLnBrk="1" hangingPunct="1"/>
            <a:r>
              <a:rPr lang="en-US" altLang="en-US" dirty="0" smtClean="0"/>
              <a:t>traits were </a:t>
            </a:r>
            <a:r>
              <a:rPr lang="en-US" altLang="en-US" dirty="0" smtClean="0">
                <a:solidFill>
                  <a:srgbClr val="FFC000"/>
                </a:solidFill>
              </a:rPr>
              <a:t>preserved </a:t>
            </a:r>
            <a:r>
              <a:rPr lang="en-US" altLang="en-US" dirty="0" smtClean="0"/>
              <a:t>from one generation to the next and </a:t>
            </a:r>
            <a:r>
              <a:rPr lang="en-US" altLang="en-US" dirty="0" smtClean="0">
                <a:solidFill>
                  <a:srgbClr val="FFC000"/>
                </a:solidFill>
              </a:rPr>
              <a:t>separated </a:t>
            </a:r>
            <a:r>
              <a:rPr lang="en-US" altLang="en-US" dirty="0" smtClean="0"/>
              <a:t>from one another during </a:t>
            </a:r>
            <a:r>
              <a:rPr lang="en-US" altLang="en-US" dirty="0" smtClean="0">
                <a:solidFill>
                  <a:srgbClr val="FFC000"/>
                </a:solidFill>
              </a:rPr>
              <a:t>gamete formation </a:t>
            </a:r>
          </a:p>
        </p:txBody>
      </p:sp>
    </p:spTree>
    <p:extLst>
      <p:ext uri="{BB962C8B-B14F-4D97-AF65-F5344CB8AC3E}">
        <p14:creationId xmlns:p14="http://schemas.microsoft.com/office/powerpoint/2010/main" val="26640990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Law of Segregation</a:t>
            </a:r>
          </a:p>
        </p:txBody>
      </p:sp>
      <p:pic>
        <p:nvPicPr>
          <p:cNvPr id="10244" name="Picture 5" descr="diagram-separation-of-pair-of-genes-localized-pair-chromosom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5267" y="1371600"/>
            <a:ext cx="422433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576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3600" dirty="0" smtClean="0"/>
              <a:t>Mendel’s Crosses:</a:t>
            </a:r>
            <a:br>
              <a:rPr lang="en-US" altLang="en-US" sz="3600" dirty="0" smtClean="0"/>
            </a:br>
            <a:r>
              <a:rPr lang="en-US" altLang="en-US" sz="2800" dirty="0" smtClean="0"/>
              <a:t>How to do genetics Problems</a:t>
            </a:r>
          </a:p>
        </p:txBody>
      </p:sp>
      <p:sp>
        <p:nvSpPr>
          <p:cNvPr id="12291" name="Rectangle 3"/>
          <p:cNvSpPr>
            <a:spLocks noGrp="1" noChangeArrowheads="1"/>
          </p:cNvSpPr>
          <p:nvPr>
            <p:ph idx="1"/>
          </p:nvPr>
        </p:nvSpPr>
        <p:spPr/>
        <p:txBody>
          <a:bodyPr/>
          <a:lstStyle/>
          <a:p>
            <a:pPr eaLnBrk="1" hangingPunct="1">
              <a:buFont typeface="Wingdings" pitchFamily="2" charset="2"/>
              <a:buNone/>
            </a:pPr>
            <a:r>
              <a:rPr lang="en-US" altLang="en-US" dirty="0" smtClean="0"/>
              <a:t>Homozygous Tall Pea plant X Homozygous Short Pea plant</a:t>
            </a:r>
          </a:p>
          <a:p>
            <a:pPr eaLnBrk="1" hangingPunct="1">
              <a:buFont typeface="Wingdings" pitchFamily="2" charset="2"/>
              <a:buNone/>
            </a:pPr>
            <a:endParaRPr lang="en-US" altLang="en-US" dirty="0"/>
          </a:p>
          <a:p>
            <a:pPr eaLnBrk="1" hangingPunct="1">
              <a:buFont typeface="Wingdings" pitchFamily="2" charset="2"/>
              <a:buNone/>
            </a:pPr>
            <a:r>
              <a:rPr lang="en-US" altLang="en-US" dirty="0" smtClean="0"/>
              <a:t>STEP 1: </a:t>
            </a:r>
            <a:r>
              <a:rPr lang="en-US" altLang="en-US" dirty="0" smtClean="0">
                <a:solidFill>
                  <a:srgbClr val="FFC000"/>
                </a:solidFill>
              </a:rPr>
              <a:t>Make a Key</a:t>
            </a:r>
          </a:p>
          <a:p>
            <a:pPr eaLnBrk="1" hangingPunct="1">
              <a:buFont typeface="Wingdings" pitchFamily="2" charset="2"/>
              <a:buNone/>
            </a:pPr>
            <a:r>
              <a:rPr lang="en-US" altLang="en-US" dirty="0">
                <a:solidFill>
                  <a:srgbClr val="FF0000"/>
                </a:solidFill>
              </a:rPr>
              <a:t>	</a:t>
            </a:r>
            <a:endParaRPr lang="en-US" altLang="en-US" dirty="0" smtClean="0">
              <a:solidFill>
                <a:srgbClr val="FF0000"/>
              </a:solidFill>
            </a:endParaRPr>
          </a:p>
          <a:p>
            <a:pPr eaLnBrk="1" hangingPunct="1">
              <a:buFont typeface="Wingdings" pitchFamily="2" charset="2"/>
              <a:buNone/>
            </a:pPr>
            <a:r>
              <a:rPr lang="en-US" altLang="en-US" dirty="0">
                <a:solidFill>
                  <a:srgbClr val="FF0000"/>
                </a:solidFill>
              </a:rPr>
              <a:t>	</a:t>
            </a:r>
            <a:r>
              <a:rPr lang="en-US" altLang="en-US" dirty="0" smtClean="0">
                <a:solidFill>
                  <a:srgbClr val="FFC000"/>
                </a:solidFill>
              </a:rPr>
              <a:t>Key: T = tall</a:t>
            </a:r>
          </a:p>
          <a:p>
            <a:pPr eaLnBrk="1" hangingPunct="1">
              <a:buFont typeface="Wingdings" pitchFamily="2" charset="2"/>
              <a:buNone/>
            </a:pPr>
            <a:r>
              <a:rPr lang="en-US" altLang="en-US" dirty="0">
                <a:solidFill>
                  <a:srgbClr val="FFC000"/>
                </a:solidFill>
              </a:rPr>
              <a:t>	</a:t>
            </a:r>
            <a:r>
              <a:rPr lang="en-US" altLang="en-US" dirty="0" smtClean="0">
                <a:solidFill>
                  <a:srgbClr val="FFC000"/>
                </a:solidFill>
              </a:rPr>
              <a:t>	    t = short </a:t>
            </a:r>
          </a:p>
        </p:txBody>
      </p:sp>
      <p:sp>
        <p:nvSpPr>
          <p:cNvPr id="2" name="TextBox 1"/>
          <p:cNvSpPr txBox="1"/>
          <p:nvPr/>
        </p:nvSpPr>
        <p:spPr>
          <a:xfrm>
            <a:off x="4953000" y="3147536"/>
            <a:ext cx="31242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C000"/>
                </a:solidFill>
              </a:rPr>
              <a:t>one letter for each trait</a:t>
            </a:r>
          </a:p>
          <a:p>
            <a:pPr marL="285750" indent="-285750">
              <a:buFont typeface="Arial" panose="020B0604020202020204" pitchFamily="34" charset="0"/>
              <a:buChar char="•"/>
            </a:pPr>
            <a:r>
              <a:rPr lang="en-US" dirty="0">
                <a:solidFill>
                  <a:srgbClr val="FFC000"/>
                </a:solidFill>
              </a:rPr>
              <a:t>capital letters for dominant trait</a:t>
            </a:r>
          </a:p>
          <a:p>
            <a:pPr marL="285750" indent="-285750">
              <a:buFont typeface="Arial" panose="020B0604020202020204" pitchFamily="34" charset="0"/>
              <a:buChar char="•"/>
            </a:pPr>
            <a:r>
              <a:rPr lang="en-US" dirty="0">
                <a:solidFill>
                  <a:srgbClr val="FFC000"/>
                </a:solidFill>
              </a:rPr>
              <a:t>lower case letters for recessive </a:t>
            </a:r>
            <a:r>
              <a:rPr lang="en-US" dirty="0" smtClean="0">
                <a:solidFill>
                  <a:srgbClr val="FFC000"/>
                </a:solidFill>
              </a:rPr>
              <a:t>traits</a:t>
            </a:r>
            <a:endParaRPr lang="en-US" dirty="0">
              <a:solidFill>
                <a:srgbClr val="FFC000"/>
              </a:solidFill>
            </a:endParaRPr>
          </a:p>
        </p:txBody>
      </p:sp>
    </p:spTree>
    <p:extLst>
      <p:ext uri="{BB962C8B-B14F-4D97-AF65-F5344CB8AC3E}">
        <p14:creationId xmlns:p14="http://schemas.microsoft.com/office/powerpoint/2010/main" val="31873613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2: </a:t>
            </a:r>
            <a:r>
              <a:rPr lang="en-US" dirty="0" smtClean="0">
                <a:solidFill>
                  <a:srgbClr val="FFC000"/>
                </a:solidFill>
              </a:rPr>
              <a:t>Write the genotypes of the parents</a:t>
            </a:r>
          </a:p>
          <a:p>
            <a:pPr marL="36576" indent="0">
              <a:buNone/>
            </a:pPr>
            <a:r>
              <a:rPr lang="en-US" dirty="0" smtClean="0">
                <a:solidFill>
                  <a:srgbClr val="FFC000"/>
                </a:solidFill>
              </a:rPr>
              <a:t>Homozygous Tall = TT</a:t>
            </a:r>
          </a:p>
          <a:p>
            <a:pPr marL="36576" indent="0">
              <a:buNone/>
            </a:pPr>
            <a:r>
              <a:rPr lang="en-US" dirty="0" smtClean="0">
                <a:solidFill>
                  <a:srgbClr val="FFC000"/>
                </a:solidFill>
              </a:rPr>
              <a:t>Homozygous Short = </a:t>
            </a:r>
            <a:r>
              <a:rPr lang="en-US" dirty="0" err="1" smtClean="0">
                <a:solidFill>
                  <a:srgbClr val="FFC000"/>
                </a:solidFill>
              </a:rPr>
              <a:t>tt</a:t>
            </a:r>
            <a:r>
              <a:rPr lang="en-US" dirty="0" smtClean="0">
                <a:solidFill>
                  <a:srgbClr val="FFC000"/>
                </a:solidFill>
              </a:rPr>
              <a:t> </a:t>
            </a:r>
          </a:p>
          <a:p>
            <a:pPr marL="36576" indent="0">
              <a:buNone/>
            </a:pPr>
            <a:endParaRPr lang="en-US" dirty="0">
              <a:solidFill>
                <a:srgbClr val="FFC000"/>
              </a:solidFill>
            </a:endParaRPr>
          </a:p>
          <a:p>
            <a:pPr marL="36576" indent="0">
              <a:buNone/>
            </a:pPr>
            <a:r>
              <a:rPr lang="en-US" dirty="0" smtClean="0">
                <a:solidFill>
                  <a:srgbClr val="FFC000"/>
                </a:solidFill>
              </a:rPr>
              <a:t>		TT X </a:t>
            </a:r>
            <a:r>
              <a:rPr lang="en-US" dirty="0" err="1" smtClean="0">
                <a:solidFill>
                  <a:srgbClr val="FFC000"/>
                </a:solidFill>
              </a:rPr>
              <a:t>tt</a:t>
            </a:r>
            <a:r>
              <a:rPr lang="en-US" dirty="0" smtClean="0">
                <a:solidFill>
                  <a:srgbClr val="FFC000"/>
                </a:solidFill>
              </a:rPr>
              <a:t> </a:t>
            </a:r>
          </a:p>
        </p:txBody>
      </p:sp>
    </p:spTree>
    <p:extLst>
      <p:ext uri="{BB962C8B-B14F-4D97-AF65-F5344CB8AC3E}">
        <p14:creationId xmlns:p14="http://schemas.microsoft.com/office/powerpoint/2010/main" val="1199682191"/>
      </p:ext>
    </p:extLst>
  </p:cSld>
  <p:clrMapOvr>
    <a:masterClrMapping/>
  </p:clrMapOvr>
</p:sld>
</file>

<file path=ppt/theme/theme1.xml><?xml version="1.0" encoding="utf-8"?>
<a:theme xmlns:a="http://schemas.openxmlformats.org/drawingml/2006/main" name="Techn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136</TotalTime>
  <Words>738</Words>
  <Application>Microsoft Office PowerPoint</Application>
  <PresentationFormat>On-screen Show (4:3)</PresentationFormat>
  <Paragraphs>249</Paragraphs>
  <Slides>29</Slides>
  <Notes>22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Technic</vt:lpstr>
      <vt:lpstr>Genetics  </vt:lpstr>
      <vt:lpstr>Father of Genetics: Gregor Mendel</vt:lpstr>
      <vt:lpstr>PowerPoint Presentation</vt:lpstr>
      <vt:lpstr>PowerPoint Presentation</vt:lpstr>
      <vt:lpstr>Results of Mendel’s Work</vt:lpstr>
      <vt:lpstr>PowerPoint Presentation</vt:lpstr>
      <vt:lpstr>Law of Segregation</vt:lpstr>
      <vt:lpstr>Mendel’s Crosses: How to do genetics Problems</vt:lpstr>
      <vt:lpstr>PowerPoint Presentation</vt:lpstr>
      <vt:lpstr>PowerPoint Presentation</vt:lpstr>
      <vt:lpstr>PowerPoint Presentation</vt:lpstr>
      <vt:lpstr>PowerPoint Presentation</vt:lpstr>
      <vt:lpstr>MONOHYBRID CROSS: the Punnett square P generation: TT x tt </vt:lpstr>
      <vt:lpstr>PowerPoint Presentation</vt:lpstr>
      <vt:lpstr>PowerPoint Presentation</vt:lpstr>
      <vt:lpstr>PowerPoint Presentation</vt:lpstr>
      <vt:lpstr>PowerPoint Presentation</vt:lpstr>
      <vt:lpstr>F1 Generation Cross: Tt X Tt</vt:lpstr>
      <vt:lpstr>F1 Generation Cross: Tt X Tt</vt:lpstr>
      <vt:lpstr>F1 Generation Cross: Tt X Tt</vt:lpstr>
      <vt:lpstr>F1 Generation Cross: Tt X Tt</vt:lpstr>
      <vt:lpstr>Example Problems </vt:lpstr>
      <vt:lpstr>PowerPoint Presentation</vt:lpstr>
      <vt:lpstr>PowerPoint Presentation</vt:lpstr>
      <vt:lpstr>Test Cross</vt:lpstr>
      <vt:lpstr>Possible Outcomes</vt:lpstr>
      <vt:lpstr>Possible Outcomes</vt:lpstr>
      <vt:lpstr>Possible Outcomes</vt:lpstr>
      <vt:lpstr>Possible Outcomes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dc:title>
  <dc:creator>NDHS</dc:creator>
  <cp:lastModifiedBy>NDHS</cp:lastModifiedBy>
  <cp:revision>12</cp:revision>
  <dcterms:created xsi:type="dcterms:W3CDTF">2014-01-09T20:45:28Z</dcterms:created>
  <dcterms:modified xsi:type="dcterms:W3CDTF">2014-01-10T12:50:39Z</dcterms:modified>
</cp:coreProperties>
</file>