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4" r:id="rId5"/>
    <p:sldId id="259" r:id="rId6"/>
    <p:sldId id="260" r:id="rId7"/>
    <p:sldId id="295" r:id="rId8"/>
    <p:sldId id="261" r:id="rId9"/>
    <p:sldId id="264" r:id="rId10"/>
    <p:sldId id="265" r:id="rId11"/>
    <p:sldId id="266" r:id="rId12"/>
    <p:sldId id="267" r:id="rId13"/>
    <p:sldId id="268" r:id="rId14"/>
    <p:sldId id="269" r:id="rId15"/>
    <p:sldId id="296" r:id="rId16"/>
    <p:sldId id="270" r:id="rId17"/>
    <p:sldId id="271" r:id="rId18"/>
    <p:sldId id="272" r:id="rId19"/>
    <p:sldId id="262" r:id="rId20"/>
    <p:sldId id="263" r:id="rId21"/>
    <p:sldId id="273" r:id="rId22"/>
    <p:sldId id="275"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58744D3-937E-41FB-8A91-0AB3ABE3D8FF}"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1D9AC-EABE-457B-AB2F-870084D03757}"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744D3-937E-41FB-8A91-0AB3ABE3D8FF}"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1D9AC-EABE-457B-AB2F-870084D037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744D3-937E-41FB-8A91-0AB3ABE3D8FF}"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1D9AC-EABE-457B-AB2F-870084D037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744D3-937E-41FB-8A91-0AB3ABE3D8FF}"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1D9AC-EABE-457B-AB2F-870084D037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58744D3-937E-41FB-8A91-0AB3ABE3D8FF}" type="datetimeFigureOut">
              <a:rPr lang="en-US" smtClean="0"/>
              <a:t>4/3/2014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DF81D9AC-EABE-457B-AB2F-870084D037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8744D3-937E-41FB-8A91-0AB3ABE3D8FF}"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1D9AC-EABE-457B-AB2F-870084D037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8744D3-937E-41FB-8A91-0AB3ABE3D8FF}" type="datetimeFigureOut">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1D9AC-EABE-457B-AB2F-870084D037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744D3-937E-41FB-8A91-0AB3ABE3D8FF}" type="datetimeFigureOut">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1D9AC-EABE-457B-AB2F-870084D037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744D3-937E-41FB-8A91-0AB3ABE3D8FF}" type="datetimeFigureOut">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1D9AC-EABE-457B-AB2F-870084D037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744D3-937E-41FB-8A91-0AB3ABE3D8FF}"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1D9AC-EABE-457B-AB2F-870084D03757}"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58744D3-937E-41FB-8A91-0AB3ABE3D8FF}"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1D9AC-EABE-457B-AB2F-870084D03757}"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58744D3-937E-41FB-8A91-0AB3ABE3D8FF}" type="datetimeFigureOut">
              <a:rPr lang="en-US" smtClean="0"/>
              <a:t>4/3/2014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F81D9AC-EABE-457B-AB2F-870084D0375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google.com/url?sa=i&amp;rct=j&amp;q=&amp;esrc=s&amp;frm=1&amp;source=images&amp;cd=&amp;cad=rja&amp;uact=8&amp;docid=iCLLP7ZI2BYsQM&amp;tbnid=CtytXI5VxbHtZM:&amp;ved=0CAUQjRw&amp;url=http://www.bio.miami.edu/dana/106/106F05_4.html&amp;ei=mPwxU4fuGcLksATnz4LYAw&amp;bvm=bv.63587204,d.eW0&amp;psig=AFQjCNHUu6XO5LBgQ3yT9X3i63yjHUzyqQ&amp;ust=139587124122733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youtube.com/watch?v=W7QZnwKqop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youtube.com/watch?v=2oKlKmrbLo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808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of Natural Selection</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1</a:t>
            </a:r>
            <a:r>
              <a:rPr lang="en-US" dirty="0">
                <a:solidFill>
                  <a:schemeClr val="bg1"/>
                </a:solidFill>
              </a:rPr>
              <a:t>. </a:t>
            </a:r>
            <a:r>
              <a:rPr lang="en-US" b="1" u="sng" dirty="0">
                <a:solidFill>
                  <a:srgbClr val="FFFF00"/>
                </a:solidFill>
              </a:rPr>
              <a:t>great potential for reproduction</a:t>
            </a:r>
            <a:endParaRPr lang="en-US" dirty="0">
              <a:solidFill>
                <a:srgbClr val="FFFF00"/>
              </a:solidFill>
            </a:endParaRPr>
          </a:p>
          <a:p>
            <a:pPr marL="0" indent="0">
              <a:buNone/>
            </a:pPr>
            <a:r>
              <a:rPr lang="en-US" dirty="0" smtClean="0">
                <a:solidFill>
                  <a:schemeClr val="bg1"/>
                </a:solidFill>
              </a:rPr>
              <a:t>2</a:t>
            </a:r>
            <a:r>
              <a:rPr lang="en-US" dirty="0">
                <a:solidFill>
                  <a:schemeClr val="bg1"/>
                </a:solidFill>
              </a:rPr>
              <a:t>. </a:t>
            </a:r>
            <a:r>
              <a:rPr lang="en-US" b="1" u="sng" dirty="0">
                <a:solidFill>
                  <a:srgbClr val="FFFF00"/>
                </a:solidFill>
              </a:rPr>
              <a:t>resources are limited in size</a:t>
            </a:r>
            <a:endParaRPr lang="en-US" dirty="0">
              <a:solidFill>
                <a:srgbClr val="FFFF00"/>
              </a:solidFill>
            </a:endParaRPr>
          </a:p>
          <a:p>
            <a:pPr marL="0" indent="0">
              <a:buNone/>
            </a:pPr>
            <a:r>
              <a:rPr lang="en-US" dirty="0" smtClean="0">
                <a:solidFill>
                  <a:schemeClr val="bg1"/>
                </a:solidFill>
              </a:rPr>
              <a:t>3</a:t>
            </a:r>
            <a:r>
              <a:rPr lang="en-US" dirty="0">
                <a:solidFill>
                  <a:schemeClr val="bg1"/>
                </a:solidFill>
              </a:rPr>
              <a:t>. </a:t>
            </a:r>
            <a:r>
              <a:rPr lang="en-US" b="1" u="sng" dirty="0">
                <a:solidFill>
                  <a:srgbClr val="FFFF00"/>
                </a:solidFill>
              </a:rPr>
              <a:t>variation in population</a:t>
            </a:r>
            <a:endParaRPr lang="en-US" dirty="0">
              <a:solidFill>
                <a:srgbClr val="FFFF00"/>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64174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u="sng" dirty="0">
                <a:solidFill>
                  <a:schemeClr val="bg1"/>
                </a:solidFill>
              </a:rPr>
              <a:t>Results</a:t>
            </a:r>
            <a:r>
              <a:rPr lang="en-US" dirty="0">
                <a:solidFill>
                  <a:schemeClr val="bg1"/>
                </a:solidFill>
              </a:rPr>
              <a:t>: </a:t>
            </a:r>
            <a:br>
              <a:rPr lang="en-US" dirty="0">
                <a:solidFill>
                  <a:schemeClr val="bg1"/>
                </a:solidFill>
              </a:rPr>
            </a:br>
            <a:r>
              <a:rPr lang="en-US" dirty="0" smtClean="0">
                <a:solidFill>
                  <a:schemeClr val="bg1"/>
                </a:solidFill>
              </a:rPr>
              <a:t>1</a:t>
            </a:r>
            <a:r>
              <a:rPr lang="en-US" dirty="0">
                <a:solidFill>
                  <a:schemeClr val="bg1"/>
                </a:solidFill>
              </a:rPr>
              <a:t>.  </a:t>
            </a:r>
            <a:r>
              <a:rPr lang="en-US" b="1" u="sng" dirty="0">
                <a:solidFill>
                  <a:srgbClr val="FFFF00"/>
                </a:solidFill>
              </a:rPr>
              <a:t>competition for </a:t>
            </a:r>
            <a:r>
              <a:rPr lang="en-US" b="1" u="sng" dirty="0" smtClean="0">
                <a:solidFill>
                  <a:srgbClr val="FFFF00"/>
                </a:solidFill>
              </a:rPr>
              <a:t>resources</a:t>
            </a:r>
          </a:p>
          <a:p>
            <a:pPr marL="0" indent="0">
              <a:buNone/>
            </a:pPr>
            <a:r>
              <a:rPr lang="en-US" dirty="0" smtClean="0">
                <a:solidFill>
                  <a:schemeClr val="bg1"/>
                </a:solidFill>
              </a:rPr>
              <a:t>2</a:t>
            </a:r>
            <a:r>
              <a:rPr lang="en-US" dirty="0">
                <a:solidFill>
                  <a:schemeClr val="bg1"/>
                </a:solidFill>
              </a:rPr>
              <a:t>.  </a:t>
            </a:r>
            <a:r>
              <a:rPr lang="en-US" b="1" u="sng" dirty="0">
                <a:solidFill>
                  <a:srgbClr val="FFFF00"/>
                </a:solidFill>
              </a:rPr>
              <a:t>survival dependent on better suited characteristics</a:t>
            </a:r>
            <a:endParaRPr lang="en-US" dirty="0">
              <a:solidFill>
                <a:srgbClr val="FFFF00"/>
              </a:solidFill>
            </a:endParaRPr>
          </a:p>
          <a:p>
            <a:pPr marL="0" indent="0">
              <a:buNone/>
            </a:pPr>
            <a:r>
              <a:rPr lang="en-US" dirty="0" smtClean="0">
                <a:solidFill>
                  <a:schemeClr val="bg1"/>
                </a:solidFill>
              </a:rPr>
              <a:t>3</a:t>
            </a:r>
            <a:r>
              <a:rPr lang="en-US" dirty="0">
                <a:solidFill>
                  <a:schemeClr val="bg1"/>
                </a:solidFill>
              </a:rPr>
              <a:t>. </a:t>
            </a:r>
            <a:r>
              <a:rPr lang="en-US" b="1" u="sng" dirty="0">
                <a:solidFill>
                  <a:srgbClr val="FFFF00"/>
                </a:solidFill>
              </a:rPr>
              <a:t>better characteristics get passed on to next generation</a:t>
            </a:r>
            <a:endParaRPr lang="en-US" dirty="0">
              <a:solidFill>
                <a:srgbClr val="FFFF00"/>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5930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EVIDENCE OF EVOLUTION:</a:t>
            </a:r>
            <a:endParaRPr lang="en-US" dirty="0"/>
          </a:p>
        </p:txBody>
      </p:sp>
      <p:sp>
        <p:nvSpPr>
          <p:cNvPr id="3" name="Content Placeholder 2"/>
          <p:cNvSpPr>
            <a:spLocks noGrp="1"/>
          </p:cNvSpPr>
          <p:nvPr>
            <p:ph idx="1"/>
          </p:nvPr>
        </p:nvSpPr>
        <p:spPr>
          <a:xfrm>
            <a:off x="381000" y="1524000"/>
            <a:ext cx="8229600" cy="4525963"/>
          </a:xfrm>
        </p:spPr>
        <p:txBody>
          <a:bodyPr>
            <a:normAutofit/>
          </a:bodyPr>
          <a:lstStyle/>
          <a:p>
            <a:pPr marL="0" indent="0">
              <a:buNone/>
            </a:pPr>
            <a:r>
              <a:rPr lang="en-US" b="1" u="sng" dirty="0">
                <a:solidFill>
                  <a:srgbClr val="FFFF00"/>
                </a:solidFill>
              </a:rPr>
              <a:t>Fossil Record</a:t>
            </a:r>
            <a:r>
              <a:rPr lang="en-US" dirty="0">
                <a:solidFill>
                  <a:schemeClr val="bg1"/>
                </a:solidFill>
              </a:rPr>
              <a:t>: evidence of past species that are similar to current </a:t>
            </a:r>
            <a:r>
              <a:rPr lang="en-US" dirty="0" smtClean="0">
                <a:solidFill>
                  <a:schemeClr val="bg1"/>
                </a:solidFill>
              </a:rPr>
              <a:t>species</a:t>
            </a:r>
          </a:p>
          <a:p>
            <a:pPr marL="0" indent="0">
              <a:buNone/>
            </a:pPr>
            <a:r>
              <a:rPr lang="en-US" u="sng" dirty="0" smtClean="0">
                <a:solidFill>
                  <a:schemeClr val="bg1"/>
                </a:solidFill>
              </a:rPr>
              <a:t>Age </a:t>
            </a:r>
            <a:r>
              <a:rPr lang="en-US" u="sng" dirty="0">
                <a:solidFill>
                  <a:schemeClr val="bg1"/>
                </a:solidFill>
              </a:rPr>
              <a:t>of Fossils Determined By Radiometric Dating</a:t>
            </a:r>
            <a:r>
              <a:rPr lang="en-US" dirty="0">
                <a:solidFill>
                  <a:schemeClr val="bg1"/>
                </a:solidFill>
              </a:rPr>
              <a:t>: </a:t>
            </a:r>
            <a:br>
              <a:rPr lang="en-US" dirty="0">
                <a:solidFill>
                  <a:schemeClr val="bg1"/>
                </a:solidFill>
              </a:rPr>
            </a:br>
            <a:r>
              <a:rPr lang="en-US" dirty="0">
                <a:solidFill>
                  <a:schemeClr val="bg1"/>
                </a:solidFill>
              </a:rPr>
              <a:t> </a:t>
            </a:r>
            <a:r>
              <a:rPr lang="en-US" dirty="0" smtClean="0">
                <a:solidFill>
                  <a:schemeClr val="bg1"/>
                </a:solidFill>
              </a:rPr>
              <a:t>- </a:t>
            </a:r>
            <a:r>
              <a:rPr lang="en-US" dirty="0">
                <a:solidFill>
                  <a:schemeClr val="bg1"/>
                </a:solidFill>
              </a:rPr>
              <a:t>measuring the amount of </a:t>
            </a:r>
            <a:r>
              <a:rPr lang="en-US" b="1" u="sng" dirty="0">
                <a:solidFill>
                  <a:srgbClr val="FFFF00"/>
                </a:solidFill>
              </a:rPr>
              <a:t>radioactive atoms</a:t>
            </a:r>
            <a:r>
              <a:rPr lang="en-US" dirty="0">
                <a:solidFill>
                  <a:srgbClr val="FFFF00"/>
                </a:solidFill>
              </a:rPr>
              <a:t> </a:t>
            </a:r>
            <a:r>
              <a:rPr lang="en-US" dirty="0">
                <a:solidFill>
                  <a:schemeClr val="bg1"/>
                </a:solidFill>
              </a:rPr>
              <a:t>in a sample and working </a:t>
            </a:r>
            <a:r>
              <a:rPr lang="en-US" b="1" u="sng" dirty="0">
                <a:solidFill>
                  <a:srgbClr val="FFFF00"/>
                </a:solidFill>
              </a:rPr>
              <a:t>backwards</a:t>
            </a:r>
            <a:r>
              <a:rPr lang="en-US" dirty="0">
                <a:solidFill>
                  <a:srgbClr val="FFFF00"/>
                </a:solidFill>
              </a:rPr>
              <a:t> </a:t>
            </a:r>
            <a:r>
              <a:rPr lang="en-US" b="1" u="sng" dirty="0">
                <a:solidFill>
                  <a:srgbClr val="FFFF00"/>
                </a:solidFill>
              </a:rPr>
              <a:t>to determine the age</a:t>
            </a:r>
            <a:r>
              <a:rPr lang="en-US" dirty="0">
                <a:solidFill>
                  <a:srgbClr val="FFFF00"/>
                </a:solidFill>
              </a:rPr>
              <a:t> </a:t>
            </a:r>
            <a:r>
              <a:rPr lang="en-US" dirty="0">
                <a:solidFill>
                  <a:schemeClr val="bg1"/>
                </a:solidFill>
              </a:rPr>
              <a:t>based on how quickly those radioactive atoms decay into different atoms</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3075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a:solidFill>
                  <a:schemeClr val="bg1"/>
                </a:solidFill>
              </a:rPr>
              <a:t>Known as the </a:t>
            </a:r>
            <a:r>
              <a:rPr lang="en-US" b="1" u="sng" dirty="0">
                <a:solidFill>
                  <a:srgbClr val="FFFF00"/>
                </a:solidFill>
              </a:rPr>
              <a:t>Half life</a:t>
            </a:r>
            <a:r>
              <a:rPr lang="en-US" dirty="0">
                <a:solidFill>
                  <a:srgbClr val="FFFF00"/>
                </a:solidFill>
              </a:rPr>
              <a:t> </a:t>
            </a:r>
            <a:r>
              <a:rPr lang="en-US" dirty="0">
                <a:solidFill>
                  <a:schemeClr val="bg1"/>
                </a:solidFill>
              </a:rPr>
              <a:t>of a sample:</a:t>
            </a:r>
            <a:br>
              <a:rPr lang="en-US" dirty="0">
                <a:solidFill>
                  <a:schemeClr val="bg1"/>
                </a:solidFill>
              </a:rPr>
            </a:br>
            <a:r>
              <a:rPr lang="en-US" dirty="0">
                <a:solidFill>
                  <a:schemeClr val="bg1"/>
                </a:solidFill>
              </a:rPr>
              <a:t> 	Ex: Carbon-14 has a half life of </a:t>
            </a:r>
            <a:r>
              <a:rPr lang="en-US" b="1" u="sng" dirty="0">
                <a:solidFill>
                  <a:srgbClr val="FFFF00"/>
                </a:solidFill>
              </a:rPr>
              <a:t>5730 years</a:t>
            </a:r>
            <a:r>
              <a:rPr lang="en-US" dirty="0">
                <a:solidFill>
                  <a:srgbClr val="FFFF00"/>
                </a:solidFill>
              </a:rPr>
              <a:t> </a:t>
            </a:r>
            <a:r>
              <a:rPr lang="en-US" dirty="0">
                <a:solidFill>
                  <a:schemeClr val="bg1"/>
                </a:solidFill>
              </a:rPr>
              <a:t>– this means if you have a 10 gram sample of C-14, it will take 5730 years for half of it (5 grams) to break down into Nitrogen 14 and another 5730 years to degrade to 2.5 grams and another 5730 years to degrade to 1.25 grams, etc. </a:t>
            </a:r>
          </a:p>
          <a:p>
            <a:pPr marL="0" indent="0">
              <a:buNone/>
            </a:pPr>
            <a:r>
              <a:rPr lang="en-US" dirty="0">
                <a:solidFill>
                  <a:schemeClr val="bg1"/>
                </a:solidFill>
              </a:rPr>
              <a:t>	</a:t>
            </a:r>
          </a:p>
          <a:p>
            <a:r>
              <a:rPr lang="en-US" dirty="0">
                <a:solidFill>
                  <a:schemeClr val="bg1"/>
                </a:solidFill>
              </a:rPr>
              <a:t>Based on the ratio of C-14 and C-12 in the sample, the age can be determined. </a:t>
            </a:r>
            <a:br>
              <a:rPr lang="en-US" dirty="0">
                <a:solidFill>
                  <a:schemeClr val="bg1"/>
                </a:solidFill>
              </a:rPr>
            </a:br>
            <a:r>
              <a:rPr lang="en-US" dirty="0">
                <a:solidFill>
                  <a:schemeClr val="bg1"/>
                </a:solidFill>
              </a:rPr>
              <a:t>For really old samples, other radiometric dating like potassium and uranium</a:t>
            </a:r>
          </a:p>
          <a:p>
            <a:endParaRPr lang="en-US" dirty="0"/>
          </a:p>
        </p:txBody>
      </p:sp>
    </p:spTree>
    <p:extLst>
      <p:ext uri="{BB962C8B-B14F-4D97-AF65-F5344CB8AC3E}">
        <p14:creationId xmlns:p14="http://schemas.microsoft.com/office/powerpoint/2010/main" val="2692134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irvinm\Pictures\Radiocarbon dating of C-14.P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2931" y="1600200"/>
            <a:ext cx="6918138" cy="4525963"/>
          </a:xfrm>
          <a:prstGeom prst="rect">
            <a:avLst/>
          </a:prstGeom>
          <a:noFill/>
          <a:ln>
            <a:noFill/>
          </a:ln>
        </p:spPr>
      </p:pic>
    </p:spTree>
    <p:extLst>
      <p:ext uri="{BB962C8B-B14F-4D97-AF65-F5344CB8AC3E}">
        <p14:creationId xmlns:p14="http://schemas.microsoft.com/office/powerpoint/2010/main" val="1283099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buNone/>
              <a:defRPr/>
            </a:pPr>
            <a:r>
              <a:rPr lang="en-US" dirty="0">
                <a:solidFill>
                  <a:schemeClr val="bg1"/>
                </a:solidFill>
              </a:rPr>
              <a:t>Radioactive iodine-131 has a half-life of 8.04 days</a:t>
            </a:r>
          </a:p>
          <a:p>
            <a:pPr>
              <a:lnSpc>
                <a:spcPct val="90000"/>
              </a:lnSpc>
              <a:buNone/>
              <a:defRPr/>
            </a:pPr>
            <a:r>
              <a:rPr lang="en-US" dirty="0">
                <a:solidFill>
                  <a:schemeClr val="bg1"/>
                </a:solidFill>
              </a:rPr>
              <a:t>	1)  If you have 8.2 </a:t>
            </a:r>
            <a:r>
              <a:rPr lang="en-US" dirty="0" err="1">
                <a:solidFill>
                  <a:schemeClr val="bg1"/>
                </a:solidFill>
              </a:rPr>
              <a:t>ug</a:t>
            </a:r>
            <a:r>
              <a:rPr lang="en-US" dirty="0">
                <a:solidFill>
                  <a:schemeClr val="bg1"/>
                </a:solidFill>
              </a:rPr>
              <a:t> (micrograms) of this isotope, what mass remains after 32.2 days?</a:t>
            </a:r>
          </a:p>
          <a:p>
            <a:pPr>
              <a:lnSpc>
                <a:spcPct val="90000"/>
              </a:lnSpc>
              <a:buNone/>
              <a:defRPr/>
            </a:pPr>
            <a:r>
              <a:rPr lang="en-US" dirty="0">
                <a:solidFill>
                  <a:schemeClr val="bg1"/>
                </a:solidFill>
              </a:rPr>
              <a:t>	</a:t>
            </a:r>
          </a:p>
          <a:p>
            <a:pPr>
              <a:lnSpc>
                <a:spcPct val="90000"/>
              </a:lnSpc>
              <a:buNone/>
              <a:defRPr/>
            </a:pPr>
            <a:endParaRPr lang="en-US" dirty="0">
              <a:solidFill>
                <a:schemeClr val="bg1"/>
              </a:solidFill>
            </a:endParaRPr>
          </a:p>
          <a:p>
            <a:pPr>
              <a:lnSpc>
                <a:spcPct val="90000"/>
              </a:lnSpc>
              <a:buNone/>
              <a:defRPr/>
            </a:pPr>
            <a:r>
              <a:rPr lang="en-US" dirty="0">
                <a:solidFill>
                  <a:schemeClr val="bg1"/>
                </a:solidFill>
              </a:rPr>
              <a:t>	2) How long will it take for a sample of iodine-131 to decay to 1/8 of its activity?</a:t>
            </a:r>
          </a:p>
          <a:p>
            <a:endParaRPr lang="en-US" dirty="0">
              <a:solidFill>
                <a:schemeClr val="bg1"/>
              </a:solidFill>
            </a:endParaRPr>
          </a:p>
        </p:txBody>
      </p:sp>
    </p:spTree>
    <p:extLst>
      <p:ext uri="{BB962C8B-B14F-4D97-AF65-F5344CB8AC3E}">
        <p14:creationId xmlns:p14="http://schemas.microsoft.com/office/powerpoint/2010/main" val="29445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chemeClr val="bg1"/>
                </a:solidFill>
              </a:rPr>
              <a:t>2. </a:t>
            </a:r>
            <a:r>
              <a:rPr lang="en-US" b="1" u="sng" dirty="0">
                <a:solidFill>
                  <a:srgbClr val="FFFF00"/>
                </a:solidFill>
              </a:rPr>
              <a:t>Biogeography</a:t>
            </a:r>
            <a:endParaRPr lang="en-US" u="sng" dirty="0">
              <a:solidFill>
                <a:srgbClr val="FFFF00"/>
              </a:solidFill>
            </a:endParaRPr>
          </a:p>
          <a:p>
            <a:pPr marL="0" indent="0">
              <a:buNone/>
            </a:pPr>
            <a:r>
              <a:rPr lang="en-US" dirty="0">
                <a:solidFill>
                  <a:schemeClr val="bg1"/>
                </a:solidFill>
              </a:rPr>
              <a:t>	- species of </a:t>
            </a:r>
            <a:r>
              <a:rPr lang="en-US" b="1" u="sng" dirty="0">
                <a:solidFill>
                  <a:srgbClr val="FFFF00"/>
                </a:solidFill>
              </a:rPr>
              <a:t>nearby areas populate those around it</a:t>
            </a:r>
            <a:r>
              <a:rPr lang="en-US" dirty="0">
                <a:solidFill>
                  <a:srgbClr val="FFFF00"/>
                </a:solidFill>
              </a:rPr>
              <a:t> </a:t>
            </a:r>
            <a:r>
              <a:rPr lang="en-US" dirty="0">
                <a:solidFill>
                  <a:schemeClr val="bg1"/>
                </a:solidFill>
              </a:rPr>
              <a:t>and then change according to the </a:t>
            </a:r>
            <a:r>
              <a:rPr lang="en-US" b="1" u="sng" dirty="0">
                <a:solidFill>
                  <a:srgbClr val="FFFF00"/>
                </a:solidFill>
              </a:rPr>
              <a:t>environmental pressures</a:t>
            </a:r>
            <a:endParaRPr lang="en-US" dirty="0">
              <a:solidFill>
                <a:srgbClr val="FFFF00"/>
              </a:solidFill>
            </a:endParaRPr>
          </a:p>
          <a:p>
            <a:pPr marL="0" indent="0">
              <a:buNone/>
            </a:pPr>
            <a:r>
              <a:rPr lang="en-US" dirty="0">
                <a:solidFill>
                  <a:schemeClr val="bg1"/>
                </a:solidFill>
              </a:rPr>
              <a:t>EX: South American species are going to be more like North American than Australian</a:t>
            </a:r>
          </a:p>
          <a:p>
            <a:pPr marL="0" indent="0">
              <a:buNone/>
            </a:pPr>
            <a:endParaRPr lang="en-US" dirty="0"/>
          </a:p>
        </p:txBody>
      </p:sp>
    </p:spTree>
    <p:extLst>
      <p:ext uri="{BB962C8B-B14F-4D97-AF65-F5344CB8AC3E}">
        <p14:creationId xmlns:p14="http://schemas.microsoft.com/office/powerpoint/2010/main" val="685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1314994" y="1981200"/>
            <a:ext cx="5144851" cy="4114799"/>
            <a:chOff x="0" y="0"/>
            <a:chExt cx="3238500" cy="1695450"/>
          </a:xfrm>
        </p:grpSpPr>
        <p:sp>
          <p:nvSpPr>
            <p:cNvPr id="5" name="Oval 4"/>
            <p:cNvSpPr/>
            <p:nvPr/>
          </p:nvSpPr>
          <p:spPr>
            <a:xfrm>
              <a:off x="0" y="57150"/>
              <a:ext cx="981075" cy="828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1362075" y="0"/>
              <a:ext cx="723900" cy="5810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1114425" y="1028700"/>
              <a:ext cx="485775" cy="6667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2686050" y="285750"/>
              <a:ext cx="552450" cy="438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1971675" y="1143000"/>
              <a:ext cx="1152525" cy="2762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TextBox 2"/>
          <p:cNvSpPr txBox="1"/>
          <p:nvPr/>
        </p:nvSpPr>
        <p:spPr>
          <a:xfrm>
            <a:off x="1828800" y="2819400"/>
            <a:ext cx="457200" cy="584775"/>
          </a:xfrm>
          <a:prstGeom prst="rect">
            <a:avLst/>
          </a:prstGeom>
          <a:noFill/>
        </p:spPr>
        <p:txBody>
          <a:bodyPr wrap="square" rtlCol="0">
            <a:spAutoFit/>
          </a:bodyPr>
          <a:lstStyle/>
          <a:p>
            <a:r>
              <a:rPr lang="en-US" sz="3200" dirty="0" smtClean="0">
                <a:solidFill>
                  <a:schemeClr val="bg1"/>
                </a:solidFill>
              </a:rPr>
              <a:t>A</a:t>
            </a:r>
            <a:endParaRPr lang="en-US" sz="3200" dirty="0">
              <a:solidFill>
                <a:schemeClr val="bg1"/>
              </a:solidFill>
            </a:endParaRPr>
          </a:p>
        </p:txBody>
      </p:sp>
      <p:cxnSp>
        <p:nvCxnSpPr>
          <p:cNvPr id="12" name="Straight Arrow Connector 11"/>
          <p:cNvCxnSpPr/>
          <p:nvPr/>
        </p:nvCxnSpPr>
        <p:spPr>
          <a:xfrm flipV="1">
            <a:off x="2286000" y="2438400"/>
            <a:ext cx="16764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62400" y="2119901"/>
            <a:ext cx="457200" cy="584775"/>
          </a:xfrm>
          <a:prstGeom prst="rect">
            <a:avLst/>
          </a:prstGeom>
          <a:noFill/>
        </p:spPr>
        <p:txBody>
          <a:bodyPr wrap="square" rtlCol="0">
            <a:spAutoFit/>
          </a:bodyPr>
          <a:lstStyle/>
          <a:p>
            <a:r>
              <a:rPr lang="en-US" sz="3200" dirty="0" smtClean="0">
                <a:solidFill>
                  <a:schemeClr val="bg1"/>
                </a:solidFill>
              </a:rPr>
              <a:t>A</a:t>
            </a:r>
            <a:endParaRPr lang="en-US" sz="3200" dirty="0">
              <a:solidFill>
                <a:schemeClr val="bg1"/>
              </a:solidFill>
            </a:endParaRPr>
          </a:p>
        </p:txBody>
      </p:sp>
      <p:cxnSp>
        <p:nvCxnSpPr>
          <p:cNvPr id="16" name="Straight Arrow Connector 15"/>
          <p:cNvCxnSpPr/>
          <p:nvPr/>
        </p:nvCxnSpPr>
        <p:spPr>
          <a:xfrm>
            <a:off x="4114800" y="2514600"/>
            <a:ext cx="0" cy="3912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37562" y="2833096"/>
            <a:ext cx="457200" cy="584775"/>
          </a:xfrm>
          <a:prstGeom prst="rect">
            <a:avLst/>
          </a:prstGeom>
          <a:noFill/>
        </p:spPr>
        <p:txBody>
          <a:bodyPr wrap="square" rtlCol="0">
            <a:spAutoFit/>
          </a:bodyPr>
          <a:lstStyle/>
          <a:p>
            <a:r>
              <a:rPr lang="en-US" sz="3200" dirty="0" smtClean="0">
                <a:solidFill>
                  <a:schemeClr val="bg1"/>
                </a:solidFill>
              </a:rPr>
              <a:t>B</a:t>
            </a:r>
            <a:endParaRPr lang="en-US" sz="3200" dirty="0">
              <a:solidFill>
                <a:schemeClr val="bg1"/>
              </a:solidFill>
            </a:endParaRPr>
          </a:p>
        </p:txBody>
      </p:sp>
      <p:cxnSp>
        <p:nvCxnSpPr>
          <p:cNvPr id="20" name="Straight Arrow Connector 19"/>
          <p:cNvCxnSpPr/>
          <p:nvPr/>
        </p:nvCxnSpPr>
        <p:spPr>
          <a:xfrm flipH="1">
            <a:off x="3459264" y="3252626"/>
            <a:ext cx="503136" cy="16241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191000" y="2905874"/>
            <a:ext cx="1720360" cy="205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72097" y="4746513"/>
            <a:ext cx="457200" cy="584775"/>
          </a:xfrm>
          <a:prstGeom prst="rect">
            <a:avLst/>
          </a:prstGeom>
          <a:noFill/>
        </p:spPr>
        <p:txBody>
          <a:bodyPr wrap="square" rtlCol="0">
            <a:spAutoFit/>
          </a:bodyPr>
          <a:lstStyle/>
          <a:p>
            <a:r>
              <a:rPr lang="en-US" sz="3200" dirty="0" smtClean="0">
                <a:solidFill>
                  <a:schemeClr val="bg1"/>
                </a:solidFill>
              </a:rPr>
              <a:t>B</a:t>
            </a:r>
            <a:endParaRPr lang="en-US" sz="3200" dirty="0">
              <a:solidFill>
                <a:schemeClr val="bg1"/>
              </a:solidFill>
            </a:endParaRPr>
          </a:p>
        </p:txBody>
      </p:sp>
      <p:sp>
        <p:nvSpPr>
          <p:cNvPr id="27" name="TextBox 26"/>
          <p:cNvSpPr txBox="1"/>
          <p:nvPr/>
        </p:nvSpPr>
        <p:spPr>
          <a:xfrm>
            <a:off x="5859633" y="2554836"/>
            <a:ext cx="457200" cy="584775"/>
          </a:xfrm>
          <a:prstGeom prst="rect">
            <a:avLst/>
          </a:prstGeom>
          <a:noFill/>
        </p:spPr>
        <p:txBody>
          <a:bodyPr wrap="square" rtlCol="0">
            <a:spAutoFit/>
          </a:bodyPr>
          <a:lstStyle/>
          <a:p>
            <a:r>
              <a:rPr lang="en-US" sz="3200" dirty="0" smtClean="0">
                <a:solidFill>
                  <a:schemeClr val="bg1"/>
                </a:solidFill>
              </a:rPr>
              <a:t>B</a:t>
            </a:r>
            <a:endParaRPr lang="en-US" sz="3200" dirty="0">
              <a:solidFill>
                <a:schemeClr val="bg1"/>
              </a:solidFill>
            </a:endParaRPr>
          </a:p>
        </p:txBody>
      </p:sp>
      <p:cxnSp>
        <p:nvCxnSpPr>
          <p:cNvPr id="28" name="Straight Arrow Connector 27"/>
          <p:cNvCxnSpPr/>
          <p:nvPr/>
        </p:nvCxnSpPr>
        <p:spPr>
          <a:xfrm>
            <a:off x="3383280" y="5175240"/>
            <a:ext cx="0" cy="3912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53632" y="5474979"/>
            <a:ext cx="457200" cy="584775"/>
          </a:xfrm>
          <a:prstGeom prst="rect">
            <a:avLst/>
          </a:prstGeom>
          <a:noFill/>
        </p:spPr>
        <p:txBody>
          <a:bodyPr wrap="square" rtlCol="0">
            <a:spAutoFit/>
          </a:bodyPr>
          <a:lstStyle/>
          <a:p>
            <a:r>
              <a:rPr lang="en-US" sz="3200" dirty="0" smtClean="0">
                <a:solidFill>
                  <a:schemeClr val="bg1"/>
                </a:solidFill>
              </a:rPr>
              <a:t>C</a:t>
            </a:r>
            <a:endParaRPr lang="en-US" sz="3200" dirty="0">
              <a:solidFill>
                <a:schemeClr val="bg1"/>
              </a:solidFill>
            </a:endParaRPr>
          </a:p>
        </p:txBody>
      </p:sp>
      <p:cxnSp>
        <p:nvCxnSpPr>
          <p:cNvPr id="30" name="Straight Arrow Connector 29"/>
          <p:cNvCxnSpPr/>
          <p:nvPr/>
        </p:nvCxnSpPr>
        <p:spPr>
          <a:xfrm>
            <a:off x="6001425" y="3026597"/>
            <a:ext cx="0" cy="2260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72825" y="3153305"/>
            <a:ext cx="457200" cy="584775"/>
          </a:xfrm>
          <a:prstGeom prst="rect">
            <a:avLst/>
          </a:prstGeom>
          <a:noFill/>
        </p:spPr>
        <p:txBody>
          <a:bodyPr wrap="square" rtlCol="0">
            <a:spAutoFit/>
          </a:bodyPr>
          <a:lstStyle/>
          <a:p>
            <a:r>
              <a:rPr lang="en-US" sz="3200" dirty="0" smtClean="0">
                <a:solidFill>
                  <a:schemeClr val="bg1"/>
                </a:solidFill>
              </a:rPr>
              <a:t>D</a:t>
            </a:r>
            <a:endParaRPr lang="en-US" sz="3200" dirty="0">
              <a:solidFill>
                <a:schemeClr val="bg1"/>
              </a:solidFill>
            </a:endParaRPr>
          </a:p>
        </p:txBody>
      </p:sp>
      <p:cxnSp>
        <p:nvCxnSpPr>
          <p:cNvPr id="37" name="Straight Arrow Connector 36"/>
          <p:cNvCxnSpPr/>
          <p:nvPr/>
        </p:nvCxnSpPr>
        <p:spPr>
          <a:xfrm flipH="1">
            <a:off x="4800600" y="3599379"/>
            <a:ext cx="1110762" cy="13536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495800" y="4840836"/>
            <a:ext cx="457200" cy="584775"/>
          </a:xfrm>
          <a:prstGeom prst="rect">
            <a:avLst/>
          </a:prstGeom>
          <a:noFill/>
        </p:spPr>
        <p:txBody>
          <a:bodyPr wrap="square" rtlCol="0">
            <a:spAutoFit/>
          </a:bodyPr>
          <a:lstStyle/>
          <a:p>
            <a:r>
              <a:rPr lang="en-US" sz="3200" dirty="0" smtClean="0">
                <a:solidFill>
                  <a:schemeClr val="bg1"/>
                </a:solidFill>
              </a:rPr>
              <a:t>D</a:t>
            </a:r>
            <a:endParaRPr lang="en-US" sz="3200" dirty="0">
              <a:solidFill>
                <a:schemeClr val="bg1"/>
              </a:solidFill>
            </a:endParaRPr>
          </a:p>
        </p:txBody>
      </p:sp>
      <p:cxnSp>
        <p:nvCxnSpPr>
          <p:cNvPr id="42" name="Straight Arrow Connector 41"/>
          <p:cNvCxnSpPr>
            <a:stCxn id="41" idx="3"/>
          </p:cNvCxnSpPr>
          <p:nvPr/>
        </p:nvCxnSpPr>
        <p:spPr>
          <a:xfrm flipV="1">
            <a:off x="4953000" y="5133223"/>
            <a:ext cx="533400"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97913" y="4840835"/>
            <a:ext cx="457200" cy="584775"/>
          </a:xfrm>
          <a:prstGeom prst="rect">
            <a:avLst/>
          </a:prstGeom>
          <a:noFill/>
        </p:spPr>
        <p:txBody>
          <a:bodyPr wrap="square" rtlCol="0">
            <a:spAutoFit/>
          </a:bodyPr>
          <a:lstStyle/>
          <a:p>
            <a:r>
              <a:rPr lang="en-US" sz="3200" dirty="0" smtClean="0">
                <a:solidFill>
                  <a:schemeClr val="bg1"/>
                </a:solidFill>
              </a:rPr>
              <a:t>F</a:t>
            </a:r>
            <a:endParaRPr lang="en-US" sz="3200" dirty="0">
              <a:solidFill>
                <a:schemeClr val="bg1"/>
              </a:solidFill>
            </a:endParaRPr>
          </a:p>
        </p:txBody>
      </p:sp>
      <p:sp>
        <p:nvSpPr>
          <p:cNvPr id="10" name="TextBox 9"/>
          <p:cNvSpPr txBox="1"/>
          <p:nvPr/>
        </p:nvSpPr>
        <p:spPr>
          <a:xfrm rot="20612903">
            <a:off x="2667000" y="2362200"/>
            <a:ext cx="962297" cy="369332"/>
          </a:xfrm>
          <a:prstGeom prst="rect">
            <a:avLst/>
          </a:prstGeom>
          <a:noFill/>
        </p:spPr>
        <p:txBody>
          <a:bodyPr wrap="square" rtlCol="0">
            <a:spAutoFit/>
          </a:bodyPr>
          <a:lstStyle/>
          <a:p>
            <a:r>
              <a:rPr lang="en-US" dirty="0" smtClean="0">
                <a:solidFill>
                  <a:schemeClr val="bg1"/>
                </a:solidFill>
              </a:rPr>
              <a:t>Migrate</a:t>
            </a:r>
            <a:endParaRPr lang="en-US" dirty="0">
              <a:solidFill>
                <a:schemeClr val="bg1"/>
              </a:solidFill>
            </a:endParaRPr>
          </a:p>
        </p:txBody>
      </p:sp>
      <p:sp>
        <p:nvSpPr>
          <p:cNvPr id="31" name="TextBox 30"/>
          <p:cNvSpPr txBox="1"/>
          <p:nvPr/>
        </p:nvSpPr>
        <p:spPr>
          <a:xfrm rot="21131867">
            <a:off x="4634163" y="2613750"/>
            <a:ext cx="962297" cy="369332"/>
          </a:xfrm>
          <a:prstGeom prst="rect">
            <a:avLst/>
          </a:prstGeom>
          <a:noFill/>
        </p:spPr>
        <p:txBody>
          <a:bodyPr wrap="square" rtlCol="0">
            <a:spAutoFit/>
          </a:bodyPr>
          <a:lstStyle/>
          <a:p>
            <a:r>
              <a:rPr lang="en-US" dirty="0" smtClean="0">
                <a:solidFill>
                  <a:schemeClr val="bg1"/>
                </a:solidFill>
              </a:rPr>
              <a:t>Migrate</a:t>
            </a:r>
            <a:endParaRPr lang="en-US" dirty="0">
              <a:solidFill>
                <a:schemeClr val="bg1"/>
              </a:solidFill>
            </a:endParaRPr>
          </a:p>
        </p:txBody>
      </p:sp>
      <p:sp>
        <p:nvSpPr>
          <p:cNvPr id="33" name="TextBox 32"/>
          <p:cNvSpPr txBox="1"/>
          <p:nvPr/>
        </p:nvSpPr>
        <p:spPr>
          <a:xfrm rot="6409073">
            <a:off x="3503100" y="3781647"/>
            <a:ext cx="962297" cy="369332"/>
          </a:xfrm>
          <a:prstGeom prst="rect">
            <a:avLst/>
          </a:prstGeom>
          <a:noFill/>
        </p:spPr>
        <p:txBody>
          <a:bodyPr wrap="square" rtlCol="0">
            <a:spAutoFit/>
          </a:bodyPr>
          <a:lstStyle/>
          <a:p>
            <a:r>
              <a:rPr lang="en-US" dirty="0" smtClean="0">
                <a:solidFill>
                  <a:schemeClr val="bg1"/>
                </a:solidFill>
              </a:rPr>
              <a:t>Migrate</a:t>
            </a:r>
            <a:endParaRPr lang="en-US" dirty="0">
              <a:solidFill>
                <a:schemeClr val="bg1"/>
              </a:solidFill>
            </a:endParaRPr>
          </a:p>
        </p:txBody>
      </p:sp>
      <p:sp>
        <p:nvSpPr>
          <p:cNvPr id="34" name="TextBox 33"/>
          <p:cNvSpPr txBox="1"/>
          <p:nvPr/>
        </p:nvSpPr>
        <p:spPr>
          <a:xfrm rot="18580595">
            <a:off x="4768772" y="3850577"/>
            <a:ext cx="962297" cy="369332"/>
          </a:xfrm>
          <a:prstGeom prst="rect">
            <a:avLst/>
          </a:prstGeom>
          <a:noFill/>
        </p:spPr>
        <p:txBody>
          <a:bodyPr wrap="square" rtlCol="0">
            <a:spAutoFit/>
          </a:bodyPr>
          <a:lstStyle/>
          <a:p>
            <a:r>
              <a:rPr lang="en-US" dirty="0" smtClean="0">
                <a:solidFill>
                  <a:schemeClr val="bg1"/>
                </a:solidFill>
              </a:rPr>
              <a:t>Migrate</a:t>
            </a:r>
            <a:endParaRPr lang="en-US" dirty="0">
              <a:solidFill>
                <a:schemeClr val="bg1"/>
              </a:solidFill>
            </a:endParaRPr>
          </a:p>
        </p:txBody>
      </p:sp>
      <p:sp>
        <p:nvSpPr>
          <p:cNvPr id="35" name="TextBox 34"/>
          <p:cNvSpPr txBox="1"/>
          <p:nvPr/>
        </p:nvSpPr>
        <p:spPr>
          <a:xfrm rot="21435627">
            <a:off x="4050659" y="2448590"/>
            <a:ext cx="962297" cy="369332"/>
          </a:xfrm>
          <a:prstGeom prst="rect">
            <a:avLst/>
          </a:prstGeom>
          <a:noFill/>
        </p:spPr>
        <p:txBody>
          <a:bodyPr wrap="square" rtlCol="0">
            <a:spAutoFit/>
          </a:bodyPr>
          <a:lstStyle/>
          <a:p>
            <a:r>
              <a:rPr lang="en-US" dirty="0" smtClean="0">
                <a:solidFill>
                  <a:schemeClr val="bg1"/>
                </a:solidFill>
              </a:rPr>
              <a:t>Evolve</a:t>
            </a:r>
            <a:endParaRPr lang="en-US" dirty="0">
              <a:solidFill>
                <a:schemeClr val="bg1"/>
              </a:solidFill>
            </a:endParaRPr>
          </a:p>
        </p:txBody>
      </p:sp>
      <p:sp>
        <p:nvSpPr>
          <p:cNvPr id="36" name="TextBox 35"/>
          <p:cNvSpPr txBox="1"/>
          <p:nvPr/>
        </p:nvSpPr>
        <p:spPr>
          <a:xfrm rot="21435627">
            <a:off x="5963390" y="2954945"/>
            <a:ext cx="962297" cy="369332"/>
          </a:xfrm>
          <a:prstGeom prst="rect">
            <a:avLst/>
          </a:prstGeom>
          <a:noFill/>
        </p:spPr>
        <p:txBody>
          <a:bodyPr wrap="square" rtlCol="0">
            <a:spAutoFit/>
          </a:bodyPr>
          <a:lstStyle/>
          <a:p>
            <a:r>
              <a:rPr lang="en-US" dirty="0" smtClean="0">
                <a:solidFill>
                  <a:schemeClr val="bg1"/>
                </a:solidFill>
              </a:rPr>
              <a:t>Evolve</a:t>
            </a:r>
            <a:endParaRPr lang="en-US" dirty="0">
              <a:solidFill>
                <a:schemeClr val="bg1"/>
              </a:solidFill>
            </a:endParaRPr>
          </a:p>
        </p:txBody>
      </p:sp>
      <p:sp>
        <p:nvSpPr>
          <p:cNvPr id="38" name="TextBox 37"/>
          <p:cNvSpPr txBox="1"/>
          <p:nvPr/>
        </p:nvSpPr>
        <p:spPr>
          <a:xfrm rot="21435627">
            <a:off x="3391557" y="5156009"/>
            <a:ext cx="962297" cy="369332"/>
          </a:xfrm>
          <a:prstGeom prst="rect">
            <a:avLst/>
          </a:prstGeom>
          <a:noFill/>
        </p:spPr>
        <p:txBody>
          <a:bodyPr wrap="square" rtlCol="0">
            <a:spAutoFit/>
          </a:bodyPr>
          <a:lstStyle/>
          <a:p>
            <a:r>
              <a:rPr lang="en-US" dirty="0" smtClean="0">
                <a:solidFill>
                  <a:schemeClr val="bg1"/>
                </a:solidFill>
              </a:rPr>
              <a:t>Evolve</a:t>
            </a:r>
            <a:endParaRPr lang="en-US" dirty="0">
              <a:solidFill>
                <a:schemeClr val="bg1"/>
              </a:solidFill>
            </a:endParaRPr>
          </a:p>
        </p:txBody>
      </p:sp>
      <p:sp>
        <p:nvSpPr>
          <p:cNvPr id="39" name="TextBox 38"/>
          <p:cNvSpPr txBox="1"/>
          <p:nvPr/>
        </p:nvSpPr>
        <p:spPr>
          <a:xfrm>
            <a:off x="4853060" y="5056279"/>
            <a:ext cx="962297" cy="369332"/>
          </a:xfrm>
          <a:prstGeom prst="rect">
            <a:avLst/>
          </a:prstGeom>
          <a:noFill/>
        </p:spPr>
        <p:txBody>
          <a:bodyPr wrap="square" rtlCol="0">
            <a:spAutoFit/>
          </a:bodyPr>
          <a:lstStyle/>
          <a:p>
            <a:r>
              <a:rPr lang="en-US" dirty="0" smtClean="0">
                <a:solidFill>
                  <a:schemeClr val="bg1"/>
                </a:solidFill>
              </a:rPr>
              <a:t>Evolve</a:t>
            </a:r>
            <a:endParaRPr lang="en-US" dirty="0">
              <a:solidFill>
                <a:schemeClr val="bg1"/>
              </a:solidFill>
            </a:endParaRPr>
          </a:p>
        </p:txBody>
      </p:sp>
    </p:spTree>
    <p:extLst>
      <p:ext uri="{BB962C8B-B14F-4D97-AF65-F5344CB8AC3E}">
        <p14:creationId xmlns:p14="http://schemas.microsoft.com/office/powerpoint/2010/main" val="19638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solidFill>
                  <a:schemeClr val="bg1"/>
                </a:solidFill>
              </a:rPr>
              <a:t>3. </a:t>
            </a:r>
            <a:r>
              <a:rPr lang="en-US" b="1" u="sng" dirty="0" smtClean="0">
                <a:solidFill>
                  <a:srgbClr val="FFFF00"/>
                </a:solidFill>
              </a:rPr>
              <a:t>Comparative </a:t>
            </a:r>
            <a:r>
              <a:rPr lang="en-US" b="1" u="sng" dirty="0">
                <a:solidFill>
                  <a:srgbClr val="FFFF00"/>
                </a:solidFill>
              </a:rPr>
              <a:t>Anatomy</a:t>
            </a:r>
            <a:r>
              <a:rPr lang="en-US" dirty="0">
                <a:solidFill>
                  <a:schemeClr val="bg1"/>
                </a:solidFill>
              </a:rPr>
              <a:t>:</a:t>
            </a:r>
          </a:p>
          <a:p>
            <a:pPr marL="0" indent="0">
              <a:buNone/>
            </a:pPr>
            <a:r>
              <a:rPr lang="en-US" dirty="0">
                <a:solidFill>
                  <a:schemeClr val="bg1"/>
                </a:solidFill>
              </a:rPr>
              <a:t>	-species that evolved from a </a:t>
            </a:r>
            <a:r>
              <a:rPr lang="en-US" b="1" u="sng" dirty="0">
                <a:solidFill>
                  <a:srgbClr val="FFFF00"/>
                </a:solidFill>
              </a:rPr>
              <a:t>common ancestor should have similar anatomical structures</a:t>
            </a:r>
            <a:endParaRPr lang="en-US" dirty="0">
              <a:solidFill>
                <a:srgbClr val="FFFF00"/>
              </a:solidFill>
            </a:endParaRPr>
          </a:p>
          <a:p>
            <a:pPr marL="0" indent="0">
              <a:buNone/>
            </a:pPr>
            <a:r>
              <a:rPr lang="en-US" b="1" u="sng" dirty="0" smtClean="0">
                <a:solidFill>
                  <a:srgbClr val="FFFF00"/>
                </a:solidFill>
              </a:rPr>
              <a:t>Homologous </a:t>
            </a:r>
            <a:r>
              <a:rPr lang="en-US" b="1" u="sng" dirty="0">
                <a:solidFill>
                  <a:srgbClr val="FFFF00"/>
                </a:solidFill>
              </a:rPr>
              <a:t>Structures</a:t>
            </a:r>
            <a:r>
              <a:rPr lang="en-US" dirty="0">
                <a:solidFill>
                  <a:schemeClr val="bg1"/>
                </a:solidFill>
              </a:rPr>
              <a:t>:</a:t>
            </a:r>
          </a:p>
          <a:p>
            <a:pPr marL="0" indent="0">
              <a:buNone/>
            </a:pPr>
            <a:r>
              <a:rPr lang="en-US" dirty="0">
                <a:solidFill>
                  <a:schemeClr val="bg1"/>
                </a:solidFill>
              </a:rPr>
              <a:t>	- </a:t>
            </a:r>
            <a:r>
              <a:rPr lang="en-US" b="1" u="sng" dirty="0">
                <a:solidFill>
                  <a:srgbClr val="FFFF00"/>
                </a:solidFill>
              </a:rPr>
              <a:t>same components but different variations</a:t>
            </a:r>
            <a:r>
              <a:rPr lang="en-US" dirty="0">
                <a:solidFill>
                  <a:srgbClr val="FFFF00"/>
                </a:solidFill>
              </a:rPr>
              <a:t> </a:t>
            </a:r>
            <a:r>
              <a:rPr lang="en-US" dirty="0">
                <a:solidFill>
                  <a:schemeClr val="bg1"/>
                </a:solidFill>
              </a:rPr>
              <a:t>– shaped from a common ancestor into different forms by different selective pressures (environmental conditions) </a:t>
            </a:r>
          </a:p>
          <a:p>
            <a:pPr marL="0" indent="0">
              <a:buNone/>
            </a:pPr>
            <a:r>
              <a:rPr lang="en-US" dirty="0">
                <a:solidFill>
                  <a:schemeClr val="bg1"/>
                </a:solidFill>
              </a:rPr>
              <a:t>	</a:t>
            </a:r>
            <a:r>
              <a:rPr lang="en-US" dirty="0" smtClean="0">
                <a:solidFill>
                  <a:schemeClr val="bg1"/>
                </a:solidFill>
              </a:rPr>
              <a:t>EX</a:t>
            </a:r>
            <a:r>
              <a:rPr lang="en-US" dirty="0">
                <a:solidFill>
                  <a:schemeClr val="bg1"/>
                </a:solidFill>
              </a:rPr>
              <a:t>: </a:t>
            </a:r>
            <a:r>
              <a:rPr lang="en-US" b="1" u="sng" dirty="0">
                <a:solidFill>
                  <a:srgbClr val="FFFF00"/>
                </a:solidFill>
              </a:rPr>
              <a:t>Whale fin, human arms, bat wing</a:t>
            </a:r>
            <a:endParaRPr lang="en-US" dirty="0">
              <a:solidFill>
                <a:srgbClr val="FFFF00"/>
              </a:solidFill>
            </a:endParaRPr>
          </a:p>
          <a:p>
            <a:endParaRPr lang="en-US" dirty="0">
              <a:solidFill>
                <a:schemeClr val="bg1"/>
              </a:solidFill>
            </a:endParaRPr>
          </a:p>
        </p:txBody>
      </p:sp>
    </p:spTree>
    <p:extLst>
      <p:ext uri="{BB962C8B-B14F-4D97-AF65-F5344CB8AC3E}">
        <p14:creationId xmlns:p14="http://schemas.microsoft.com/office/powerpoint/2010/main" val="783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57851"/>
            <a:ext cx="8229600" cy="401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68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u="sng" dirty="0">
                <a:solidFill>
                  <a:schemeClr val="bg1"/>
                </a:solidFill>
              </a:rPr>
              <a:t>Basic Definition</a:t>
            </a:r>
            <a:r>
              <a:rPr lang="en-US" dirty="0">
                <a:solidFill>
                  <a:schemeClr val="bg1"/>
                </a:solidFill>
              </a:rPr>
              <a:t>: </a:t>
            </a:r>
            <a:r>
              <a:rPr lang="en-US" b="1" u="sng" dirty="0">
                <a:solidFill>
                  <a:srgbClr val="FFFF00"/>
                </a:solidFill>
              </a:rPr>
              <a:t>change over time</a:t>
            </a:r>
            <a:endParaRPr lang="en-US" dirty="0">
              <a:solidFill>
                <a:srgbClr val="FFFF00"/>
              </a:solidFill>
            </a:endParaRPr>
          </a:p>
          <a:p>
            <a:pPr marL="0" indent="0">
              <a:buNone/>
            </a:pPr>
            <a:r>
              <a:rPr lang="en-US" u="sng" dirty="0">
                <a:solidFill>
                  <a:schemeClr val="bg1"/>
                </a:solidFill>
              </a:rPr>
              <a:t>Biological Definition</a:t>
            </a:r>
            <a:r>
              <a:rPr lang="en-US" dirty="0">
                <a:solidFill>
                  <a:schemeClr val="bg1"/>
                </a:solidFill>
              </a:rPr>
              <a:t>: change in the </a:t>
            </a:r>
            <a:r>
              <a:rPr lang="en-US" b="1" u="sng" dirty="0">
                <a:solidFill>
                  <a:srgbClr val="FFFF00"/>
                </a:solidFill>
              </a:rPr>
              <a:t>frequency of a gene in a population</a:t>
            </a:r>
            <a:r>
              <a:rPr lang="en-US" dirty="0">
                <a:solidFill>
                  <a:srgbClr val="FFFF00"/>
                </a:solidFill>
              </a:rPr>
              <a:t> </a:t>
            </a:r>
            <a:r>
              <a:rPr lang="en-US" dirty="0">
                <a:solidFill>
                  <a:schemeClr val="bg1"/>
                </a:solidFill>
              </a:rPr>
              <a:t>over time </a:t>
            </a:r>
          </a:p>
          <a:p>
            <a:pPr marL="0" indent="0">
              <a:buNone/>
            </a:pPr>
            <a:r>
              <a:rPr lang="en-US" dirty="0">
                <a:solidFill>
                  <a:schemeClr val="bg1"/>
                </a:solidFill>
              </a:rPr>
              <a:t>		- </a:t>
            </a:r>
            <a:r>
              <a:rPr lang="en-US" b="1" u="sng" dirty="0">
                <a:solidFill>
                  <a:srgbClr val="FFFF00"/>
                </a:solidFill>
              </a:rPr>
              <a:t>individuals do not evolve</a:t>
            </a:r>
            <a:r>
              <a:rPr lang="en-US" dirty="0">
                <a:solidFill>
                  <a:srgbClr val="FFFF00"/>
                </a:solidFill>
              </a:rPr>
              <a:t> </a:t>
            </a:r>
            <a:r>
              <a:rPr lang="en-US" dirty="0">
                <a:solidFill>
                  <a:schemeClr val="bg1"/>
                </a:solidFill>
              </a:rPr>
              <a:t>- </a:t>
            </a:r>
          </a:p>
          <a:p>
            <a:pPr marL="0" indent="0">
              <a:buNone/>
            </a:pPr>
            <a:r>
              <a:rPr lang="en-US" dirty="0">
                <a:solidFill>
                  <a:schemeClr val="bg1"/>
                </a:solidFill>
              </a:rPr>
              <a:t>		- changes in the population </a:t>
            </a:r>
            <a:r>
              <a:rPr lang="en-US" b="1" u="sng" dirty="0">
                <a:solidFill>
                  <a:srgbClr val="FFFF00"/>
                </a:solidFill>
              </a:rPr>
              <a:t>accumulate</a:t>
            </a:r>
            <a:r>
              <a:rPr lang="en-US" dirty="0">
                <a:solidFill>
                  <a:srgbClr val="FFFF00"/>
                </a:solidFill>
              </a:rPr>
              <a:t> </a:t>
            </a:r>
            <a:r>
              <a:rPr lang="en-US" dirty="0">
                <a:solidFill>
                  <a:schemeClr val="bg1"/>
                </a:solidFill>
              </a:rPr>
              <a:t>and eventually lead to </a:t>
            </a:r>
            <a:r>
              <a:rPr lang="en-US" b="1" u="sng" dirty="0">
                <a:solidFill>
                  <a:srgbClr val="FFFF00"/>
                </a:solidFill>
              </a:rPr>
              <a:t>large scale change or speciation (formation of a new species) </a:t>
            </a:r>
            <a:endParaRPr lang="en-US" dirty="0">
              <a:solidFill>
                <a:srgbClr val="FFFF00"/>
              </a:solidFill>
            </a:endParaRPr>
          </a:p>
        </p:txBody>
      </p:sp>
    </p:spTree>
    <p:extLst>
      <p:ext uri="{BB962C8B-B14F-4D97-AF65-F5344CB8AC3E}">
        <p14:creationId xmlns:p14="http://schemas.microsoft.com/office/powerpoint/2010/main" val="38271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u="sng" dirty="0">
                <a:solidFill>
                  <a:srgbClr val="FFFF00"/>
                </a:solidFill>
              </a:rPr>
              <a:t>Analogous Structures</a:t>
            </a:r>
            <a:r>
              <a:rPr lang="en-US" dirty="0">
                <a:solidFill>
                  <a:schemeClr val="bg1"/>
                </a:solidFill>
              </a:rPr>
              <a:t>: </a:t>
            </a:r>
          </a:p>
          <a:p>
            <a:pPr marL="0" lvl="0" indent="0">
              <a:buNone/>
            </a:pPr>
            <a:r>
              <a:rPr lang="en-US" dirty="0">
                <a:solidFill>
                  <a:schemeClr val="bg1"/>
                </a:solidFill>
              </a:rPr>
              <a:t>Different components but same function – shaped by similar environmental conditions</a:t>
            </a:r>
          </a:p>
          <a:p>
            <a:pPr marL="0" indent="0">
              <a:buNone/>
            </a:pPr>
            <a:r>
              <a:rPr lang="en-US" dirty="0">
                <a:solidFill>
                  <a:schemeClr val="bg1"/>
                </a:solidFill>
              </a:rPr>
              <a:t> </a:t>
            </a:r>
          </a:p>
          <a:p>
            <a:pPr marL="0" indent="0">
              <a:buNone/>
            </a:pPr>
            <a:r>
              <a:rPr lang="en-US" dirty="0">
                <a:solidFill>
                  <a:schemeClr val="bg1"/>
                </a:solidFill>
              </a:rPr>
              <a:t>EX: </a:t>
            </a:r>
            <a:r>
              <a:rPr lang="en-US" b="1" u="sng" dirty="0">
                <a:solidFill>
                  <a:srgbClr val="FFFF00"/>
                </a:solidFill>
              </a:rPr>
              <a:t>Bat wing, bird wing, butterfly wing</a:t>
            </a:r>
            <a:endParaRPr lang="en-US" dirty="0">
              <a:solidFill>
                <a:srgbClr val="FFFF00"/>
              </a:solidFill>
            </a:endParaRPr>
          </a:p>
          <a:p>
            <a:endParaRPr lang="en-US" dirty="0"/>
          </a:p>
        </p:txBody>
      </p:sp>
    </p:spTree>
    <p:extLst>
      <p:ext uri="{BB962C8B-B14F-4D97-AF65-F5344CB8AC3E}">
        <p14:creationId xmlns:p14="http://schemas.microsoft.com/office/powerpoint/2010/main" val="1407806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data:image/jpeg;base64,/9j/4AAQSkZJRgABAQAAAQABAAD/2wCEAAkGBhESEBATEBQWExUUFhUWFxcYFhcZGBUVFBUYGhcdGBYXHCYeGhojGhgTHy8iIycpLSwsFR4xNTAqNSYrLSkBCQoKDgwOGg8PGikkHyQsKSksLCwsLCwpKS8sLCwsLC0tKSosKSwpLywsKSksLSwtLCwsLCwpKSwsKSksKiksLP/AABEIAK4BIgMBIgACEQEDEQH/xAAcAAEAAgIDAQAAAAAAAAAAAAAABgcEBQECAwj/xABEEAACAQMCBAMECAIJAgYDAAABAgMABBESIQUTMUEGIlEHMmFxFCNCUmKBkaEzchUkQ1NzgpKx8Bdjg8HC0dLxk6Ky/8QAGQEBAAMBAQAAAAAAAAAAAAAAAAIDBAEF/8QAMREAAgECAwUIAQQDAQAAAAAAAAECAxESITFBUWFxoQQTIoGRwdHwsTJD4fEjQnIz/9oADAMBAAIRAxEAPwC8aUqJcd4rxO159wVtZbaMkiNeYs7JkYAdm0GQ7gKBucAZJxQEtpUBX2mTTSxQWljJzZY+couJIolMeAQQVZssck6eoHmxitiPGN3FgXfDrgerW2m4QfkpD4/I9vyAltKiY9o8J6W1+W+6LKYsR67DGPjmg8Q8QuXVLWze2Qka57vSulc78uBGLO+M41FQDjPpQEspWp454ptbNc3EqqcZCdXb5IN8fHoO5FV7xj2jXlyStmvIjJ2c41FfjJhlBPpGG/xFNSjFy0OpXLUluFQZdgo9SQBt86x4+MW7EBZoiT0AkUk/kDVFNw24LF5CJW+8NOs59WnSRj+clcGGIfxebH/OkWn/AFBCmPmat7l7yWE+gqVTXhKaeK9s0tpNSSOdaAkK0Oli7FFPLIHlOoKuCVGTnBuWqpRwuxFqwpSlROClKUApSlAKUpQClKUApSlAKUqOeOPD895brHbyCJgXOollIzE6oQVB3V2RunbYqcGgJHXSOZW1aSDpOk4IODgHBx0OCNvjUGvfAl03N0TD61pS4Mku+u6kkjxkFQUjdV90jykADIYdLfwJeKysbhdWqNmYPJqR0FvrdR0kdxFIh17YcbnLKQJ/Sqw4V4M4g8cgcmE4CDXNISZOQqG5Gh2+sWQM4XOCXbfoxzuIeBb6TmgXAxqYp9Y41Bri4l+sUoy7CZF04P8ACGCvl0gWDUY8UeKJbaVERUYMmrzZznUR2I9Ky5OD3Ra2IutIjWMSKEYiVkPnOWfI1DbfUfiajntCH9Yi/wAP/wBbVZSScrMlHU4/6hXH3Iv0b/5U/wCoVx9yL9G/+VRfQfSmk+la+7juJ2RZ/hfjL3MTO4VSHK+XOMBVPcn1Nbmov7Ph/VpP8U//AMJUorHNWk0it6ilKVA4KgHtHC3ZS1VmX6PJFO7oQX5p1ciGNCCHlfdt9kAViDkVP6gnhmINd8TnKlpI7+RRk5Kxi2j9wdELaVXJ05UKM7AUBreM8Glt7uxu5ZpbhrcSOI9ermO0eLpIzpBD6fOiZwwjK4UnJ3HiD2nW8QVbUrOzYw2TyhqGRgqC0j4IOhBnfcrtnecU4bHOhjlAZdZf7rDSBpZHBDIysUbWNxpqgeB2wLTLDJhkklXDM4Z0WQ4OqNsY3GdK4B3wMjM4RxOx1K5N5PGvFJCdMmjP/bhQD5Kyyv8A6iDWuv8AxLenyz8ScZ+xGqK5x93lDX+grAcRja5R1/E8jyRH/NnSP86rWytIYwv1KqFP3AAD/p2NalTjuLLI0lqVbU9tEJWzlnmkGvJ76N2DfzaDXuI5ZHw9w8ZxkxcsJnHUhlfUw/lc471sby2Rsa/Kw91gdLr/ACt1/LcHuDWPOrY0zoZEzkSIDkEdCUXzKw+8mf8AL0qdrA8f6NCnLwrJ+JWcv/pkYn9HPyrP4HwprmeOGzkZe8urU6xRjOSyudSsThVXIySTghTWNbTOf4Uscw9G2cfzMmf3QH1qx/Zhw7Fq9y2Ndy2rbOBFESkWCfeBAZ84/tfSq6ksKyON2Nz4b8KW9khWFfO28kpA1yMTkliANskkKMAZ2Arc0pWMrFKUoBSlKAV4PfRiRIi4EjqzKmfMypgMQPQal/WsbjnHIbSFpp2wo6Ae87YJCqO5wCfQAEkgAkVx7OXmvuMXfEJ/swBEXJIjSVxy1XI2OI5ic4J5gOF1YAFr0pSgFKUoBSlKAUpSgFKi3if2i2lkeWdU82QOVENTZPZj0Bxvj3sb4p4L8Yy35mLWrQRodKyFwyyMCQwUaVPl6E7jOR1FLAlNKUoBSleN3eRxKXldUUdWYhR+poD2pUM4l7WOHxrmJnuiOohXIXGfekcqg6HbOfhUaf2wXspxbWUaLv8AWSzll26gBUGrbG6krv1qSi3odsWxSqn/AOoXFd8iz27CKfbp6zep/QD12kXhL2kLcSC3uoxBOdkIbVDMRnaNjgq+xOhhnA2J3rrhJaoWZNqUpUDgqup72S2u+LqECxu8cpmLbQ8y2RXflYJZvK+nGNRGnOcZsWq28efV8VtJZJmt4zCGD8rnR67WUsTNH2AWcaX+wz570B2l49xAJaCSKJXZeVJ5jgvJGCQ4jGqOXyHCqSMg7504rbhtqDCkqrqOA7xrszLIWdWQqRplUMwGMagCNgVxMfGvFxNb8mLifMedo9KxQKqtrZVU83BCKjgEnWCu+TnAOq8TeG24fxCYQKFhnPOiA8qZ0nmx+mVOWCjs6nopqyk/ESjqeNvHzUDQ3MhU9COU3TqMtGTn1B39awZeAMDqJWbufqoFY/low3+pPnWVHZrJmWF2hkONenBBb/uRt5WP4tjgjesWO+v1d0dIZNO4K6lZ0O2oKTjrsQNwcbHIJ1viTFisTnEcdrJjYro5cqkdmjZWII75rJe1VQW+jMhAJ+pdVY4+COhPy3rFkeKYlpYijDAZlGsD05kboGH8zR9OjCvSOFwUjhLM8xC27RszJI56BomLKoHvFh5dIJyvSuXSBJeFezee8MEkzD6M+lyXMDu8TDUAhSMkahpGdYIDE7mrfRAAABgDYAdAKxeEcOW3t4IFJKwxxxgnqRGgUE/HArLrHKTk7srbuKUpUTgpSsPiXF4LdNc8ixjfGTu2BnCqN2OOwBNNAZlRPxj47S1VkgMbzgHZmOhDpyAwTLNIdsRqNRznZd6i3iD2hXF2eXY6oIDsZz/Efb+zGfKNjuN+m4IIqP2tgkfQEt6tucZyfN0A1ebAxvvjNT7mc1k7cfj76klE44jeSzsbi+dsKGIV2Xyr8QnkHuqdKeg1GQgEWl4A4K1vZhpV0zTsZpAeqlgAin4rGsan4hvWoV4Q4Cby6y4/q1uysxByJZlwyR4x0TZ23+4O7CrZpKMYLBH+xJ7BSlVJ7SPaW3Ne0tHdQriJ5IwdTSkqGVXBGlU1DVoOssdOUxkxSuRLazXNV77I/DoijuLrLEXBVULHJkSIt9Yf53eQg91CnfVVgk0aswc0rV3XiiyjzzLmFSOxlTOfQLnJPwxUc4v7VLeIfVIzejSnkIflrHMP5Jv60Sb0BNZJAoLMQAASSTgADqST0FVn4w9ozyE2/Dz7w/jA4LL3KMPciztzOrbiMdHEf414nu70YdsRdTlDHAvodDnXM2cY1kJnetFc8dgtxiAPPLIyglVLl3Y4BZhjX1wFU+ijTV0ads5Ekt5uOCeHNcsdvFkyS/xJBsY4ARzGH3B9lR3dgTqOo1dtpaJFGkcahERQqqNgqqMAD4AVoPAfCBDbamhkilkOqQzGMyvj3SwjJVFAyAgPlHxJJktVzliZxu4rwvb6OGNpJnWNEGWZiAAPiTWv8SeJobKIPLlmY6Y40GZJX9EX9yTsBuTVUcX4pLdMJr5hgHVHCM8qHHp05kmPtt03wAK5GN89gSuSjjftJlkJSwUIu/18qkscHB5UPc98sfTyneoRegyyap3e6mBzqlbUE66lCgBVHwVQO5xtWQeZJ+BduvVhn9jgDfpvkagdsi3t1QYUYH5k9O5P/B0q+ML/AKfV+y936MsUTDXhavoabS+MFVO6g74wD7x3PXP59az8fE523OT/AL1zQmtEYqKyOmPOygEnYAEnoNIwT36bBtz61MvBPgnJW6u13B1QRMuNGDlXdT9v7qn3RvgMcLrfBvAvpNyWkGqG30k56PMRqRSMYIUYkI9TF8RVo1mrT/1RCT2ClKVnICoV7Ti8UdrdxOITbTeebSX5UMylGJjAPMQvysqBnYEEYJqa1o/HFk0vDr1EQyPyXaNVJDGVBqjK4+0HVSPUgUBDOLcYe7ktYP6QtpxLPbaraCLZoxJzJNcrSMQAi9dtWlRpBO898Q8BivLd4ZRs26sMao3HuuuftA/ruDsSKgXhDiUl3fcPLSiZIrWSXQLaS3SJm0Roy62JlJUuoI8uMkdas+gPn0281rPMkoIaMqkiDdW+4yk7jK40k7MMKTqU1lykSqGjOJIzlc7dezfgdf8AyPVdrS8YeB4r9Q2oxTKNKyAZBU76JF21pnfGQRk4IyQdDwX2XyA/1uc6RgaIi24X1lYZUHzbIAenm2AGmNVWzJqRFuD8HfiMgWAcp4sGSVhvbkn3MYw7Nv5M6SBqJwVzaPh7wdaWWowJ9Y2dcrHVI2Tk+b7IJydKgLk5xWw4ZwmG3j5cEaxrnJAHVjjJYndmOBuSTtWXVM5uTIt3FKUqBwUpUK8ZePhAWt7TElwcg4wRHjr12LD47LtnJKo/G7AeP/GTwI8NoyibSQWKltLshMaKAQOYQQ5JyERdTA6lDQGW05shebzHsCzSDHYM8nmkPfzYAJ2Va5t7Ugl5G1uc5O+2o6mAJOTqbzMTux67AAZBb/77D51dR7Nnjq67FsXy+OzRcbUrA7D1wPz/AHrmwsJLqcW9ucMQGeQAkQRnYuc7asagq92xkYDGvTg/Cp7yXlW+VCn62VlBWHvpx0eQgjCg7DDHbGq0+AeH4bOERQAgZ1MzHU8jkAFnY+8xwPgAAAAABV1SrbJHJSPfhPC4raGOGFdKRrpA7/Ek92JySepJJ71l0rpLKFVmYgBQSSegAGST+VZCsg/tL8WmAR20TlXlGqQpnmCPcKseOjuVfzZ8qxyHI2YVLwq25s0f0jSIAHlcR+VTFApKRI/XRqYZZQBs76m05Xa392t7dXF46nRM4RU6tIFwiRKM9PKCwGNT6gfKm8f8RcWIGg4DykFk1BQYShCedtypDMF0jJDyt0kQJKpLBBRX6np88kTtkSeP2xcQMPLjWCIqG3KANgklFjjzy4gqaRiQsds4NaSe/kuPNcNczk9pZ9aAnrpWKFhgZ7AVpOH8Ek162iYbDRykljK7dMiF8jc+bcnufTZtwtx9ibPoeYc/n9DH71dGNgkZkUT9EWQDbZfphH/6pEPXv6V723DplJZE5ZPVgkUZ/N3M0n7CtYeF3R91ZB12yR2HdlQftSPw7dE+ZAf5lgP6+Yn9DVnkdM25Fuo1XVwH076VZnYeu+WYfNQnxqY+yT6NcXDSJE7GIalOgLFCXGF1Mx1SzspbcAhRkAnJZoRJwu7BjjjhhaRzhAWkkkJG/wBWjalB6nVpwvU7DIvnwXwdraziSSNI5Gy8oVmfMjddUjkl2xpBOceXA2AqqpLYRkbytb4g4/DZwNNMTgYCqBlpHbZURe7E7fucAE1sWYAEnYDcn0FUt4l8QG+u2kGeShMduCMZwAWkGTsz9VONkCMdygai6WpxK5jX/E5Z7hricAzOAFTqtum5CL6nByW21EE5VR5eY7XJy/mznY7gb7fD5DGB23yTzBb4OSATvk77Buy53HbOdz37Y9xWuFO9nPyW75f42b3ajkD/AJ86UpWg6K4yBnPTqT6VzXjdRGQCFThpmSEfDnOEz+hY5+FcbsrnCzfAPD+VYQk+9MOe/rmbzKD/ACpoT/IKkVdY4woAUYAAAHoB0rtXmvMpFKUoBXDKCCDuD1HrXNKA0fAfCUVq2pXkkKxrDHzGB5UKElUXSoyMkZZssdK5O1bylKAUpSgFKUoBSussqqpZiFVQSSTgADckk9Biq18X+O5Jz9HsSVRgC824JjbYFAMMqnfDZBbBK4XDnjdmltei3nUrmd408dEM1rZHMn9pIDtH5sEBh0OzAsN8gqvmDNFC7GzWMYAOTjUx6sevqdhk7dt/mVlYrEulR8cnGScYycDHTbbAAwAABWTWylRweKWv45fO30SsSscAdK4isZLmVLaD35ckkqCscQwHc52ONS4U+8SBtkkdJp9IyAWJIQKo1MzscKqjuxO2Pj8KsvwT4X+iQlpdJuJsNKy9BgeWNPwICR8SWb7VSqzwqyEnY23BuERWsKQwjCIO5yWJOWZj9pmJJJ7kms2lKxFQqGe1/ipg4PdldjIFhHymcK3X8BephLKqqWYhVUEkk4AAGSST0AFUp7Q/HMN5c2sIj5tv5mjDPoWW4BURvIow3IGWAyRqy23uk11KmBaXexbWcckmk3roaW7XlWsTkRnUAiKz6BOgxrjt8kaLYJkPMTql90EIwDRXj1+05laWUyStuMR4iwoXCpyXZCoCqPMCPXHWt9f8DyuYrpOYoICOyPDgsWCIkpblqMkDr0HxNa614P5ebLbxSRuDkorR6WU4OdGWjYEMCFGjbOR1M6XZ5p95Vzk78kty6Xe18Ei17jrYL5FDxQscDYOImO22BOnX+Ws7knG0V0g65XzL19VVA3zyeteA4VCqgxNy0OwEhHLz8LiLUn5Eg77mvVbBoxq5ci531xEYPpugO3x5tbEmAbuFfeaQfz6/T8N2D+1cjiELAgAt8sk57bNdk/tXtDfv2nl2+Oo9s5AmkOe+MVzaW813dW9qLqZeY66vqifLkdUUZYdc61CAZyexN2VwS32O+FIbiZ7+WKRWgcxw6gArMAQzZX3iM4x0BzuxHltTxFxyOztZ7mXOmJS2B1Y9FUfFmKqPnWZZ2qxRpGgAVFCgABQAB91QAPyAFRP2vNH/AENeCRtORGF9dYlQpgd9xkgb4BrK3crI/wCPvFtxyLWybQlxcKGuQhOEjwCYlJOctlQzEjC5P2gKj0CkY1EEnbvjC5wq5O/QEZJOzH5aHhPMlnmupyzz3A5jeUrpQqCNJYNpUbBdKyAjSMjcVu0tD3brk465OB11FkyPUKM7UpO7xxi3ueiXrn5pPgWRVj3eZVPmIHfcjIPcAfI/vXAvE+8u3XDDGfTOetcLaAd27YwzDZTnouAM/wDO9eiwgE7t/rc/sT/zFar1t0fVv2RM6i7j2867/iX/AN+td0lB6HPy9Ntx6jfFdDZoTkjJ33yc7/EfIfpWJJwC3P8AZjOc5BIOemdSkHYE9/hVkXPal98jhnGXpsSD6fHp3x/wdt6yfDw1X/Dw2D9eTk46rbSkdB1z0zjvtitD/Q2ldMbyJ18wbcnIxkvknGBgE752xjFdYZJ4Zrd0czMs8bJEV+scqQWjQrgZI1Dpk9zg5HJt4Wceh9B0rhTtXNYSoUpSgFAaUoBSlKAUpSgFKVAfHHjkqxtbPzSElZHBxpx7yqw3BGwZx7uQoy58sZSt91OpXNf7R/EokkFvA+oReYrgGKWeOVDiX1hiCvr3HmkVRllIEfhhI1F2MjMzOzkDLO3UnG3TYegAHaulnbaBvuxC6jgD3RgAAdFAOAASAB3JJORWns/ZsDdSf6n0W5e+9+SLUrCuksqhWJOAoJY+gA1H9q5PTb1+ffcbn/6rb+D/AA4L2cySrm3gbBzkc+ZCfKQRvHGTk9mbA+ywOmcsKuG7G49n/hYllvrhcOVIt0I3jjcbuw7SONsfZXbYswqeUpWBtt3ZSKUqE+0zxK0MItodRlnGDoPnWIsE8vpJIzLEnxZmHuVCUlFXZCc1COJmh8W8fbiNw9tBII7SAPJPL1UpFnmOw+0ikFUU7O6s2CqDNYWdg00zaUVtzOwmJbIYkRpIQp3weo+50FWD4utY+FcKS2YoJ71gbhhsBHEFLIg68tRy4VHo7N1JquuHnh8kY1kGcktqaOV8E9FYNnWAMA/sRsaUad5Ypa/cvupmhTcqictVm/ZX4a8dT0seDSHmN9CtmTUVZAx1xuhwwDOc77HGrHcdd8iK1hV8FZrWTrmNi354KiUj+XI+O1ZdjwC1mjElsXt321cqRgUcdVZST0PyyMGkzXMAK3YW7gyPPgK6/Fs+UEdmOP5x0rdax6Fjz+gXI+tBivFI99DyZyPhJGcN8iTXnZTQMzCOdraUHzJKojcHbroZA/8Am1VlpAfNJau+RguhH1qnr542xzRj73nP2ZDsKyNEV4oWQKJAupWXzArnGpCQCV1bMjAEHYgHBrtgYskVzJhUmS5OR5UXWzY7aYoWYfkwPxFXB7M+Ay29qWubeC3mkYkiINqKYGnmu7MWfOo41EAED1rX+zHxZLKZbK7Jaa3VWVySTJCTpBJPvFTpGo7kMM+YNU/rNOTbzINiqN9qvHTd8RhtUY8uBivlbrJpPNbT3IXmIu4wUf1q2PF3HfolpJIuOYcJED0Mr7Ln8I3Y/hRqobhcOu+kJJblhzk5yzZCEn1JYXDH4sa5CN2Qkr2W/L39jbf0VGwXQNIU+XTqAGPL02PQDfY9dwfMPSK5KZEpIGrIJ28vQ52Gw2znBGRnIBasxF29eg3/AN/T06dwfy6lRjOe+AQe+ogYOfeyevrWmVK3ihk+j5/Oq6Gg9V+Haua1dtI0bLG26n3WwMZzgDrhfN27EDAwwVNmDVkJ4kDmlK8rmcIpY5wMHYb9cYHqfh3zjvUjoVHaVIolZ5JMaEBALaWGosxHlVQQSTtj4kA2V4R8Fx2a62xJcMMNJgAKv3Il+ygwPi2ATnAA48E+F/osRklANxNgyHroHVY1PouTk/aYse4AktYqlTE+BU3cUpSqiIpSlAKUpQClKUApSoL408ZhJJraOTlmKNXl0tiaTmHCRQfdZiUBk+yJFxudSVVasaUXKXTV7kuZ1K5x438bFdVvaklySrupwQR7yI/2WGfPJvy8gAF2UCE2ttpHXzEDOBgDHQKu+lV3wMnqSSSxJ62luQNTadew8uyKq5wiAdEXLAA7k5Y+Yk1lVs7PQcf8lT9X44L3e3kWpWFcBs9Pht6Z9fyrnNdJXAUsTgAaiT2A3OdjgYrYdO1vZPPNHbQnS8pJ1D+yRcF5GA9Og7FmUHrVxcPsI4Io4ol0pGoVR8B6k7k9yTuSSajXs+8OtDE1xMuJrjB0nrFCMmNN+h3LsPvPj7IqW1gqTxMqbuKUpVZE6yyBVLMQAASSegA6k/Cqw8HwtxDict5KDoiIkUEdGYEWyYP93CTIR9+cGt97U+NLDZGIn+OSrAdeQil5sDvlRy/nMK1d9cPwngJLHTdT5yQNxcXGWY7deVGG/KEVRLxVEtiz89nu/QzT8VRJ6R8T57Pd87EC8d8Um4jxKYW+gpGAiFi2kpA5z7vaSXXgjqqD0zWrgmumZ5Joo2B1JLGFJXUh2LgF21AfaCMCrDfpjQRx2egjRIJw4dBpO8eRpQashtS5wdPVh2FSaztCgZ7OTWucsqAagdh57c4UkADZeU23fFb6asjRSjZX2vP7yWR0t445WVrZzFLjZC+zKDuI5RqBUfdIZR3RTvWwteOspK3AI0gam06SgPeRASAv/cQlPXTWDciKYapAiPkfWjVyXcdFl6PE+/2sMv2WPQ9nuCrCO41qUyyS7GWIY3bWBiWLoC2MgHDrjzVasi4yeI8PEWJofKijOV35QO+pQPehP24xtjzLgjfC4lNHo5/kUhsyRs2yzLgA7EFkfARse8jq3Vay+GyTRXMVriL699MepzHHqYEjlnS+Ax20fZYjB0uMWV7OPZ/JZPdPdJAeYyGIL9Y0SgMGUu0a7adCgDbC/rCc0siLZJPC/BrOKJJrWBYudGjEgZYqw1AFjvgaulbulYnFeIpbwTTSe7EjOfUhRnA+J6D51lIFde0Pi3NvFhGTHbjzdMc2UAsSD10RFf8A85HrUB8IDImkI94x7jsSvMIx/NMf1+Ga2PFZpBBcySZ5rrK7Y6CWUb998M+B2wuOwrH8LRARy46GRhuc5CfVjA6D3Ovfp2rXGNpRXM5+5FcG/wAfybsCuaAUrQaDxu7cOpBz+XbG+w/5np0Jrw4dcuRokADpgEDodyNQJx2wcY7jrkVmkVq+JQsrrKo3Xyt6aWO5A7kH17gdMb1T8Lx+vL+NfU4bInbfbY5+H6b+vT0ra+DeF/SL5dQBjt1EzdMGTUwhU99mV3+cS1oxLnpgZzg7/aIw3x2Oc/Pcb1Y3s14fos+c3vXLmXfG0eyxDI7ctVPzc1GtK0SMnkSyuAa5pWMrFKUoBSlKAUpSgFKUoDhmwCTtiqW4pffSZdWDvI12c9dcqBIFzjAKWvKJHrKv3TVh+0bjCwWEoPWb6kAdSHB5mkfeEYkI9SFHeq2t1bGp9nYszgYI1sxJx1OkZ0j8IFQjS72tG+kfF56L3fOxZA9xQmlNQ/58a9YmDXjNGpe3D+41xbK3oFNwgb5AqSD868J+I4dY40aeUsq6ExkFyAoYk4UnI2znv0BI7mJJocEHEiYOcahkY67jUMn96rclK8U8w0XnSoj7P/FQuIjBNIGuYdQOdmliBwkoGBqyMBiNgwPTIqXVhatkUClK6ySBQSxwACST2A61wFYceAvuPQQdUt2TIO4xCBPMdxggubOM7jdfyqM+1LjD3/ERawMuiDXEcgka8K07HSQQPci9c68YzWXwHxQkH9IXrbzyIv0dD1Ml7LNMcj7qhYc+iwnvgVA7KGymZzcTaH2CMSY5CTktIzEAEsxOxz0PrtV2fx57235aLokYqT7x/wDTbfJZL1supsria7MmmaOItDpbKIzK0T5BXGosUOkg4jOCoONgaGKM6XUiEjyqeYWiz0xHcqNUR6eRhj8Briy4fcI7PBOZGi8jI55ivGwDq0TFgQDt5S2xDDUe+zhnjnOf4UzAjplZQPeUhscwDurAOv4eteklc9Ew5J21EXAZHC/xVUa9PQ8xACk0XTJAIGd1TrWPenkIokVWhYrpZXYRozYCvG4DNDs2Sh1KRnSeqnNa3YFYiFRda41SMn0csdKyxTKrMIixCkEeTVg+WrE8BezWS3M/9Iw2MwLK0RWMO6nfV5njGAdm0jYHVgDOKrnLCcbsYHg/2RMYR/SMpcLIkkAhnJUIoBTJ5a4I7FCNj2q1q4VQAABgDYAdhXNZ27kBUJ9qd7/V4LcHeaVWb/DgxI2P8wiGPQmptVW+Ob4y37qM6YI1iXuNbhZHOAe4NuP/AAzuKlTV5I6tSJeIv4AH3pIV+Y5yHt6AVz4aX+rRk58xdv8AW5P5/n8e1dPEp+ri/wAZP0wx/wDSP0r38O4+iW+P7qPt1Ohf19Py+Fav3PIiv/Z8l+X8GxpSlXGgE15yoCMdc/rg5+IzjPx+Vdywrxkn3VQCzOcKiqXZumcIuSdt/kcnpXHxOGm57LzYRkOigp0BZZMoh3GWAfAIP5DZa+grG0WKKONPdjVUX5IAB+wqk5/CN88ltKLOdeXNGTnlZMXMXWMcwn3QDnB91QOhxedYZ2yS0RXJilKVWRFKUoBSlKAUpSgFKVqvE3E2gtZHTHMOmOPPTmysEQn8IJDH8Ksa5KSim3ogVx454qbm/CjeK2yBjfLB8MfzlQj4fRG7PWCP/P8AbNYVk66eZuqv5hn+7VVEWonvy1Vj21F/WtdxHxQFU/RxzSB7xPkHx1E+boe+Nj5tq0UP8dLFPJvN/HksvIscowWbN1cXCoAXON8DrkkjoFG7H4AGvPhvDLy/bTbRssYJDOW0KCOoaYZ3/BFqb1Zelbb2e+A/paJdXoZkZcKjHDSn7eoLjREG1ARjGrBLZGAbZhgVFVUUKqgAKoAAA6AAbAVTOrOrpkur+PLPitC1zjDTN9P5/HB6lcSezyOzS0mMjO8d1akhfq4lDzKh0xrud3GS7Mevriovw/PLUbZBZT2wVdlbAHoQdqnvHri5e4fmQz/RoJIyBGqFZNIVhI/mMkgV9+Wi7cvJ1HyjSW3hmW5uJmtwUhciTXLHImHkLawisAZFOA4OQPrCM9KlQw08lkip1HJ3kzRSLJrgMGecJY+UV6hywHb7JBIftoLZ2q7a1PA/DMFqPINTnrI2C52xgHHlX4Dbc+pNbau1J4ncg3cVEPaVxwR2jW6N9dcgxgDGViO0znPRQhIB+8yit9x/jcdpbyzy5IQbKuNTsSAqqD1ZmIA+dUBxfist7cSmUTEsxE5jBwNPuQI3ZEBJLD3ixOPPWao5PwQ1fTiXUYJvFPRdeH3YZXAvAl5fzM8RzCw5RupABpVTvygAOYcahlRpyF82xFW5x/2eWlxZJbCNVMMYS3k0gtEUHkOepGcah0beqakvpjpWM3TLHhWRnDaU06QApBK7AYBXBxjbqPc3YXBYzJjbLRxds7+XS3r0q+l2fu4qKehQqUIybhFRvsWh0g4W8Y5tvlCciSMbsHUkOpBIEmlg4w2H64ftXMhWcEhVEpGSoJCXCx91YgFJUOwJw8ZGD5a7RTDUzJJu5yTrkQs2MDyXGpGOAB7wO1Yt9KRKwcMhwsjsFxgKcLLgFlWSPbJzh01A9AK16ItMk3KSxmOZtwCY5Chyy+44dQNnBJjkXbOoYxqGLj9nPEp5uHQG5R0kTVGS4YGRYzhHGsAkMuk5IGTmqZl4nJbOt2gxJbzKZVXoHQY1D0SaFtB/nj7qa+iLedXRXQ5VgGUjuGGQf0xVFV5kJHpSlVb4q45J9MnEVxJCoITSsmAWRQrEKc4Ocjy49wd85rjFydkcSuWbc3Cxo7uQqopZiegVRkn9AapO3kaQtK480rNKdhsZWZ9OdydOvTkYGAPiKy7niF08TRyXMzQuAHVtJ1LtkFimsAjqAR1PxrAk4pCpCmRSfQNrY7/dXLH9O1aacO7u5E4xdzD8SD6uHP8AfR529VcV6+GnzaQddkVd/wAHl2/0/wC9YPHJ5JIwQojVG16pSE1lQ2lQhbI3KnLEYxnBr18IXDNA+RgCR8dCDqw50kHBAZnGR8KrpV6dSq1B3y2HJUalOrilFpNLo38m8pShFbCw6NqJVEwXdo0UZx5pHCLnY4GSD36GrS8N+ForRSV88rgcyUjdtycAfZQEnCj13yck1nZShLi1dzhUniJJ6AM2n9AWU5PQDParmrJXbvYrkKUpWcgKUpQClKUApSlAKUpQCqy9q3G5lmggtwrtyp2O4zEzJs5Uso1ckXAXzDGpyegqzaiHjHwg88qT27FX8qPjAOnUPNuQGA2LKSNQQAEbhs/aYudNxSvffp/W/hv0BUdh4cv7krGIJSAFCrpIhA0gqS+so3l0ndydwQQdjZXh32RwIhN8RO7AjQCwjTUMEg7Mz/iIGCAQNQ1HI8D8Au7WQRyiUKA2phNC0DkAKmEK80HGMHb3MHbAqc1OGKSUp69PT+yvulixPPn9+7LGg8Pw3kLmCZVkiAZluA4DMS2cPFjYnLEkbA9Njgb+lKnCKhFRjoiwUpSpAUpUY8feIjbW2iFsXE55cXcr/eSY9EU59NRQd6jKSim3oiUYuTUVqyufal4uaaXTE31cMhii2JD3G6yykAbiMa0X4iQ91qJRyMoENvJMCBtldK5OSSQrGRsk5OM5zUg8HeEbi9lnkgaOJLXTbxhsk7qGbzFThiNGTgncis7ivgW+RStxGZV28yGaVD/ljdWB/wDDA+Nd7KsnOWsui2L7tNFZxT7uOi6va/uxIjR1BleRnDKMamd9gcZAMjxbZHp8xWVDxB+ol/VlUH5F4yp+Ql/OvdRKPcmXO/lMuf1Ekbt1+IrxLM76DDHNIQcBBmRvgDEXf8yqit+mZUdbm5QELPHGC/2iDGcdydAcsB+BmJ+7Un/6cT2kPNgb6XFKNTxRpuoZRhoyzFpUxkFevmBUdRW/9nPgOa1IuHYwGTPMttKNjAwoaXLEkYBBXGe+e1hVnlUd7og5FB+C+G2dxxBLa7UyqUkh0OZUJMYEluzJlSW5XPTzDrGfzvaztEijjijGlI1VFGScKgAUZJJOwHWsa/4FBNLBLKgaS3YvE+4ZCQQRkblSDup2O221Z9Vyd3c4xVNe0Hwwlrd8+QxyRXckpOuJS6vpDBdRyWGxCgAdcYJGTctY1/w6KZdEyB1+PY+oPUH4iqKtJVY4WWUarpTUkfPi8CMm4hggXtriV5DjplNlX5Ek/Ks6Lw+AADNLj0QrEpzjtEq+nrVsXngC2YfVaoj8CWH6PmtFfez+4TeJklHoco375U/qKupUOzxSWH1zLpdpnJ3vbll+CG2/B4EIKxrqH2jlm/1Pk/vWYTWRccPmjzzIpEA6lkYKP8+NJ/I1jKwIyNx8K9COG3hK73OaUrrJKqjLMFHqSAP1NSBxNEGVgwyGGCPUHqP3NS7wv7QkRBDftoZMKszbq42A5hGdL9Mk4B67E6RDHvRo1qCy5A17LGM+sz4j/LVk+laiC1nup1jiUSPITpQ6uWQu4aTOljGAUDZ0bPjD6grZ6uFohKxYs3tltjMEgUSR6jqkMm5RW0uyQxJJK34cqurB3AwTO+H36TxJLHq0OMrqVkOPirgMPzFVjxz2Q3EzCczQyTEedOWIoi2w1BWEoZsbZZTnSvSrF8P8KW3t4o1REIUFwgQKZCBrPkRFyWychVz6DpWQrM8uMgZGSCcd8DGTj03H60Vwc4IONj8DgHf8iD+dafjnA3kbnQSNFKqFRgA6xuQpydlyTnGNwpz5awOE8dfmpDy8vKRIXLYDKyZyBpySEVR88ZK5AIEppSlAKUpQClKUApSlAKUpQClKUApSlAKqfjnAeLXV9dSfR/LqMULtLGqJGrHSQASxVhiRiBnJ048oxbFKrq041Y4ZaFtKrKlLFHU0Xg3wqvD7YQq7SsSGeRsAu4RUzgdAFRAB8NyTk1vaUqaVskVttu7PG5so5BiRFcejKGH7ilvZxxjEaKg22VQo26dK9qV04KUpQClKUApSlAKUpQCtTxPwtbTks8YVz9tPK56dSPe6d81tqUvYEIv/AGdt1glH8rhsfk4JI/MGtGfDHELeVpEgR/Jp1DRJpw2QyAlXzguCBjORkHSBVp0qzvJWszt2Utexuzh7kuz7gGQEac9Qi4Cr8QBn1zUx9l/DF5U1yd2kdol/DHAxUgemZOYevTR6CplLZxscuisfioP+4rvFEqjCgKPQAAb/AAFdlUurWOtnelKVURFdUiVfdAHyGOwH+wH6V2pQClKUApSlAf/Z">
            <a:hlinkClick r:id="rId2"/>
          </p:cNvPr>
          <p:cNvSpPr>
            <a:spLocks noChangeAspect="1" noChangeArrowheads="1"/>
          </p:cNvSpPr>
          <p:nvPr/>
        </p:nvSpPr>
        <p:spPr bwMode="auto">
          <a:xfrm>
            <a:off x="120650" y="-792163"/>
            <a:ext cx="2762250" cy="1657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www.bio.miami.edu/dana/pix/analogo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562975" cy="515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80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chemeClr val="bg1"/>
                </a:solidFill>
              </a:rPr>
              <a:t>4. </a:t>
            </a:r>
            <a:r>
              <a:rPr lang="en-US" b="1" u="sng" dirty="0" smtClean="0">
                <a:solidFill>
                  <a:srgbClr val="FFFF00"/>
                </a:solidFill>
              </a:rPr>
              <a:t>Comparative </a:t>
            </a:r>
            <a:r>
              <a:rPr lang="en-US" b="1" u="sng" dirty="0">
                <a:solidFill>
                  <a:srgbClr val="FFFF00"/>
                </a:solidFill>
              </a:rPr>
              <a:t>Embryology</a:t>
            </a:r>
            <a:r>
              <a:rPr lang="en-US" dirty="0">
                <a:solidFill>
                  <a:schemeClr val="bg1"/>
                </a:solidFill>
              </a:rPr>
              <a:t>:</a:t>
            </a:r>
          </a:p>
          <a:p>
            <a:pPr marL="0" indent="0">
              <a:buNone/>
            </a:pPr>
            <a:r>
              <a:rPr lang="en-US" dirty="0">
                <a:solidFill>
                  <a:schemeClr val="bg1"/>
                </a:solidFill>
              </a:rPr>
              <a:t>	“</a:t>
            </a:r>
            <a:r>
              <a:rPr lang="en-US" b="1" u="sng" dirty="0">
                <a:solidFill>
                  <a:srgbClr val="FFFF00"/>
                </a:solidFill>
              </a:rPr>
              <a:t>ontogeny recapitulates phylogeny</a:t>
            </a:r>
            <a:r>
              <a:rPr lang="en-US" dirty="0">
                <a:solidFill>
                  <a:schemeClr val="bg1"/>
                </a:solidFill>
              </a:rPr>
              <a:t>”</a:t>
            </a:r>
          </a:p>
          <a:p>
            <a:pPr marL="0" indent="0">
              <a:buNone/>
            </a:pPr>
            <a:r>
              <a:rPr lang="en-US" dirty="0" smtClean="0">
                <a:solidFill>
                  <a:schemeClr val="bg1"/>
                </a:solidFill>
              </a:rPr>
              <a:t>ontogeny </a:t>
            </a:r>
            <a:r>
              <a:rPr lang="en-US" dirty="0">
                <a:solidFill>
                  <a:schemeClr val="bg1"/>
                </a:solidFill>
              </a:rPr>
              <a:t>= </a:t>
            </a:r>
            <a:r>
              <a:rPr lang="en-US" b="1" u="sng" dirty="0">
                <a:solidFill>
                  <a:srgbClr val="FFFF00"/>
                </a:solidFill>
              </a:rPr>
              <a:t>development</a:t>
            </a:r>
            <a:r>
              <a:rPr lang="en-US" dirty="0">
                <a:solidFill>
                  <a:schemeClr val="bg1"/>
                </a:solidFill>
              </a:rPr>
              <a:t>		phylogeny = </a:t>
            </a:r>
            <a:r>
              <a:rPr lang="en-US" b="1" u="sng" dirty="0">
                <a:solidFill>
                  <a:srgbClr val="FFFF00"/>
                </a:solidFill>
              </a:rPr>
              <a:t>past history</a:t>
            </a:r>
            <a:r>
              <a:rPr lang="en-US" dirty="0">
                <a:solidFill>
                  <a:schemeClr val="bg1"/>
                </a:solidFill>
              </a:rPr>
              <a:t/>
            </a:r>
            <a:br>
              <a:rPr lang="en-US" dirty="0">
                <a:solidFill>
                  <a:schemeClr val="bg1"/>
                </a:solidFill>
              </a:rPr>
            </a:br>
            <a:r>
              <a:rPr lang="en-US" dirty="0">
                <a:solidFill>
                  <a:schemeClr val="bg1"/>
                </a:solidFill>
              </a:rPr>
              <a:t>	</a:t>
            </a:r>
            <a:r>
              <a:rPr lang="en-US" dirty="0" smtClean="0">
                <a:solidFill>
                  <a:schemeClr val="bg1"/>
                </a:solidFill>
              </a:rPr>
              <a:t>- </a:t>
            </a:r>
            <a:r>
              <a:rPr lang="en-US" dirty="0">
                <a:solidFill>
                  <a:schemeClr val="bg1"/>
                </a:solidFill>
              </a:rPr>
              <a:t>means as the individual develops </a:t>
            </a:r>
            <a:r>
              <a:rPr lang="en-US" dirty="0" err="1">
                <a:solidFill>
                  <a:schemeClr val="bg1"/>
                </a:solidFill>
              </a:rPr>
              <a:t>embryologically</a:t>
            </a:r>
            <a:r>
              <a:rPr lang="en-US" dirty="0">
                <a:solidFill>
                  <a:schemeClr val="bg1"/>
                </a:solidFill>
              </a:rPr>
              <a:t>, the embryo shows the past history or evolution of the species</a:t>
            </a:r>
          </a:p>
          <a:p>
            <a:pPr marL="0" lvl="0" indent="0">
              <a:buNone/>
            </a:pPr>
            <a:r>
              <a:rPr lang="en-US" b="1" dirty="0" smtClean="0">
                <a:solidFill>
                  <a:srgbClr val="FFFF00"/>
                </a:solidFill>
              </a:rPr>
              <a:t>		</a:t>
            </a:r>
            <a:r>
              <a:rPr lang="en-US" b="1" u="sng" dirty="0" smtClean="0">
                <a:solidFill>
                  <a:srgbClr val="FFFF00"/>
                </a:solidFill>
              </a:rPr>
              <a:t>NOT </a:t>
            </a:r>
            <a:r>
              <a:rPr lang="en-US" b="1" u="sng" dirty="0">
                <a:solidFill>
                  <a:srgbClr val="FFFF00"/>
                </a:solidFill>
              </a:rPr>
              <a:t>TRUE </a:t>
            </a:r>
            <a:endParaRPr lang="en-US" dirty="0">
              <a:solidFill>
                <a:srgbClr val="FFFF00"/>
              </a:solidFill>
            </a:endParaRPr>
          </a:p>
          <a:p>
            <a:pPr marL="0" indent="0">
              <a:buNone/>
            </a:pPr>
            <a:r>
              <a:rPr lang="en-US" b="1" u="sng" dirty="0">
                <a:solidFill>
                  <a:srgbClr val="FFFF00"/>
                </a:solidFill>
              </a:rPr>
              <a:t>Current Understanding</a:t>
            </a:r>
            <a:r>
              <a:rPr lang="en-US" dirty="0">
                <a:solidFill>
                  <a:schemeClr val="bg1"/>
                </a:solidFill>
              </a:rPr>
              <a:t>: organisms with a common ancestor will show </a:t>
            </a:r>
            <a:r>
              <a:rPr lang="en-US" b="1" u="sng" dirty="0">
                <a:solidFill>
                  <a:srgbClr val="FFFF00"/>
                </a:solidFill>
              </a:rPr>
              <a:t>similar traits</a:t>
            </a:r>
            <a:r>
              <a:rPr lang="en-US" dirty="0">
                <a:solidFill>
                  <a:srgbClr val="FFFF00"/>
                </a:solidFill>
              </a:rPr>
              <a:t> </a:t>
            </a:r>
            <a:r>
              <a:rPr lang="en-US" dirty="0">
                <a:solidFill>
                  <a:schemeClr val="bg1"/>
                </a:solidFill>
              </a:rPr>
              <a:t>but will not express the traits of that past ancestor</a:t>
            </a:r>
          </a:p>
        </p:txBody>
      </p:sp>
    </p:spTree>
    <p:extLst>
      <p:ext uri="{BB962C8B-B14F-4D97-AF65-F5344CB8AC3E}">
        <p14:creationId xmlns:p14="http://schemas.microsoft.com/office/powerpoint/2010/main" val="370804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www.biologyjunction.com/images/clip00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133600"/>
            <a:ext cx="22288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4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smtClean="0">
                <a:solidFill>
                  <a:schemeClr val="bg1"/>
                </a:solidFill>
              </a:rPr>
              <a:t>5. </a:t>
            </a:r>
            <a:r>
              <a:rPr lang="en-US" b="1" u="sng" dirty="0">
                <a:solidFill>
                  <a:srgbClr val="FFFF00"/>
                </a:solidFill>
              </a:rPr>
              <a:t>Molecular Biology – Homologous Molecules</a:t>
            </a:r>
            <a:endParaRPr lang="en-US" u="sng" dirty="0">
              <a:solidFill>
                <a:srgbClr val="FFFF00"/>
              </a:solidFill>
            </a:endParaRPr>
          </a:p>
          <a:p>
            <a:pPr marL="0" indent="0">
              <a:buNone/>
            </a:pPr>
            <a:r>
              <a:rPr lang="en-US" u="sng" dirty="0">
                <a:solidFill>
                  <a:schemeClr val="bg1"/>
                </a:solidFill>
              </a:rPr>
              <a:t>Current Powerhouse of Evolutionary Research</a:t>
            </a:r>
            <a:r>
              <a:rPr lang="en-US" dirty="0">
                <a:solidFill>
                  <a:schemeClr val="bg1"/>
                </a:solidFill>
              </a:rPr>
              <a:t>:</a:t>
            </a:r>
            <a:br>
              <a:rPr lang="en-US" dirty="0">
                <a:solidFill>
                  <a:schemeClr val="bg1"/>
                </a:solidFill>
              </a:rPr>
            </a:br>
            <a:r>
              <a:rPr lang="en-US" dirty="0">
                <a:solidFill>
                  <a:schemeClr val="bg1"/>
                </a:solidFill>
              </a:rPr>
              <a:t>	- look at DNA and Proteins to see how similar they are. The more they have in common, the more closely they are related.</a:t>
            </a:r>
          </a:p>
          <a:p>
            <a:pPr marL="0" indent="0">
              <a:buNone/>
            </a:pPr>
            <a:r>
              <a:rPr lang="en-US" dirty="0">
                <a:solidFill>
                  <a:schemeClr val="bg1"/>
                </a:solidFill>
              </a:rPr>
              <a:t>EX: Animals, Mushrooms and Plants </a:t>
            </a:r>
          </a:p>
        </p:txBody>
      </p:sp>
    </p:spTree>
    <p:extLst>
      <p:ext uri="{BB962C8B-B14F-4D97-AF65-F5344CB8AC3E}">
        <p14:creationId xmlns:p14="http://schemas.microsoft.com/office/powerpoint/2010/main" val="42135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781800" cy="4191000"/>
          </a:xfrm>
          <a:prstGeom prst="rect">
            <a:avLst/>
          </a:prstGeom>
          <a:noFill/>
          <a:ln>
            <a:noFill/>
          </a:ln>
          <a:extLst/>
        </p:spPr>
      </p:pic>
    </p:spTree>
    <p:extLst>
      <p:ext uri="{BB962C8B-B14F-4D97-AF65-F5344CB8AC3E}">
        <p14:creationId xmlns:p14="http://schemas.microsoft.com/office/powerpoint/2010/main" val="2136929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Microevolution</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bg1"/>
                </a:solidFill>
              </a:rPr>
              <a:t>1. </a:t>
            </a:r>
            <a:r>
              <a:rPr lang="en-US" b="1" u="sng" dirty="0">
                <a:solidFill>
                  <a:srgbClr val="FFFF00"/>
                </a:solidFill>
              </a:rPr>
              <a:t>Genetic Drift</a:t>
            </a:r>
            <a:r>
              <a:rPr lang="en-US" b="1" dirty="0">
                <a:solidFill>
                  <a:schemeClr val="bg1"/>
                </a:solidFill>
              </a:rPr>
              <a:t>			</a:t>
            </a:r>
            <a:r>
              <a:rPr lang="en-US" dirty="0">
                <a:solidFill>
                  <a:schemeClr val="bg1"/>
                </a:solidFill>
              </a:rPr>
              <a:t>	</a:t>
            </a:r>
          </a:p>
          <a:p>
            <a:pPr marL="0" indent="0">
              <a:buNone/>
            </a:pPr>
            <a:r>
              <a:rPr lang="en-US" dirty="0">
                <a:solidFill>
                  <a:schemeClr val="bg1"/>
                </a:solidFill>
              </a:rPr>
              <a:t>- change in the gene </a:t>
            </a:r>
            <a:r>
              <a:rPr lang="en-US" dirty="0" smtClean="0">
                <a:solidFill>
                  <a:schemeClr val="bg1"/>
                </a:solidFill>
              </a:rPr>
              <a:t>pool </a:t>
            </a:r>
            <a:r>
              <a:rPr lang="en-US" dirty="0">
                <a:solidFill>
                  <a:schemeClr val="bg1"/>
                </a:solidFill>
              </a:rPr>
              <a:t>due </a:t>
            </a:r>
            <a:r>
              <a:rPr lang="en-US" b="1" u="sng" dirty="0">
                <a:solidFill>
                  <a:srgbClr val="FFFF00"/>
                </a:solidFill>
              </a:rPr>
              <a:t>to chance</a:t>
            </a:r>
            <a:endParaRPr lang="en-US" dirty="0">
              <a:solidFill>
                <a:srgbClr val="FFFF00"/>
              </a:solidFill>
            </a:endParaRPr>
          </a:p>
          <a:p>
            <a:pPr marL="0" indent="0">
              <a:buNone/>
            </a:pPr>
            <a:r>
              <a:rPr lang="en-US" dirty="0">
                <a:solidFill>
                  <a:schemeClr val="bg1"/>
                </a:solidFill>
              </a:rPr>
              <a:t>	- </a:t>
            </a:r>
            <a:r>
              <a:rPr lang="en-US" b="1" u="sng" dirty="0">
                <a:solidFill>
                  <a:srgbClr val="FFFF00"/>
                </a:solidFill>
              </a:rPr>
              <a:t>smaller sample of </a:t>
            </a:r>
            <a:r>
              <a:rPr lang="en-US" b="1" u="sng" dirty="0" smtClean="0">
                <a:solidFill>
                  <a:srgbClr val="FFFF00"/>
                </a:solidFill>
              </a:rPr>
              <a:t>individuals has less variation</a:t>
            </a:r>
            <a:endParaRPr lang="en-US" dirty="0">
              <a:solidFill>
                <a:srgbClr val="FFFF00"/>
              </a:solidFill>
            </a:endParaRPr>
          </a:p>
        </p:txBody>
      </p:sp>
      <p:pic>
        <p:nvPicPr>
          <p:cNvPr id="4" name="Picture 3" descr="geneticdrift.gif"/>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0"/>
            <a:ext cx="5714999" cy="2562225"/>
          </a:xfrm>
          <a:prstGeom prst="rect">
            <a:avLst/>
          </a:prstGeom>
          <a:noFill/>
          <a:ln>
            <a:noFill/>
          </a:ln>
        </p:spPr>
      </p:pic>
    </p:spTree>
    <p:extLst>
      <p:ext uri="{BB962C8B-B14F-4D97-AF65-F5344CB8AC3E}">
        <p14:creationId xmlns:p14="http://schemas.microsoft.com/office/powerpoint/2010/main" val="18319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chemeClr val="bg1"/>
                </a:solidFill>
              </a:rPr>
              <a:t>TYPES: </a:t>
            </a:r>
          </a:p>
          <a:p>
            <a:pPr marL="0" indent="0">
              <a:buNone/>
            </a:pPr>
            <a:r>
              <a:rPr lang="en-US" b="1" u="sng" dirty="0" smtClean="0">
                <a:solidFill>
                  <a:srgbClr val="FFFF00"/>
                </a:solidFill>
              </a:rPr>
              <a:t>Bottle </a:t>
            </a:r>
            <a:r>
              <a:rPr lang="en-US" b="1" u="sng" dirty="0">
                <a:solidFill>
                  <a:srgbClr val="FFFF00"/>
                </a:solidFill>
              </a:rPr>
              <a:t>Neck Effect</a:t>
            </a:r>
            <a:endParaRPr lang="en-US" dirty="0">
              <a:solidFill>
                <a:srgbClr val="FFFF00"/>
              </a:solidFill>
            </a:endParaRPr>
          </a:p>
          <a:p>
            <a:pPr marL="0" indent="0">
              <a:buNone/>
            </a:pPr>
            <a:r>
              <a:rPr lang="en-US" dirty="0">
                <a:solidFill>
                  <a:schemeClr val="bg1"/>
                </a:solidFill>
              </a:rPr>
              <a:t>	- </a:t>
            </a:r>
            <a:r>
              <a:rPr lang="en-US" b="1" u="sng" dirty="0">
                <a:solidFill>
                  <a:srgbClr val="FFFF00"/>
                </a:solidFill>
              </a:rPr>
              <a:t>natural catastrophe</a:t>
            </a:r>
            <a:r>
              <a:rPr lang="en-US" dirty="0">
                <a:solidFill>
                  <a:srgbClr val="FFFF00"/>
                </a:solidFill>
              </a:rPr>
              <a:t> </a:t>
            </a:r>
            <a:r>
              <a:rPr lang="en-US" b="1" u="sng" dirty="0">
                <a:solidFill>
                  <a:srgbClr val="FFFF00"/>
                </a:solidFill>
              </a:rPr>
              <a:t>reduces population to a few individuals</a:t>
            </a:r>
            <a:endParaRPr lang="en-US" dirty="0">
              <a:solidFill>
                <a:srgbClr val="FFFF00"/>
              </a:solidFill>
            </a:endParaRPr>
          </a:p>
          <a:p>
            <a:pPr marL="0" indent="0">
              <a:buNone/>
            </a:pPr>
            <a:r>
              <a:rPr lang="en-US" dirty="0">
                <a:solidFill>
                  <a:schemeClr val="bg1"/>
                </a:solidFill>
              </a:rPr>
              <a:t>	</a:t>
            </a:r>
            <a:r>
              <a:rPr lang="en-US" dirty="0" smtClean="0">
                <a:solidFill>
                  <a:schemeClr val="bg1"/>
                </a:solidFill>
              </a:rPr>
              <a:t>- </a:t>
            </a:r>
            <a:r>
              <a:rPr lang="en-US" b="1" u="sng" dirty="0" smtClean="0">
                <a:solidFill>
                  <a:srgbClr val="FFFF00"/>
                </a:solidFill>
              </a:rPr>
              <a:t>survivors </a:t>
            </a:r>
            <a:r>
              <a:rPr lang="en-US" dirty="0" smtClean="0">
                <a:solidFill>
                  <a:schemeClr val="bg1"/>
                </a:solidFill>
              </a:rPr>
              <a:t>become </a:t>
            </a:r>
            <a:r>
              <a:rPr lang="en-US" dirty="0">
                <a:solidFill>
                  <a:schemeClr val="bg1"/>
                </a:solidFill>
              </a:rPr>
              <a:t>parents of resulting population</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can wipe out a certain trait</a:t>
            </a:r>
          </a:p>
          <a:p>
            <a:endParaRPr lang="en-US" dirty="0"/>
          </a:p>
        </p:txBody>
      </p:sp>
    </p:spTree>
    <p:extLst>
      <p:ext uri="{BB962C8B-B14F-4D97-AF65-F5344CB8AC3E}">
        <p14:creationId xmlns:p14="http://schemas.microsoft.com/office/powerpoint/2010/main" val="35653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goose.ycp.edu/~kkleiner/ecology/lectureimages/EvolEcolgy/Bottleneck.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86915"/>
            <a:ext cx="8229600" cy="3752533"/>
          </a:xfrm>
          <a:prstGeom prst="rect">
            <a:avLst/>
          </a:prstGeom>
          <a:noFill/>
          <a:ln>
            <a:noFill/>
          </a:ln>
        </p:spPr>
      </p:pic>
    </p:spTree>
    <p:extLst>
      <p:ext uri="{BB962C8B-B14F-4D97-AF65-F5344CB8AC3E}">
        <p14:creationId xmlns:p14="http://schemas.microsoft.com/office/powerpoint/2010/main" val="2435530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u="sng" dirty="0">
                <a:solidFill>
                  <a:srgbClr val="FFFF00"/>
                </a:solidFill>
              </a:rPr>
              <a:t>Founder Effect</a:t>
            </a:r>
            <a:endParaRPr lang="en-US" dirty="0">
              <a:solidFill>
                <a:srgbClr val="FFFF00"/>
              </a:solidFill>
            </a:endParaRPr>
          </a:p>
          <a:p>
            <a:pPr marL="0" indent="0">
              <a:buNone/>
            </a:pPr>
            <a:r>
              <a:rPr lang="en-US" dirty="0" smtClean="0">
                <a:solidFill>
                  <a:schemeClr val="bg1"/>
                </a:solidFill>
              </a:rPr>
              <a:t>- </a:t>
            </a:r>
            <a:r>
              <a:rPr lang="en-US" dirty="0">
                <a:solidFill>
                  <a:schemeClr val="bg1"/>
                </a:solidFill>
              </a:rPr>
              <a:t>a few individuals start the population</a:t>
            </a:r>
          </a:p>
          <a:p>
            <a:endParaRPr lang="en-US" dirty="0"/>
          </a:p>
        </p:txBody>
      </p:sp>
      <p:pic>
        <p:nvPicPr>
          <p:cNvPr id="4" name="Picture 3" descr="http://wallace.genetics.uga.edu/groups/evol3000/wiki/4c01a/images/f295e.jpg"/>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4438650" cy="3028950"/>
          </a:xfrm>
          <a:prstGeom prst="rect">
            <a:avLst/>
          </a:prstGeom>
          <a:noFill/>
          <a:ln>
            <a:noFill/>
          </a:ln>
        </p:spPr>
      </p:pic>
    </p:spTree>
    <p:extLst>
      <p:ext uri="{BB962C8B-B14F-4D97-AF65-F5344CB8AC3E}">
        <p14:creationId xmlns:p14="http://schemas.microsoft.com/office/powerpoint/2010/main" val="667607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Evolution </a:t>
            </a:r>
            <a:endParaRPr lang="en-US" dirty="0"/>
          </a:p>
        </p:txBody>
      </p:sp>
      <p:sp>
        <p:nvSpPr>
          <p:cNvPr id="3" name="Content Placeholder 2"/>
          <p:cNvSpPr>
            <a:spLocks noGrp="1"/>
          </p:cNvSpPr>
          <p:nvPr>
            <p:ph idx="1"/>
          </p:nvPr>
        </p:nvSpPr>
        <p:spPr/>
        <p:txBody>
          <a:bodyPr/>
          <a:lstStyle/>
          <a:p>
            <a:r>
              <a:rPr lang="en-US" b="1" u="sng" dirty="0">
                <a:solidFill>
                  <a:srgbClr val="FFFF00"/>
                </a:solidFill>
              </a:rPr>
              <a:t>Microevolution</a:t>
            </a:r>
            <a:r>
              <a:rPr lang="en-US" dirty="0">
                <a:solidFill>
                  <a:schemeClr val="bg1"/>
                </a:solidFill>
              </a:rPr>
              <a:t>: change in the gene pool (genetic content) of a population based on natural selection</a:t>
            </a:r>
          </a:p>
          <a:p>
            <a:pPr marL="0" indent="0">
              <a:buNone/>
            </a:pPr>
            <a:r>
              <a:rPr lang="en-US" dirty="0">
                <a:solidFill>
                  <a:schemeClr val="bg1"/>
                </a:solidFill>
              </a:rPr>
              <a:t>	EX: normal variations</a:t>
            </a:r>
          </a:p>
          <a:p>
            <a:r>
              <a:rPr lang="en-US" b="1" u="sng" dirty="0" smtClean="0">
                <a:solidFill>
                  <a:srgbClr val="FFFF00"/>
                </a:solidFill>
              </a:rPr>
              <a:t>Macroevolution</a:t>
            </a:r>
            <a:r>
              <a:rPr lang="en-US" dirty="0">
                <a:solidFill>
                  <a:schemeClr val="bg1"/>
                </a:solidFill>
              </a:rPr>
              <a:t>: change on a large scale leading to new and different species </a:t>
            </a:r>
          </a:p>
          <a:p>
            <a:endParaRPr lang="en-US" dirty="0"/>
          </a:p>
        </p:txBody>
      </p:sp>
    </p:spTree>
    <p:extLst>
      <p:ext uri="{BB962C8B-B14F-4D97-AF65-F5344CB8AC3E}">
        <p14:creationId xmlns:p14="http://schemas.microsoft.com/office/powerpoint/2010/main" val="26130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chemeClr val="bg1"/>
                </a:solidFill>
              </a:rPr>
              <a:t>2. </a:t>
            </a:r>
            <a:r>
              <a:rPr lang="en-US" b="1" u="sng" dirty="0">
                <a:solidFill>
                  <a:srgbClr val="FFFF00"/>
                </a:solidFill>
              </a:rPr>
              <a:t>Gene Flow</a:t>
            </a:r>
            <a:r>
              <a:rPr lang="en-US" b="1" dirty="0">
                <a:solidFill>
                  <a:schemeClr val="bg1"/>
                </a:solidFill>
              </a:rPr>
              <a:t>				</a:t>
            </a:r>
            <a:endParaRPr lang="en-US" dirty="0">
              <a:solidFill>
                <a:schemeClr val="bg1"/>
              </a:solidFill>
            </a:endParaRPr>
          </a:p>
          <a:p>
            <a:pPr marL="0" indent="0">
              <a:buNone/>
            </a:pPr>
            <a:r>
              <a:rPr lang="en-US" dirty="0">
                <a:solidFill>
                  <a:schemeClr val="bg1"/>
                </a:solidFill>
              </a:rPr>
              <a:t>	- individuals </a:t>
            </a:r>
            <a:r>
              <a:rPr lang="en-US" b="1" u="sng" dirty="0">
                <a:solidFill>
                  <a:srgbClr val="FFFF00"/>
                </a:solidFill>
              </a:rPr>
              <a:t>move in or out of the population</a:t>
            </a:r>
            <a:r>
              <a:rPr lang="en-US" dirty="0">
                <a:solidFill>
                  <a:srgbClr val="FFFF00"/>
                </a:solidFill>
              </a:rPr>
              <a:t> </a:t>
            </a:r>
            <a:r>
              <a:rPr lang="en-US" dirty="0">
                <a:solidFill>
                  <a:schemeClr val="bg1"/>
                </a:solidFill>
              </a:rPr>
              <a:t>introducing or removing new alleles</a:t>
            </a:r>
          </a:p>
          <a:p>
            <a:pPr marL="0" indent="0">
              <a:buNone/>
            </a:pPr>
            <a:r>
              <a:rPr lang="en-US" dirty="0">
                <a:solidFill>
                  <a:schemeClr val="bg1"/>
                </a:solidFill>
              </a:rPr>
              <a:t>	- </a:t>
            </a:r>
            <a:r>
              <a:rPr lang="en-US" b="1" u="sng" dirty="0">
                <a:solidFill>
                  <a:srgbClr val="FFFF00"/>
                </a:solidFill>
              </a:rPr>
              <a:t>Immigration and emigration</a:t>
            </a:r>
            <a:endParaRPr lang="en-US" dirty="0">
              <a:solidFill>
                <a:srgbClr val="FFFF00"/>
              </a:solidFill>
            </a:endParaRPr>
          </a:p>
          <a:p>
            <a:pPr marL="0" indent="0">
              <a:buNone/>
            </a:pPr>
            <a:r>
              <a:rPr lang="en-US" b="1" dirty="0">
                <a:solidFill>
                  <a:schemeClr val="bg1"/>
                </a:solidFill>
              </a:rPr>
              <a:t>3. </a:t>
            </a:r>
            <a:r>
              <a:rPr lang="en-US" b="1" u="sng" dirty="0">
                <a:solidFill>
                  <a:srgbClr val="FFFF00"/>
                </a:solidFill>
              </a:rPr>
              <a:t>Mutations</a:t>
            </a:r>
            <a:r>
              <a:rPr lang="en-US" b="1" dirty="0">
                <a:solidFill>
                  <a:schemeClr val="bg1"/>
                </a:solidFill>
              </a:rPr>
              <a:t>			</a:t>
            </a:r>
            <a:endParaRPr lang="en-US" dirty="0">
              <a:solidFill>
                <a:schemeClr val="bg1"/>
              </a:solidFill>
            </a:endParaRPr>
          </a:p>
          <a:p>
            <a:pPr marL="0" indent="0">
              <a:buNone/>
            </a:pPr>
            <a:r>
              <a:rPr lang="en-US" dirty="0">
                <a:solidFill>
                  <a:schemeClr val="bg1"/>
                </a:solidFill>
              </a:rPr>
              <a:t>- introduce </a:t>
            </a:r>
            <a:r>
              <a:rPr lang="en-US" b="1" u="sng" dirty="0">
                <a:solidFill>
                  <a:srgbClr val="FFFF00"/>
                </a:solidFill>
              </a:rPr>
              <a:t>new alleles</a:t>
            </a:r>
            <a:endParaRPr lang="en-US" dirty="0">
              <a:solidFill>
                <a:srgbClr val="FFFF00"/>
              </a:solidFill>
            </a:endParaRPr>
          </a:p>
          <a:p>
            <a:pPr marL="0" indent="0">
              <a:buNone/>
            </a:pPr>
            <a:r>
              <a:rPr lang="en-US" dirty="0">
                <a:solidFill>
                  <a:schemeClr val="bg1"/>
                </a:solidFill>
              </a:rPr>
              <a:t>- </a:t>
            </a:r>
            <a:r>
              <a:rPr lang="en-US" b="1" u="sng" dirty="0">
                <a:solidFill>
                  <a:srgbClr val="FFFF00"/>
                </a:solidFill>
              </a:rPr>
              <a:t>rare - most are fatal or non-effective</a:t>
            </a:r>
            <a:endParaRPr lang="en-US" dirty="0">
              <a:solidFill>
                <a:srgbClr val="FFFF00"/>
              </a:solidFill>
            </a:endParaRPr>
          </a:p>
          <a:p>
            <a:endParaRPr lang="en-US" dirty="0"/>
          </a:p>
        </p:txBody>
      </p:sp>
    </p:spTree>
    <p:extLst>
      <p:ext uri="{BB962C8B-B14F-4D97-AF65-F5344CB8AC3E}">
        <p14:creationId xmlns:p14="http://schemas.microsoft.com/office/powerpoint/2010/main" val="24693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chemeClr val="bg1"/>
                </a:solidFill>
              </a:rPr>
              <a:t>4. </a:t>
            </a:r>
            <a:r>
              <a:rPr lang="en-US" b="1" u="sng" dirty="0">
                <a:solidFill>
                  <a:srgbClr val="FFFF00"/>
                </a:solidFill>
              </a:rPr>
              <a:t>Non-random mating</a:t>
            </a:r>
            <a:r>
              <a:rPr lang="en-US" b="1" dirty="0">
                <a:solidFill>
                  <a:schemeClr val="bg1"/>
                </a:solidFill>
              </a:rPr>
              <a:t>			</a:t>
            </a:r>
            <a:r>
              <a:rPr lang="en-US" dirty="0">
                <a:solidFill>
                  <a:schemeClr val="bg1"/>
                </a:solidFill>
              </a:rPr>
              <a:t>	</a:t>
            </a:r>
          </a:p>
          <a:p>
            <a:pPr marL="0" indent="0">
              <a:buNone/>
            </a:pPr>
            <a:r>
              <a:rPr lang="en-US" dirty="0">
                <a:solidFill>
                  <a:schemeClr val="bg1"/>
                </a:solidFill>
              </a:rPr>
              <a:t> - based on some characteristic	</a:t>
            </a:r>
            <a:endParaRPr lang="en-US" dirty="0" smtClean="0">
              <a:solidFill>
                <a:schemeClr val="bg1"/>
              </a:solidFill>
            </a:endParaRPr>
          </a:p>
          <a:p>
            <a:pPr marL="0" indent="0">
              <a:buNone/>
            </a:pPr>
            <a:r>
              <a:rPr lang="en-US" dirty="0" smtClean="0">
                <a:solidFill>
                  <a:schemeClr val="bg1"/>
                </a:solidFill>
              </a:rPr>
              <a:t> </a:t>
            </a:r>
            <a:r>
              <a:rPr lang="en-US" dirty="0">
                <a:solidFill>
                  <a:schemeClr val="bg1"/>
                </a:solidFill>
              </a:rPr>
              <a:t>- </a:t>
            </a:r>
            <a:r>
              <a:rPr lang="en-US" b="1" u="sng" dirty="0">
                <a:solidFill>
                  <a:srgbClr val="FFFF00"/>
                </a:solidFill>
              </a:rPr>
              <a:t>mate choice</a:t>
            </a:r>
            <a:endParaRPr lang="en-US" dirty="0">
              <a:solidFill>
                <a:srgbClr val="FFFF00"/>
              </a:solidFill>
            </a:endParaRPr>
          </a:p>
          <a:p>
            <a:pPr marL="0" indent="0">
              <a:buNone/>
            </a:pPr>
            <a:r>
              <a:rPr lang="en-US" dirty="0">
                <a:solidFill>
                  <a:schemeClr val="bg1"/>
                </a:solidFill>
              </a:rPr>
              <a:t>	- isolates favorable traits</a:t>
            </a:r>
            <a:br>
              <a:rPr lang="en-US" dirty="0">
                <a:solidFill>
                  <a:schemeClr val="bg1"/>
                </a:solidFill>
              </a:rPr>
            </a:br>
            <a:r>
              <a:rPr lang="en-US" dirty="0">
                <a:solidFill>
                  <a:schemeClr val="bg1"/>
                </a:solidFill>
              </a:rPr>
              <a:t>	- </a:t>
            </a:r>
            <a:r>
              <a:rPr lang="en-US" b="1" u="sng" dirty="0">
                <a:solidFill>
                  <a:srgbClr val="FFFF00"/>
                </a:solidFill>
              </a:rPr>
              <a:t>sexual dimorphism</a:t>
            </a:r>
            <a:endParaRPr lang="en-US" dirty="0">
              <a:solidFill>
                <a:srgbClr val="FFFF00"/>
              </a:solidFill>
            </a:endParaRPr>
          </a:p>
          <a:p>
            <a:pPr marL="0" indent="0">
              <a:buNone/>
            </a:pPr>
            <a:endParaRPr lang="en-US" dirty="0"/>
          </a:p>
        </p:txBody>
      </p:sp>
    </p:spTree>
    <p:extLst>
      <p:ext uri="{BB962C8B-B14F-4D97-AF65-F5344CB8AC3E}">
        <p14:creationId xmlns:p14="http://schemas.microsoft.com/office/powerpoint/2010/main" val="83511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hlinkClick r:id="rId2"/>
              </a:rPr>
              <a:t>Birds of Paradise</a:t>
            </a:r>
            <a:endParaRPr lang="en-US" dirty="0"/>
          </a:p>
        </p:txBody>
      </p:sp>
      <p:pic>
        <p:nvPicPr>
          <p:cNvPr id="4" name="Picture 2" descr="Linear Meaurements and Land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0999"/>
            <a:ext cx="8610600" cy="510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72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chemeClr val="bg1"/>
                </a:solidFill>
              </a:rPr>
              <a:t>5. </a:t>
            </a:r>
            <a:r>
              <a:rPr lang="en-US" b="1" u="sng" dirty="0">
                <a:solidFill>
                  <a:srgbClr val="FFFF00"/>
                </a:solidFill>
              </a:rPr>
              <a:t>Natural Selection</a:t>
            </a:r>
            <a:r>
              <a:rPr lang="en-US" b="1" dirty="0">
                <a:solidFill>
                  <a:schemeClr val="bg1"/>
                </a:solidFill>
              </a:rPr>
              <a:t>	</a:t>
            </a:r>
            <a:endParaRPr lang="en-US" dirty="0">
              <a:solidFill>
                <a:schemeClr val="bg1"/>
              </a:solidFill>
            </a:endParaRPr>
          </a:p>
          <a:p>
            <a:pPr marL="0" indent="0">
              <a:buNone/>
            </a:pPr>
            <a:r>
              <a:rPr lang="en-US" dirty="0">
                <a:solidFill>
                  <a:schemeClr val="bg1"/>
                </a:solidFill>
              </a:rPr>
              <a:t>- Selection Pressure by the Environment</a:t>
            </a:r>
          </a:p>
          <a:p>
            <a:pPr marL="0" indent="0">
              <a:buNone/>
            </a:pPr>
            <a:r>
              <a:rPr lang="en-US" dirty="0" smtClean="0">
                <a:solidFill>
                  <a:schemeClr val="bg1"/>
                </a:solidFill>
              </a:rPr>
              <a:t>- </a:t>
            </a:r>
            <a:r>
              <a:rPr lang="en-US" b="1" u="sng" dirty="0">
                <a:solidFill>
                  <a:srgbClr val="FFFF00"/>
                </a:solidFill>
              </a:rPr>
              <a:t>competition, territory, predation, climate</a:t>
            </a:r>
            <a:r>
              <a:rPr lang="en-US" dirty="0">
                <a:solidFill>
                  <a:srgbClr val="FFFF00"/>
                </a:solidFill>
              </a:rPr>
              <a:t>, </a:t>
            </a:r>
          </a:p>
          <a:p>
            <a:pPr marL="0" indent="0">
              <a:buNone/>
            </a:pPr>
            <a:r>
              <a:rPr lang="en-US" b="1" u="sng" dirty="0">
                <a:solidFill>
                  <a:srgbClr val="FFFF00"/>
                </a:solidFill>
              </a:rPr>
              <a:t>- best adapted have the greatest fitness</a:t>
            </a:r>
            <a:endParaRPr lang="en-US" dirty="0">
              <a:solidFill>
                <a:srgbClr val="FFFF00"/>
              </a:solidFill>
            </a:endParaRPr>
          </a:p>
          <a:p>
            <a:endParaRPr lang="en-US" dirty="0"/>
          </a:p>
        </p:txBody>
      </p:sp>
      <p:pic>
        <p:nvPicPr>
          <p:cNvPr id="4" name="Picture 3" descr="naturalselection1.gif"/>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5562600" cy="3200400"/>
          </a:xfrm>
          <a:prstGeom prst="rect">
            <a:avLst/>
          </a:prstGeom>
          <a:noFill/>
          <a:ln>
            <a:noFill/>
          </a:ln>
        </p:spPr>
      </p:pic>
    </p:spTree>
    <p:extLst>
      <p:ext uri="{BB962C8B-B14F-4D97-AF65-F5344CB8AC3E}">
        <p14:creationId xmlns:p14="http://schemas.microsoft.com/office/powerpoint/2010/main" val="12564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TYPES OF NATURAL SELECTION</a:t>
            </a:r>
            <a:r>
              <a:rPr lang="en-US" dirty="0"/>
              <a:t/>
            </a:r>
            <a:br>
              <a:rPr lang="en-US" dirty="0"/>
            </a:br>
            <a:endParaRPr lang="en-US" dirty="0"/>
          </a:p>
        </p:txBody>
      </p:sp>
      <p:pic>
        <p:nvPicPr>
          <p:cNvPr id="4" name="Content Placeholder 3" descr="https://lh3.googleusercontent.com/qgEPoPNZ0NcEnMiYyNUP10C-LSLJPo12WthFBB1ywcUyPLkRJzXxjl3Vh_94KDkYjWqTu1FLsNqObZ57z5Cp7kgWsbZ32tpX_30iasQJioOMiudo1Wc"/>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838200"/>
            <a:ext cx="7467600" cy="5715000"/>
          </a:xfrm>
          <a:prstGeom prst="rect">
            <a:avLst/>
          </a:prstGeom>
          <a:noFill/>
          <a:ln>
            <a:noFill/>
          </a:ln>
        </p:spPr>
      </p:pic>
    </p:spTree>
    <p:extLst>
      <p:ext uri="{BB962C8B-B14F-4D97-AF65-F5344CB8AC3E}">
        <p14:creationId xmlns:p14="http://schemas.microsoft.com/office/powerpoint/2010/main" val="4050177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solidFill>
                  <a:schemeClr val="bg1"/>
                </a:solidFill>
              </a:rPr>
              <a:t>1. </a:t>
            </a:r>
            <a:r>
              <a:rPr lang="en-US" b="1" u="sng" dirty="0" smtClean="0">
                <a:solidFill>
                  <a:srgbClr val="FFFF00"/>
                </a:solidFill>
              </a:rPr>
              <a:t>Stabilizing </a:t>
            </a:r>
            <a:r>
              <a:rPr lang="en-US" b="1" u="sng" dirty="0">
                <a:solidFill>
                  <a:srgbClr val="FFFF00"/>
                </a:solidFill>
              </a:rPr>
              <a:t>Selection</a:t>
            </a:r>
            <a:r>
              <a:rPr lang="en-US" dirty="0">
                <a:solidFill>
                  <a:schemeClr val="bg1"/>
                </a:solidFill>
              </a:rPr>
              <a:t>: favors middle ground</a:t>
            </a:r>
          </a:p>
          <a:p>
            <a:pPr marL="0" indent="0">
              <a:buNone/>
            </a:pPr>
            <a:r>
              <a:rPr lang="en-US" dirty="0">
                <a:solidFill>
                  <a:schemeClr val="bg1"/>
                </a:solidFill>
              </a:rPr>
              <a:t>		- bird beaks, human birth weight</a:t>
            </a:r>
          </a:p>
          <a:p>
            <a:pPr marL="0" indent="0">
              <a:buNone/>
            </a:pPr>
            <a:r>
              <a:rPr lang="en-US" b="1" dirty="0" smtClean="0">
                <a:solidFill>
                  <a:schemeClr val="bg1"/>
                </a:solidFill>
              </a:rPr>
              <a:t>2. </a:t>
            </a:r>
            <a:r>
              <a:rPr lang="en-US" b="1" u="sng" dirty="0" smtClean="0">
                <a:solidFill>
                  <a:srgbClr val="FFFF00"/>
                </a:solidFill>
              </a:rPr>
              <a:t>Directional </a:t>
            </a:r>
            <a:r>
              <a:rPr lang="en-US" b="1" u="sng" dirty="0">
                <a:solidFill>
                  <a:srgbClr val="FFFF00"/>
                </a:solidFill>
              </a:rPr>
              <a:t>Selection</a:t>
            </a:r>
            <a:r>
              <a:rPr lang="en-US" dirty="0">
                <a:solidFill>
                  <a:schemeClr val="bg1"/>
                </a:solidFill>
              </a:rPr>
              <a:t>: favors and extreme</a:t>
            </a:r>
          </a:p>
          <a:p>
            <a:pPr marL="0" indent="0">
              <a:buNone/>
            </a:pPr>
            <a:r>
              <a:rPr lang="en-US" dirty="0">
                <a:solidFill>
                  <a:schemeClr val="bg1"/>
                </a:solidFill>
              </a:rPr>
              <a:t>		- giraffe</a:t>
            </a:r>
          </a:p>
          <a:p>
            <a:pPr marL="0" indent="0">
              <a:buNone/>
            </a:pPr>
            <a:r>
              <a:rPr lang="en-US" b="1" dirty="0" smtClean="0">
                <a:solidFill>
                  <a:schemeClr val="bg1"/>
                </a:solidFill>
              </a:rPr>
              <a:t>3. </a:t>
            </a:r>
            <a:r>
              <a:rPr lang="en-US" b="1" u="sng" dirty="0" smtClean="0">
                <a:solidFill>
                  <a:srgbClr val="FFFF00"/>
                </a:solidFill>
              </a:rPr>
              <a:t>Diversifying </a:t>
            </a:r>
            <a:r>
              <a:rPr lang="en-US" b="1" u="sng" dirty="0">
                <a:solidFill>
                  <a:srgbClr val="FFFF00"/>
                </a:solidFill>
              </a:rPr>
              <a:t>Selection</a:t>
            </a:r>
            <a:r>
              <a:rPr lang="en-US" dirty="0">
                <a:solidFill>
                  <a:schemeClr val="bg1"/>
                </a:solidFill>
              </a:rPr>
              <a:t>: does not favor middle ground - makes both extremes more frequent</a:t>
            </a:r>
          </a:p>
          <a:p>
            <a:pPr marL="0" indent="0">
              <a:buNone/>
            </a:pPr>
            <a:r>
              <a:rPr lang="en-US" dirty="0">
                <a:solidFill>
                  <a:schemeClr val="bg1"/>
                </a:solidFill>
              </a:rPr>
              <a:t>		- crabs that are black or white </a:t>
            </a:r>
          </a:p>
          <a:p>
            <a:pPr marL="514350" indent="-514350">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198269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525963"/>
          </a:xfrm>
        </p:spPr>
        <p:txBody>
          <a:bodyPr/>
          <a:lstStyle/>
          <a:p>
            <a:pPr marL="0" indent="0">
              <a:buNone/>
            </a:pPr>
            <a:r>
              <a:rPr lang="en-US" b="1" dirty="0">
                <a:solidFill>
                  <a:schemeClr val="bg1"/>
                </a:solidFill>
              </a:rPr>
              <a:t>GENETIC CHANGE CAN LEAD TO </a:t>
            </a:r>
            <a:r>
              <a:rPr lang="en-US" b="1" dirty="0">
                <a:solidFill>
                  <a:schemeClr val="bg1"/>
                </a:solidFill>
                <a:hlinkClick r:id="rId2"/>
              </a:rPr>
              <a:t>SPECIATION</a:t>
            </a:r>
            <a:endParaRPr lang="en-US" dirty="0">
              <a:solidFill>
                <a:schemeClr val="bg1"/>
              </a:solidFill>
            </a:endParaRPr>
          </a:p>
          <a:p>
            <a:pPr marL="0" indent="0">
              <a:buNone/>
            </a:pPr>
            <a:r>
              <a:rPr lang="en-US" dirty="0">
                <a:solidFill>
                  <a:schemeClr val="bg1"/>
                </a:solidFill>
              </a:rPr>
              <a:t>	- different environments = natural selection = speciation</a:t>
            </a:r>
          </a:p>
          <a:p>
            <a:pPr marL="0" indent="0">
              <a:buNone/>
            </a:pPr>
            <a:r>
              <a:rPr lang="en-US" dirty="0">
                <a:solidFill>
                  <a:schemeClr val="bg1"/>
                </a:solidFill>
              </a:rPr>
              <a:t>HOW MUCH CHANGE IS ENOUGH? </a:t>
            </a:r>
          </a:p>
          <a:p>
            <a:pPr marL="0" indent="0">
              <a:buNone/>
            </a:pPr>
            <a:r>
              <a:rPr lang="en-US" dirty="0">
                <a:solidFill>
                  <a:schemeClr val="bg1"/>
                </a:solidFill>
              </a:rPr>
              <a:t>	</a:t>
            </a:r>
            <a:r>
              <a:rPr lang="en-US" b="1" dirty="0">
                <a:solidFill>
                  <a:schemeClr val="bg1"/>
                </a:solidFill>
              </a:rPr>
              <a:t>various</a:t>
            </a:r>
            <a:r>
              <a:rPr lang="en-US" dirty="0">
                <a:solidFill>
                  <a:schemeClr val="bg1"/>
                </a:solidFill>
              </a:rPr>
              <a:t> - depends on what is changed</a:t>
            </a:r>
          </a:p>
          <a:p>
            <a:pPr marL="0" indent="0">
              <a:buNone/>
            </a:pPr>
            <a:r>
              <a:rPr lang="en-US" b="1" u="sng" dirty="0">
                <a:solidFill>
                  <a:schemeClr val="bg1"/>
                </a:solidFill>
              </a:rPr>
              <a:t>TEMPO OF CHANGE</a:t>
            </a:r>
            <a:r>
              <a:rPr lang="en-US" dirty="0">
                <a:solidFill>
                  <a:schemeClr val="bg1"/>
                </a:solidFill>
              </a:rPr>
              <a:t>: how fast</a:t>
            </a:r>
          </a:p>
          <a:p>
            <a:pPr marL="0" indent="0">
              <a:buNone/>
            </a:pPr>
            <a:r>
              <a:rPr lang="en-US" dirty="0">
                <a:solidFill>
                  <a:schemeClr val="bg1"/>
                </a:solidFill>
              </a:rPr>
              <a:t>	</a:t>
            </a:r>
            <a:r>
              <a:rPr lang="en-US" i="1" u="sng" dirty="0">
                <a:solidFill>
                  <a:srgbClr val="FFFF00"/>
                </a:solidFill>
              </a:rPr>
              <a:t>gradualism vs. punctuated equilibrium</a:t>
            </a:r>
            <a:endParaRPr lang="en-US" dirty="0">
              <a:solidFill>
                <a:srgbClr val="FFFF00"/>
              </a:solidFill>
            </a:endParaRPr>
          </a:p>
          <a:p>
            <a:endParaRPr lang="en-US" dirty="0"/>
          </a:p>
        </p:txBody>
      </p:sp>
    </p:spTree>
    <p:extLst>
      <p:ext uri="{BB962C8B-B14F-4D97-AF65-F5344CB8AC3E}">
        <p14:creationId xmlns:p14="http://schemas.microsoft.com/office/powerpoint/2010/main" val="235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u="sng" dirty="0">
                <a:solidFill>
                  <a:srgbClr val="FFFF00"/>
                </a:solidFill>
              </a:rPr>
              <a:t>gradualism</a:t>
            </a:r>
            <a:r>
              <a:rPr lang="en-US" dirty="0">
                <a:solidFill>
                  <a:srgbClr val="FFFF00"/>
                </a:solidFill>
              </a:rPr>
              <a:t> </a:t>
            </a:r>
            <a:r>
              <a:rPr lang="en-US" dirty="0">
                <a:solidFill>
                  <a:schemeClr val="bg1"/>
                </a:solidFill>
              </a:rPr>
              <a:t>= very small changes over a period of time</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not supported by fossil record</a:t>
            </a:r>
          </a:p>
          <a:p>
            <a:pPr marL="0" indent="0">
              <a:buNone/>
            </a:pPr>
            <a:r>
              <a:rPr lang="en-US" dirty="0" smtClean="0">
                <a:solidFill>
                  <a:schemeClr val="bg1"/>
                </a:solidFill>
              </a:rPr>
              <a:t>FOSSIL </a:t>
            </a:r>
            <a:r>
              <a:rPr lang="en-US" dirty="0">
                <a:solidFill>
                  <a:schemeClr val="bg1"/>
                </a:solidFill>
              </a:rPr>
              <a:t>RECORD:</a:t>
            </a:r>
          </a:p>
          <a:p>
            <a:pPr marL="0" indent="0">
              <a:buNone/>
            </a:pPr>
            <a:r>
              <a:rPr lang="en-US" dirty="0" smtClean="0">
                <a:solidFill>
                  <a:schemeClr val="bg1"/>
                </a:solidFill>
              </a:rPr>
              <a:t>- </a:t>
            </a:r>
            <a:r>
              <a:rPr lang="en-US" dirty="0">
                <a:solidFill>
                  <a:schemeClr val="bg1"/>
                </a:solidFill>
              </a:rPr>
              <a:t>shows </a:t>
            </a:r>
            <a:r>
              <a:rPr lang="en-US" b="1" u="sng" dirty="0">
                <a:solidFill>
                  <a:srgbClr val="FFFF00"/>
                </a:solidFill>
              </a:rPr>
              <a:t>stasis</a:t>
            </a:r>
            <a:r>
              <a:rPr lang="en-US" dirty="0">
                <a:solidFill>
                  <a:srgbClr val="FFFF00"/>
                </a:solidFill>
              </a:rPr>
              <a:t> </a:t>
            </a:r>
            <a:r>
              <a:rPr lang="en-US" dirty="0">
                <a:solidFill>
                  <a:schemeClr val="bg1"/>
                </a:solidFill>
              </a:rPr>
              <a:t>- </a:t>
            </a:r>
            <a:r>
              <a:rPr lang="en-US" b="1" u="sng" dirty="0">
                <a:solidFill>
                  <a:srgbClr val="FFFF00"/>
                </a:solidFill>
              </a:rPr>
              <a:t>no change for long periods of time</a:t>
            </a:r>
            <a:endParaRPr lang="en-US" dirty="0">
              <a:solidFill>
                <a:srgbClr val="FFFF00"/>
              </a:solidFill>
            </a:endParaRPr>
          </a:p>
          <a:p>
            <a:pPr marL="0" indent="0">
              <a:buNone/>
            </a:pPr>
            <a:r>
              <a:rPr lang="en-US" dirty="0" smtClean="0">
                <a:solidFill>
                  <a:schemeClr val="bg1"/>
                </a:solidFill>
              </a:rPr>
              <a:t>- </a:t>
            </a:r>
            <a:r>
              <a:rPr lang="en-US" dirty="0">
                <a:solidFill>
                  <a:schemeClr val="bg1"/>
                </a:solidFill>
              </a:rPr>
              <a:t>then disappear - replaced by something different</a:t>
            </a:r>
          </a:p>
          <a:p>
            <a:pPr marL="0" indent="0">
              <a:buNone/>
            </a:pPr>
            <a:r>
              <a:rPr lang="en-US" dirty="0">
                <a:solidFill>
                  <a:schemeClr val="bg1"/>
                </a:solidFill>
              </a:rPr>
              <a:t>		- little to no transition</a:t>
            </a:r>
          </a:p>
          <a:p>
            <a:endParaRPr lang="en-US" dirty="0"/>
          </a:p>
        </p:txBody>
      </p:sp>
    </p:spTree>
    <p:extLst>
      <p:ext uri="{BB962C8B-B14F-4D97-AF65-F5344CB8AC3E}">
        <p14:creationId xmlns:p14="http://schemas.microsoft.com/office/powerpoint/2010/main" val="14064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POSSIBLE EXPLANATION: </a:t>
            </a:r>
            <a:r>
              <a:rPr lang="en-US" b="1" u="sng" dirty="0">
                <a:solidFill>
                  <a:srgbClr val="FFFF00"/>
                </a:solidFill>
              </a:rPr>
              <a:t>changes that occurred are not seen in the fossils</a:t>
            </a:r>
            <a:r>
              <a:rPr lang="en-US" dirty="0">
                <a:solidFill>
                  <a:schemeClr val="bg1"/>
                </a:solidFill>
              </a:rPr>
              <a:t> because they were in the soft tissues or were behavioral </a:t>
            </a:r>
          </a:p>
          <a:p>
            <a:pPr marL="0" indent="0">
              <a:buNone/>
            </a:pPr>
            <a:endParaRPr lang="en-US" dirty="0" smtClean="0">
              <a:solidFill>
                <a:schemeClr val="bg1"/>
              </a:solidFill>
            </a:endParaRPr>
          </a:p>
          <a:p>
            <a:pPr marL="0" indent="0">
              <a:buNone/>
            </a:pPr>
            <a:r>
              <a:rPr lang="en-US" dirty="0" smtClean="0">
                <a:solidFill>
                  <a:schemeClr val="bg1"/>
                </a:solidFill>
              </a:rPr>
              <a:t>- </a:t>
            </a:r>
            <a:r>
              <a:rPr lang="en-US" dirty="0">
                <a:solidFill>
                  <a:schemeClr val="bg1"/>
                </a:solidFill>
              </a:rPr>
              <a:t>alternate theory: </a:t>
            </a:r>
            <a:r>
              <a:rPr lang="en-US" b="1" u="sng" dirty="0">
                <a:solidFill>
                  <a:srgbClr val="FFFF00"/>
                </a:solidFill>
              </a:rPr>
              <a:t>PUNCTUATED EQUILIBRIUM</a:t>
            </a:r>
            <a:endParaRPr lang="en-US" dirty="0">
              <a:solidFill>
                <a:srgbClr val="FFFF00"/>
              </a:solidFill>
            </a:endParaRPr>
          </a:p>
          <a:p>
            <a:pPr marL="0" indent="0">
              <a:buNone/>
            </a:pPr>
            <a:r>
              <a:rPr lang="en-US" dirty="0">
                <a:solidFill>
                  <a:schemeClr val="bg1"/>
                </a:solidFill>
              </a:rPr>
              <a:t>- </a:t>
            </a:r>
            <a:r>
              <a:rPr lang="en-US" b="1" u="sng" dirty="0">
                <a:solidFill>
                  <a:srgbClr val="FFFF00"/>
                </a:solidFill>
              </a:rPr>
              <a:t>stayed same for long periods of time and then underwent periods of rapid change for some reason (presumably change in the environment) </a:t>
            </a:r>
            <a:r>
              <a:rPr lang="en-US" dirty="0">
                <a:solidFill>
                  <a:srgbClr val="FFFF00"/>
                </a:solidFill>
              </a:rPr>
              <a:t>- </a:t>
            </a:r>
          </a:p>
          <a:p>
            <a:pPr marL="0" indent="0">
              <a:buNone/>
            </a:pPr>
            <a:r>
              <a:rPr lang="en-US" dirty="0">
                <a:solidFill>
                  <a:schemeClr val="bg1"/>
                </a:solidFill>
              </a:rPr>
              <a:t>	- does not allow enough time for fossils to be formed so there are none</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269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marL="0" indent="0">
              <a:buNone/>
            </a:pPr>
            <a:r>
              <a:rPr lang="en-US" b="1" u="sng" dirty="0">
                <a:solidFill>
                  <a:schemeClr val="bg1"/>
                </a:solidFill>
              </a:rPr>
              <a:t>PREBIOTIC EVOLUTION: </a:t>
            </a:r>
            <a:endParaRPr lang="en-US" dirty="0">
              <a:solidFill>
                <a:schemeClr val="bg1"/>
              </a:solidFill>
            </a:endParaRPr>
          </a:p>
          <a:p>
            <a:pPr marL="0" indent="0">
              <a:buNone/>
            </a:pPr>
            <a:r>
              <a:rPr lang="en-US" b="1" u="sng" dirty="0">
                <a:solidFill>
                  <a:schemeClr val="bg1"/>
                </a:solidFill>
              </a:rPr>
              <a:t>IDEAS and SPECULATION of the ORIGIN of LIFE</a:t>
            </a:r>
            <a:endParaRPr lang="en-US" dirty="0">
              <a:solidFill>
                <a:schemeClr val="bg1"/>
              </a:solidFill>
            </a:endParaRPr>
          </a:p>
          <a:p>
            <a:pPr marL="0" indent="0">
              <a:buNone/>
            </a:pPr>
            <a:r>
              <a:rPr lang="en-US" dirty="0">
                <a:solidFill>
                  <a:schemeClr val="bg1"/>
                </a:solidFill>
              </a:rPr>
              <a:t>Formation of the earth</a:t>
            </a:r>
          </a:p>
          <a:p>
            <a:pPr marL="0" indent="0">
              <a:buNone/>
            </a:pPr>
            <a:r>
              <a:rPr lang="en-US" b="1" u="sng" dirty="0" smtClean="0">
                <a:solidFill>
                  <a:schemeClr val="bg1"/>
                </a:solidFill>
              </a:rPr>
              <a:t>THE </a:t>
            </a:r>
            <a:r>
              <a:rPr lang="en-US" b="1" u="sng" dirty="0">
                <a:solidFill>
                  <a:schemeClr val="bg1"/>
                </a:solidFill>
              </a:rPr>
              <a:t>YOUNG EARTH</a:t>
            </a:r>
            <a:endParaRPr lang="en-US" dirty="0">
              <a:solidFill>
                <a:schemeClr val="bg1"/>
              </a:solidFill>
            </a:endParaRPr>
          </a:p>
          <a:p>
            <a:pPr marL="0" indent="0">
              <a:buNone/>
            </a:pPr>
            <a:r>
              <a:rPr lang="en-US" dirty="0" smtClean="0">
                <a:solidFill>
                  <a:schemeClr val="bg1"/>
                </a:solidFill>
              </a:rPr>
              <a:t>	- </a:t>
            </a:r>
            <a:r>
              <a:rPr lang="en-US" dirty="0">
                <a:solidFill>
                  <a:schemeClr val="bg1"/>
                </a:solidFill>
              </a:rPr>
              <a:t>little atmospheric oxygen</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high UV</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lightning</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volcanos</a:t>
            </a:r>
          </a:p>
          <a:p>
            <a:pPr marL="0" indent="0">
              <a:buNone/>
            </a:pPr>
            <a:r>
              <a:rPr lang="en-US" dirty="0">
                <a:solidFill>
                  <a:schemeClr val="bg1"/>
                </a:solidFill>
              </a:rPr>
              <a:t>	</a:t>
            </a:r>
            <a:r>
              <a:rPr lang="en-US" dirty="0" smtClean="0">
                <a:solidFill>
                  <a:schemeClr val="bg1"/>
                </a:solidFill>
              </a:rPr>
              <a:t>- conducive </a:t>
            </a:r>
            <a:r>
              <a:rPr lang="en-US" dirty="0">
                <a:solidFill>
                  <a:schemeClr val="bg1"/>
                </a:solidFill>
              </a:rPr>
              <a:t>to chemical reactions</a:t>
            </a:r>
          </a:p>
          <a:p>
            <a:pPr marL="0" indent="0">
              <a:buNone/>
            </a:pPr>
            <a:r>
              <a:rPr lang="en-US" dirty="0">
                <a:solidFill>
                  <a:schemeClr val="bg1"/>
                </a:solidFill>
              </a:rPr>
              <a:t>		- energy </a:t>
            </a:r>
          </a:p>
          <a:p>
            <a:pPr marL="0" indent="0">
              <a:buNone/>
            </a:pPr>
            <a:r>
              <a:rPr lang="en-US" dirty="0">
                <a:solidFill>
                  <a:schemeClr val="bg1"/>
                </a:solidFill>
              </a:rPr>
              <a:t>		- no oxygen to oxidize products and break them down</a:t>
            </a:r>
          </a:p>
          <a:p>
            <a:pPr marL="0" indent="0">
              <a:buNone/>
            </a:pPr>
            <a:r>
              <a:rPr lang="en-US" b="1" u="sng" dirty="0" smtClean="0">
                <a:solidFill>
                  <a:schemeClr val="bg1"/>
                </a:solidFill>
              </a:rPr>
              <a:t>Hot </a:t>
            </a:r>
            <a:r>
              <a:rPr lang="en-US" b="1" u="sng" dirty="0">
                <a:solidFill>
                  <a:schemeClr val="bg1"/>
                </a:solidFill>
              </a:rPr>
              <a:t>mixture of chemicals</a:t>
            </a:r>
            <a:endParaRPr lang="en-US" dirty="0">
              <a:solidFill>
                <a:schemeClr val="bg1"/>
              </a:solidFill>
            </a:endParaRPr>
          </a:p>
          <a:p>
            <a:pPr marL="0" indent="0">
              <a:buNone/>
            </a:pPr>
            <a:r>
              <a:rPr lang="en-US" dirty="0">
                <a:solidFill>
                  <a:schemeClr val="bg1"/>
                </a:solidFill>
              </a:rPr>
              <a:t>	</a:t>
            </a:r>
            <a:r>
              <a:rPr lang="en-US" dirty="0" smtClean="0">
                <a:solidFill>
                  <a:schemeClr val="bg1"/>
                </a:solidFill>
              </a:rPr>
              <a:t>- </a:t>
            </a:r>
            <a:r>
              <a:rPr lang="en-US" dirty="0">
                <a:solidFill>
                  <a:schemeClr val="bg1"/>
                </a:solidFill>
              </a:rPr>
              <a:t>formed amino acids and nucleic acids</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formed proteins and DNA</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formed simple cells (</a:t>
            </a:r>
            <a:r>
              <a:rPr lang="en-US" dirty="0" err="1">
                <a:solidFill>
                  <a:schemeClr val="bg1"/>
                </a:solidFill>
              </a:rPr>
              <a:t>Protobionts</a:t>
            </a:r>
            <a:r>
              <a:rPr lang="en-US" dirty="0">
                <a:solidFill>
                  <a:schemeClr val="bg1"/>
                </a:solidFill>
              </a:rPr>
              <a:t>)</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formation of heredity</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cells became more complicated </a:t>
            </a:r>
          </a:p>
          <a:p>
            <a:pPr marL="0" indent="0">
              <a:buNone/>
            </a:pPr>
            <a:r>
              <a:rPr lang="en-US" dirty="0"/>
              <a:t> </a:t>
            </a:r>
          </a:p>
          <a:p>
            <a:endParaRPr lang="en-US" dirty="0"/>
          </a:p>
        </p:txBody>
      </p:sp>
    </p:spTree>
    <p:extLst>
      <p:ext uri="{BB962C8B-B14F-4D97-AF65-F5344CB8AC3E}">
        <p14:creationId xmlns:p14="http://schemas.microsoft.com/office/powerpoint/2010/main" val="1861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2207849" y="381000"/>
            <a:ext cx="4314825" cy="6019801"/>
            <a:chOff x="2207849" y="381000"/>
            <a:chExt cx="4314825" cy="6019801"/>
          </a:xfrm>
        </p:grpSpPr>
        <p:pic>
          <p:nvPicPr>
            <p:cNvPr id="1026" name="Picture 2" descr="microevolution_macro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849" y="381000"/>
              <a:ext cx="4314825" cy="6019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29200" y="914400"/>
              <a:ext cx="1371600" cy="449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9867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b="1" u="sng" dirty="0" smtClean="0">
                <a:solidFill>
                  <a:schemeClr val="bg1"/>
                </a:solidFill>
              </a:rPr>
              <a:t>Evidence</a:t>
            </a:r>
            <a:endParaRPr lang="en-US" dirty="0" smtClean="0">
              <a:solidFill>
                <a:schemeClr val="bg1"/>
              </a:solidFill>
            </a:endParaRPr>
          </a:p>
          <a:p>
            <a:pPr marL="0" indent="0">
              <a:buNone/>
            </a:pPr>
            <a:r>
              <a:rPr lang="en-US" dirty="0" smtClean="0">
                <a:solidFill>
                  <a:schemeClr val="bg1"/>
                </a:solidFill>
              </a:rPr>
              <a:t>Miller/Urey Experiment</a:t>
            </a:r>
          </a:p>
          <a:p>
            <a:pPr marL="0" indent="0">
              <a:buNone/>
            </a:pPr>
            <a:r>
              <a:rPr lang="en-US" dirty="0" smtClean="0">
                <a:solidFill>
                  <a:schemeClr val="bg1"/>
                </a:solidFill>
              </a:rPr>
              <a:t>	- methane, water, ammonia, H</a:t>
            </a:r>
            <a:r>
              <a:rPr lang="en-US" baseline="-25000" dirty="0" smtClean="0">
                <a:solidFill>
                  <a:schemeClr val="bg1"/>
                </a:solidFill>
              </a:rPr>
              <a:t>2</a:t>
            </a:r>
            <a:r>
              <a:rPr lang="en-US" dirty="0" smtClean="0">
                <a:solidFill>
                  <a:schemeClr val="bg1"/>
                </a:solidFill>
              </a:rPr>
              <a:t>, and electricity</a:t>
            </a:r>
          </a:p>
          <a:p>
            <a:pPr marL="0" indent="0">
              <a:buNone/>
            </a:pPr>
            <a:r>
              <a:rPr lang="en-US" dirty="0" smtClean="0">
                <a:solidFill>
                  <a:schemeClr val="bg1"/>
                </a:solidFill>
              </a:rPr>
              <a:t>	</a:t>
            </a:r>
            <a:r>
              <a:rPr lang="en-US" smtClean="0">
                <a:solidFill>
                  <a:schemeClr val="bg1"/>
                </a:solidFill>
              </a:rPr>
              <a:t>- </a:t>
            </a:r>
            <a:r>
              <a:rPr lang="en-US" smtClean="0">
                <a:solidFill>
                  <a:schemeClr val="bg1"/>
                </a:solidFill>
              </a:rPr>
              <a:t>excluded</a:t>
            </a:r>
            <a:r>
              <a:rPr lang="en-US" dirty="0" smtClean="0">
                <a:solidFill>
                  <a:schemeClr val="bg1"/>
                </a:solidFill>
              </a:rPr>
              <a:t>, CO, CO</a:t>
            </a:r>
            <a:r>
              <a:rPr lang="en-US" baseline="-25000" dirty="0" smtClean="0">
                <a:solidFill>
                  <a:schemeClr val="bg1"/>
                </a:solidFill>
              </a:rPr>
              <a:t>2</a:t>
            </a:r>
            <a:r>
              <a:rPr lang="en-US" dirty="0" smtClean="0">
                <a:solidFill>
                  <a:schemeClr val="bg1"/>
                </a:solidFill>
              </a:rPr>
              <a:t>, N</a:t>
            </a:r>
            <a:r>
              <a:rPr lang="en-US" baseline="-25000" dirty="0" smtClean="0">
                <a:solidFill>
                  <a:schemeClr val="bg1"/>
                </a:solidFill>
              </a:rPr>
              <a:t>2</a:t>
            </a:r>
            <a:r>
              <a:rPr lang="en-US" dirty="0" smtClean="0">
                <a:solidFill>
                  <a:schemeClr val="bg1"/>
                </a:solidFill>
              </a:rPr>
              <a:t> and O</a:t>
            </a:r>
            <a:r>
              <a:rPr lang="en-US" baseline="-25000" dirty="0" smtClean="0">
                <a:solidFill>
                  <a:schemeClr val="bg1"/>
                </a:solidFill>
              </a:rPr>
              <a:t>2</a:t>
            </a:r>
            <a:endParaRPr lang="en-US" dirty="0" smtClean="0">
              <a:solidFill>
                <a:schemeClr val="bg1"/>
              </a:solidFill>
            </a:endParaRPr>
          </a:p>
          <a:p>
            <a:pPr marL="0" indent="0">
              <a:buNone/>
            </a:pPr>
            <a:r>
              <a:rPr lang="en-US" dirty="0" smtClean="0">
                <a:solidFill>
                  <a:schemeClr val="bg1"/>
                </a:solidFill>
              </a:rPr>
              <a:t>FOUND: produced amino acids and nucleotides and ATP</a:t>
            </a:r>
          </a:p>
          <a:p>
            <a:endParaRPr lang="en-US" dirty="0"/>
          </a:p>
        </p:txBody>
      </p:sp>
      <p:pic>
        <p:nvPicPr>
          <p:cNvPr id="4" name="Picture 2" descr="http://evolutionoftruth.com/images/millerur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3429000" cy="361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1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18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Early Theories Influencing Darwin: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solidFill>
                  <a:srgbClr val="FFFF00"/>
                </a:solidFill>
              </a:rPr>
              <a:t>Hutton</a:t>
            </a:r>
            <a:r>
              <a:rPr lang="en-US" dirty="0">
                <a:solidFill>
                  <a:schemeClr val="bg1"/>
                </a:solidFill>
              </a:rPr>
              <a:t>: </a:t>
            </a:r>
            <a:r>
              <a:rPr lang="en-US" b="1" u="sng" dirty="0">
                <a:solidFill>
                  <a:srgbClr val="FFFF00"/>
                </a:solidFill>
              </a:rPr>
              <a:t>gradualism</a:t>
            </a:r>
            <a:r>
              <a:rPr lang="en-US" dirty="0">
                <a:solidFill>
                  <a:srgbClr val="FFFF00"/>
                </a:solidFill>
              </a:rPr>
              <a:t> </a:t>
            </a:r>
            <a:r>
              <a:rPr lang="en-US" dirty="0">
                <a:solidFill>
                  <a:schemeClr val="bg1"/>
                </a:solidFill>
              </a:rPr>
              <a:t>seen in geology </a:t>
            </a:r>
          </a:p>
          <a:p>
            <a:pPr marL="0" indent="0">
              <a:buNone/>
            </a:pPr>
            <a:r>
              <a:rPr lang="en-US" b="1" u="sng" dirty="0" smtClean="0">
                <a:solidFill>
                  <a:srgbClr val="FFFF00"/>
                </a:solidFill>
              </a:rPr>
              <a:t>Lyell</a:t>
            </a:r>
            <a:r>
              <a:rPr lang="en-US" dirty="0" smtClean="0">
                <a:solidFill>
                  <a:srgbClr val="FFFF00"/>
                </a:solidFill>
              </a:rPr>
              <a:t> </a:t>
            </a:r>
            <a:r>
              <a:rPr lang="en-US" dirty="0">
                <a:solidFill>
                  <a:schemeClr val="bg1"/>
                </a:solidFill>
              </a:rPr>
              <a:t>- geologist - </a:t>
            </a:r>
            <a:r>
              <a:rPr lang="en-US" b="1" u="sng" dirty="0">
                <a:solidFill>
                  <a:srgbClr val="FFFF00"/>
                </a:solidFill>
              </a:rPr>
              <a:t>uniformitarianism</a:t>
            </a:r>
            <a:r>
              <a:rPr lang="en-US" dirty="0">
                <a:solidFill>
                  <a:srgbClr val="FFFF00"/>
                </a:solidFill>
              </a:rPr>
              <a:t> </a:t>
            </a:r>
            <a:r>
              <a:rPr lang="en-US" dirty="0">
                <a:solidFill>
                  <a:schemeClr val="bg1"/>
                </a:solidFill>
              </a:rPr>
              <a:t>- geological systems are constant</a:t>
            </a:r>
          </a:p>
          <a:p>
            <a:pPr marL="0" indent="0">
              <a:buNone/>
            </a:pPr>
            <a:r>
              <a:rPr lang="en-US" b="1" u="sng" dirty="0" err="1" smtClean="0">
                <a:solidFill>
                  <a:srgbClr val="FFFF00"/>
                </a:solidFill>
              </a:rPr>
              <a:t>Lamark</a:t>
            </a:r>
            <a:r>
              <a:rPr lang="en-US" dirty="0">
                <a:solidFill>
                  <a:schemeClr val="bg1"/>
                </a:solidFill>
              </a:rPr>
              <a:t>: </a:t>
            </a:r>
            <a:r>
              <a:rPr lang="en-US" dirty="0" smtClean="0">
                <a:solidFill>
                  <a:schemeClr val="bg1"/>
                </a:solidFill>
              </a:rPr>
              <a:t> </a:t>
            </a:r>
            <a:r>
              <a:rPr lang="en-US" dirty="0">
                <a:solidFill>
                  <a:schemeClr val="bg1"/>
                </a:solidFill>
              </a:rPr>
              <a:t>individuals acquired traits would be passed down to the next generation - </a:t>
            </a:r>
            <a:r>
              <a:rPr lang="en-US" b="1" u="sng" dirty="0">
                <a:solidFill>
                  <a:srgbClr val="FFFF00"/>
                </a:solidFill>
              </a:rPr>
              <a:t>USE AND DISUSE</a:t>
            </a:r>
          </a:p>
          <a:p>
            <a:pPr marL="0" indent="0">
              <a:buNone/>
            </a:pPr>
            <a:r>
              <a:rPr lang="en-US" dirty="0">
                <a:solidFill>
                  <a:schemeClr val="bg1"/>
                </a:solidFill>
              </a:rPr>
              <a:t>	EX: giraffe  and black smiths</a:t>
            </a:r>
          </a:p>
        </p:txBody>
      </p:sp>
    </p:spTree>
    <p:extLst>
      <p:ext uri="{BB962C8B-B14F-4D97-AF65-F5344CB8AC3E}">
        <p14:creationId xmlns:p14="http://schemas.microsoft.com/office/powerpoint/2010/main" val="24947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dirty="0">
                <a:solidFill>
                  <a:schemeClr val="bg1"/>
                </a:solidFill>
              </a:rPr>
              <a:t>ALL INFLUENCED DARWIN</a:t>
            </a:r>
          </a:p>
          <a:p>
            <a:pPr marL="0" indent="0">
              <a:buNone/>
            </a:pPr>
            <a:r>
              <a:rPr lang="en-US" dirty="0"/>
              <a:t>	</a:t>
            </a:r>
            <a:r>
              <a:rPr lang="en-US" dirty="0">
                <a:solidFill>
                  <a:schemeClr val="bg1"/>
                </a:solidFill>
              </a:rPr>
              <a:t>- </a:t>
            </a:r>
            <a:r>
              <a:rPr lang="en-US" b="1" u="sng" dirty="0">
                <a:solidFill>
                  <a:srgbClr val="FFFF00"/>
                </a:solidFill>
              </a:rPr>
              <a:t>HMS Beagle, Galapagos - collected different species </a:t>
            </a:r>
          </a:p>
          <a:p>
            <a:pPr marL="0" indent="0">
              <a:buNone/>
            </a:pPr>
            <a:r>
              <a:rPr lang="en-US" dirty="0">
                <a:solidFill>
                  <a:schemeClr val="bg1"/>
                </a:solidFill>
              </a:rPr>
              <a:t>- noticed similarities to other species on other islands and South American species</a:t>
            </a:r>
          </a:p>
          <a:p>
            <a:pPr>
              <a:buFontTx/>
              <a:buChar char="-"/>
            </a:pPr>
            <a:r>
              <a:rPr lang="en-US" dirty="0" smtClean="0">
                <a:solidFill>
                  <a:schemeClr val="bg1"/>
                </a:solidFill>
              </a:rPr>
              <a:t>CONCLUSION</a:t>
            </a:r>
            <a:r>
              <a:rPr lang="en-US" dirty="0">
                <a:solidFill>
                  <a:schemeClr val="bg1"/>
                </a:solidFill>
              </a:rPr>
              <a:t>: </a:t>
            </a:r>
            <a:r>
              <a:rPr lang="en-US" b="1" u="sng" dirty="0">
                <a:solidFill>
                  <a:srgbClr val="FFFF00"/>
                </a:solidFill>
              </a:rPr>
              <a:t>new species could arise from an ancestral form by the</a:t>
            </a:r>
            <a:r>
              <a:rPr lang="en-US" dirty="0">
                <a:solidFill>
                  <a:srgbClr val="FFFF00"/>
                </a:solidFill>
              </a:rPr>
              <a:t> </a:t>
            </a:r>
            <a:r>
              <a:rPr lang="en-US" b="1" u="sng" dirty="0">
                <a:solidFill>
                  <a:srgbClr val="FFFF00"/>
                </a:solidFill>
              </a:rPr>
              <a:t>gradual accumulation of adaptations to a different environment</a:t>
            </a:r>
            <a:r>
              <a:rPr lang="en-US" dirty="0">
                <a:solidFill>
                  <a:schemeClr val="bg1"/>
                </a:solidFill>
              </a:rPr>
              <a:t/>
            </a:r>
            <a:br>
              <a:rPr lang="en-US" dirty="0">
                <a:solidFill>
                  <a:schemeClr val="bg1"/>
                </a:solidFill>
              </a:rPr>
            </a:br>
            <a:r>
              <a:rPr lang="en-US" dirty="0">
                <a:solidFill>
                  <a:schemeClr val="bg1"/>
                </a:solidFill>
              </a:rPr>
              <a:t>  	</a:t>
            </a:r>
            <a:endParaRPr lang="en-US" dirty="0" smtClean="0">
              <a:solidFill>
                <a:schemeClr val="bg1"/>
              </a:solidFill>
            </a:endParaRPr>
          </a:p>
          <a:p>
            <a:pPr marL="0" indent="0">
              <a:buNone/>
            </a:pPr>
            <a:r>
              <a:rPr lang="en-US" dirty="0">
                <a:solidFill>
                  <a:schemeClr val="bg1"/>
                </a:solidFill>
                <a:sym typeface="Wingdings"/>
              </a:rPr>
              <a:t>	</a:t>
            </a:r>
            <a:r>
              <a:rPr lang="en-US" dirty="0" smtClean="0">
                <a:solidFill>
                  <a:schemeClr val="bg1"/>
                </a:solidFill>
                <a:sym typeface="Wingdings"/>
              </a:rPr>
              <a:t></a:t>
            </a:r>
            <a:r>
              <a:rPr lang="en-US" b="1" u="sng" dirty="0">
                <a:solidFill>
                  <a:srgbClr val="FFFF00"/>
                </a:solidFill>
              </a:rPr>
              <a:t>DESCENT WITH MODIFICATION</a:t>
            </a:r>
            <a:endParaRPr lang="en-US" dirty="0">
              <a:solidFill>
                <a:srgbClr val="FFFF00"/>
              </a:solidFill>
            </a:endParaRPr>
          </a:p>
          <a:p>
            <a:pPr marL="0" indent="0">
              <a:buNone/>
            </a:pPr>
            <a:endParaRPr lang="en-US" dirty="0"/>
          </a:p>
        </p:txBody>
      </p:sp>
    </p:spTree>
    <p:extLst>
      <p:ext uri="{BB962C8B-B14F-4D97-AF65-F5344CB8AC3E}">
        <p14:creationId xmlns:p14="http://schemas.microsoft.com/office/powerpoint/2010/main" val="420705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campus.digication.com/files/M45dca9fe176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5499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sz="3600" b="1" u="sng" dirty="0" smtClean="0">
                <a:solidFill>
                  <a:schemeClr val="bg1"/>
                </a:solidFill>
              </a:rPr>
              <a:t>Darwin’s Finches</a:t>
            </a:r>
          </a:p>
          <a:p>
            <a:pPr marL="0" indent="0">
              <a:buNone/>
            </a:pPr>
            <a:r>
              <a:rPr lang="en-US" dirty="0" smtClean="0"/>
              <a:t>- </a:t>
            </a:r>
            <a:r>
              <a:rPr lang="en-US" dirty="0">
                <a:solidFill>
                  <a:schemeClr val="bg1"/>
                </a:solidFill>
              </a:rPr>
              <a:t>big beaks and little beaks</a:t>
            </a:r>
          </a:p>
          <a:p>
            <a:pPr marL="0" indent="0">
              <a:buNone/>
            </a:pPr>
            <a:r>
              <a:rPr lang="en-US" dirty="0" smtClean="0">
                <a:solidFill>
                  <a:schemeClr val="bg1"/>
                </a:solidFill>
              </a:rPr>
              <a:t>- </a:t>
            </a:r>
            <a:r>
              <a:rPr lang="en-US" dirty="0">
                <a:solidFill>
                  <a:schemeClr val="bg1"/>
                </a:solidFill>
              </a:rPr>
              <a:t>plants make big seeds in dry season and little seeds in wet seasons</a:t>
            </a:r>
          </a:p>
          <a:p>
            <a:pPr marL="0" indent="0">
              <a:buNone/>
            </a:pPr>
            <a:r>
              <a:rPr lang="en-US" b="1" u="sng" dirty="0">
                <a:solidFill>
                  <a:srgbClr val="FFFF00"/>
                </a:solidFill>
              </a:rPr>
              <a:t>Driving force: Natural Selection and Adaptation (survival of the fittest)</a:t>
            </a:r>
          </a:p>
          <a:p>
            <a:pPr marL="0" indent="0">
              <a:buNone/>
            </a:pPr>
            <a:r>
              <a:rPr lang="en-US" b="1" u="sng" dirty="0" smtClean="0">
                <a:solidFill>
                  <a:srgbClr val="FFFF00"/>
                </a:solidFill>
              </a:rPr>
              <a:t>- </a:t>
            </a:r>
            <a:r>
              <a:rPr lang="en-US" b="1" u="sng" dirty="0">
                <a:solidFill>
                  <a:srgbClr val="FFFF00"/>
                </a:solidFill>
              </a:rPr>
              <a:t>those that survive get to breed and pass on their traits</a:t>
            </a:r>
          </a:p>
        </p:txBody>
      </p:sp>
    </p:spTree>
    <p:extLst>
      <p:ext uri="{BB962C8B-B14F-4D97-AF65-F5344CB8AC3E}">
        <p14:creationId xmlns:p14="http://schemas.microsoft.com/office/powerpoint/2010/main" val="64446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a:solidFill>
                  <a:schemeClr val="bg1"/>
                </a:solidFill>
              </a:rPr>
              <a:t>Fitness vs Survival</a:t>
            </a:r>
            <a:br>
              <a:rPr lang="en-US" b="1" u="sng" dirty="0">
                <a:solidFill>
                  <a:schemeClr val="bg1"/>
                </a:solidFill>
              </a:rPr>
            </a:br>
            <a:r>
              <a:rPr lang="en-US" dirty="0">
                <a:solidFill>
                  <a:schemeClr val="bg1"/>
                </a:solidFill>
              </a:rPr>
              <a:t>- </a:t>
            </a:r>
            <a:r>
              <a:rPr lang="en-US" u="sng" dirty="0">
                <a:solidFill>
                  <a:schemeClr val="bg1"/>
                </a:solidFill>
              </a:rPr>
              <a:t>Survival</a:t>
            </a:r>
            <a:r>
              <a:rPr lang="en-US" dirty="0">
                <a:solidFill>
                  <a:schemeClr val="bg1"/>
                </a:solidFill>
              </a:rPr>
              <a:t> = </a:t>
            </a:r>
            <a:r>
              <a:rPr lang="en-US" b="1" u="sng" dirty="0">
                <a:solidFill>
                  <a:srgbClr val="FFFF00"/>
                </a:solidFill>
              </a:rPr>
              <a:t>not dead</a:t>
            </a:r>
            <a:endParaRPr lang="en-US" dirty="0">
              <a:solidFill>
                <a:srgbClr val="FFFF00"/>
              </a:solidFill>
            </a:endParaRPr>
          </a:p>
          <a:p>
            <a:r>
              <a:rPr lang="en-US" dirty="0">
                <a:solidFill>
                  <a:schemeClr val="bg1"/>
                </a:solidFill>
              </a:rPr>
              <a:t>- </a:t>
            </a:r>
            <a:r>
              <a:rPr lang="en-US" u="sng" dirty="0">
                <a:solidFill>
                  <a:schemeClr val="bg1"/>
                </a:solidFill>
              </a:rPr>
              <a:t>Fitness</a:t>
            </a:r>
            <a:r>
              <a:rPr lang="en-US" dirty="0">
                <a:solidFill>
                  <a:schemeClr val="bg1"/>
                </a:solidFill>
              </a:rPr>
              <a:t> = </a:t>
            </a:r>
            <a:r>
              <a:rPr lang="en-US" b="1" u="sng" dirty="0">
                <a:solidFill>
                  <a:srgbClr val="FFFF00"/>
                </a:solidFill>
              </a:rPr>
              <a:t>survival and reproduction of viable offspring</a:t>
            </a:r>
            <a:r>
              <a:rPr lang="en-US" dirty="0">
                <a:solidFill>
                  <a:srgbClr val="FFFF00"/>
                </a:solidFill>
              </a:rPr>
              <a:t> </a:t>
            </a:r>
            <a:r>
              <a:rPr lang="en-US" dirty="0">
                <a:solidFill>
                  <a:schemeClr val="bg1"/>
                </a:solidFill>
              </a:rPr>
              <a:t/>
            </a:r>
            <a:br>
              <a:rPr lang="en-US" dirty="0">
                <a:solidFill>
                  <a:schemeClr val="bg1"/>
                </a:solidFill>
              </a:rPr>
            </a:br>
            <a:r>
              <a:rPr lang="en-US" dirty="0">
                <a:solidFill>
                  <a:schemeClr val="bg1"/>
                </a:solidFill>
              </a:rPr>
              <a:t>	</a:t>
            </a:r>
            <a:r>
              <a:rPr lang="en-US" u="sng" dirty="0">
                <a:solidFill>
                  <a:schemeClr val="bg1"/>
                </a:solidFill>
              </a:rPr>
              <a:t>Viable</a:t>
            </a:r>
            <a:r>
              <a:rPr lang="en-US" dirty="0">
                <a:solidFill>
                  <a:schemeClr val="bg1"/>
                </a:solidFill>
              </a:rPr>
              <a:t> = </a:t>
            </a:r>
            <a:r>
              <a:rPr lang="en-US" b="1" u="sng" dirty="0">
                <a:solidFill>
                  <a:srgbClr val="FFFF00"/>
                </a:solidFill>
              </a:rPr>
              <a:t>can also reproduce</a:t>
            </a:r>
            <a:endParaRPr lang="en-US" dirty="0">
              <a:solidFill>
                <a:srgbClr val="FFFF00"/>
              </a:solidFill>
            </a:endParaRPr>
          </a:p>
          <a:p>
            <a:endParaRPr lang="en-US" dirty="0"/>
          </a:p>
        </p:txBody>
      </p:sp>
    </p:spTree>
    <p:extLst>
      <p:ext uri="{BB962C8B-B14F-4D97-AF65-F5344CB8AC3E}">
        <p14:creationId xmlns:p14="http://schemas.microsoft.com/office/powerpoint/2010/main" val="32047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335</TotalTime>
  <Words>396</Words>
  <Application>Microsoft Office PowerPoint</Application>
  <PresentationFormat>On-screen Show (4:3)</PresentationFormat>
  <Paragraphs>164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Thatch</vt:lpstr>
      <vt:lpstr>Evolution</vt:lpstr>
      <vt:lpstr>PowerPoint Presentation</vt:lpstr>
      <vt:lpstr>Types of Evolution </vt:lpstr>
      <vt:lpstr>PowerPoint Presentation</vt:lpstr>
      <vt:lpstr>Early Theories Influencing Darwin:</vt:lpstr>
      <vt:lpstr>PowerPoint Presentation</vt:lpstr>
      <vt:lpstr>PowerPoint Presentation</vt:lpstr>
      <vt:lpstr>PowerPoint Presentation</vt:lpstr>
      <vt:lpstr>PowerPoint Presentation</vt:lpstr>
      <vt:lpstr>Points of Natural Selection</vt:lpstr>
      <vt:lpstr>PowerPoint Presentation</vt:lpstr>
      <vt:lpstr>EVIDENCE OF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Microevolution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NATURAL SELECTION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NDHS</dc:creator>
  <cp:lastModifiedBy>NDHS</cp:lastModifiedBy>
  <cp:revision>23</cp:revision>
  <dcterms:created xsi:type="dcterms:W3CDTF">2014-03-25T19:39:21Z</dcterms:created>
  <dcterms:modified xsi:type="dcterms:W3CDTF">2014-04-03T11:30:10Z</dcterms:modified>
</cp:coreProperties>
</file>