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81" r:id="rId23"/>
    <p:sldId id="275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D0ACF32-85B8-474A-83F1-AB0D1506ABC1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265ACE2-6E20-4DA5-A436-A5244DDAED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uAy8xLum_EVCKM&amp;tbnid=Gn8TmdNuJEv_wM:&amp;ved=0CAUQjRw&amp;url=http://academic.pgcc.edu/~kroberts/Lecture/Chapter%205/enzymes.html&amp;ei=KeRJUsWWA47e8ATG1oD4DQ&amp;bvm=bv.53217764,d.eWU&amp;psig=AFQjCNE_tYeqEEx4sR4OoiX8rTyU_mGc7A&amp;ust=138066061872947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frm=1&amp;source=images&amp;cd=&amp;cad=rja&amp;docid=4bZimrZy59TTiM&amp;tbnid=XG8VO-c6p-wIgM:&amp;ved=0CAUQjRw&amp;url=https://wikispaces.psu.edu/pages/viewpage.action?pageId%3D112527060%26navigatingVersions%3Dtrue&amp;ei=2uVJUsfBDJPA9QS_hYGQDQ&amp;bvm=bv.53217764,d.eWU&amp;psig=AFQjCNHJFuccNWrlV7eL1ztubt9x4AlvzA&amp;ust=138066107403481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NPzLBSBzP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zqMgG2dJ-JFwYM&amp;tbnid=COV30s2HMjOBgM:&amp;ved=0CAUQjRw&amp;url=http://www.rsc.org/Education/Teachers/Resources/cfb/enzymes.htm&amp;ei=PeZJUt72EJDo8wSm9YGYBQ&amp;bvm=bv.53217764,d.eWU&amp;psig=AFQjCNGSxDb8e36ZMXN3SpR4MgYrgkIULA&amp;ust=13806611665938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XrYuJ16XPAhXFHD4KHe-tAsMQjRwIBw&amp;url=http%3A%2F%2Fthebiologs.blogspot.com%2F2014_11_01_archive.html&amp;psig=AFQjCNH6qreQPGnhUOuV7Jo8nIqJX6WUJg&amp;ust=1474726655500625" TargetMode="External"/><Relationship Id="rId2" Type="http://schemas.openxmlformats.org/officeDocument/2006/relationships/hyperlink" Target="http://web.biosci.utexas.edu/psaxena/MicrobiologyAnimations/Animations/Enzyme-Substrate/micro_enzyme-substrate.sw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EMERxzUAFBQhEM&amp;tbnid=6944bWPI7rJfyM:&amp;ved=0CAUQjRw&amp;url=http://classes.midlandstech.com/carterp/Courses/bio225/chap05/ss2.htm&amp;ei=4OpJUu_XMYXE9gTz9oCgCw&amp;psig=AFQjCNFrg1b4srbcrdgoiJskKO5by8E58w&amp;ust=138066145550808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land.cc.mn.us/biology/biology1111/animations/enzyme.sw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ENZYMES and Metabolism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academic.pgcc.edu/~kroberts/Lecture/Chapter%205/05-05_CatalystGraph_L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543800" cy="5105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8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Enzymes are </a:t>
            </a:r>
            <a:r>
              <a:rPr lang="en-US" b="1" u="sng" dirty="0"/>
              <a:t>three dimensional</a:t>
            </a:r>
            <a:r>
              <a:rPr lang="en-US" dirty="0"/>
              <a:t> structures that bind to </a:t>
            </a:r>
            <a:r>
              <a:rPr lang="en-US" b="1" u="sng" dirty="0"/>
              <a:t>chemicals called substrates</a:t>
            </a:r>
            <a:r>
              <a:rPr lang="en-US" dirty="0"/>
              <a:t> and cause them to </a:t>
            </a:r>
            <a:r>
              <a:rPr lang="en-US" b="1" u="sng" dirty="0"/>
              <a:t>react faster</a:t>
            </a:r>
            <a:r>
              <a:rPr lang="en-US" dirty="0"/>
              <a:t>. </a:t>
            </a:r>
          </a:p>
          <a:p>
            <a:pPr marL="114300" indent="0">
              <a:buNone/>
            </a:pPr>
            <a:r>
              <a:rPr lang="en-US" dirty="0"/>
              <a:t>	Substrates fit </a:t>
            </a:r>
            <a:r>
              <a:rPr lang="en-US" b="1" u="sng" dirty="0"/>
              <a:t>specifically</a:t>
            </a:r>
            <a:r>
              <a:rPr lang="en-US" dirty="0"/>
              <a:t> into the </a:t>
            </a:r>
            <a:r>
              <a:rPr lang="en-US" b="1" u="sng" dirty="0"/>
              <a:t>reaction center</a:t>
            </a:r>
            <a:r>
              <a:rPr lang="en-US" dirty="0"/>
              <a:t> of the enzyme called the </a:t>
            </a:r>
            <a:r>
              <a:rPr lang="en-US" b="1" u="sng" dirty="0"/>
              <a:t>ACTIVE SITE</a:t>
            </a:r>
            <a:r>
              <a:rPr lang="en-US" dirty="0"/>
              <a:t> and cause the enzyme to </a:t>
            </a:r>
            <a:r>
              <a:rPr lang="en-US" b="1" u="sng" dirty="0"/>
              <a:t>change shape slightly</a:t>
            </a:r>
            <a:r>
              <a:rPr lang="en-US" dirty="0"/>
              <a:t> – called a </a:t>
            </a:r>
            <a:r>
              <a:rPr lang="en-US" b="1" u="sng" dirty="0"/>
              <a:t>conformational change or an INDUCED FIT. 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	EX: Putting your hand in a glove.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371600"/>
            <a:ext cx="89535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6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7" y="2362200"/>
            <a:ext cx="860606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7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1) </a:t>
            </a:r>
            <a:r>
              <a:rPr lang="en-US" b="1" u="sng" dirty="0"/>
              <a:t>Temperature</a:t>
            </a:r>
            <a:r>
              <a:rPr lang="en-US" dirty="0"/>
              <a:t>: </a:t>
            </a:r>
          </a:p>
          <a:p>
            <a:pPr marL="114300" indent="0">
              <a:buNone/>
            </a:pPr>
            <a:r>
              <a:rPr lang="en-US" dirty="0"/>
              <a:t>	Increase in temperature </a:t>
            </a:r>
            <a:r>
              <a:rPr lang="en-US" b="1" u="sng" dirty="0"/>
              <a:t>speeds up</a:t>
            </a:r>
            <a:r>
              <a:rPr lang="en-US" dirty="0"/>
              <a:t> a reaction because it provides more energy and makes the molecules collide faster.</a:t>
            </a:r>
            <a:br>
              <a:rPr lang="en-US" dirty="0"/>
            </a:br>
            <a:r>
              <a:rPr lang="en-US" dirty="0"/>
              <a:t>	HOWEVER, if the temperature </a:t>
            </a:r>
            <a:r>
              <a:rPr lang="en-US" b="1" u="sng" dirty="0"/>
              <a:t>increases too much, the enzyme DENATURES and no longer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u="sng" dirty="0"/>
              <a:t>Denature</a:t>
            </a:r>
            <a:r>
              <a:rPr lang="en-US" dirty="0"/>
              <a:t>: to </a:t>
            </a:r>
            <a:r>
              <a:rPr lang="en-US" b="1" u="sng" dirty="0"/>
              <a:t>undo</a:t>
            </a:r>
            <a:r>
              <a:rPr lang="en-US" dirty="0"/>
              <a:t> the chemical structure of a molecule – </a:t>
            </a:r>
            <a:r>
              <a:rPr lang="en-US" b="1" u="sng" dirty="0"/>
              <a:t>break it down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Ex: Cooking an egg, having a fever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40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2) </a:t>
            </a:r>
            <a:r>
              <a:rPr lang="en-US" b="1" u="sng" dirty="0"/>
              <a:t>pH</a:t>
            </a:r>
            <a:r>
              <a:rPr lang="en-US" dirty="0"/>
              <a:t> – all enzymes work best at a specific pH – </a:t>
            </a:r>
            <a:r>
              <a:rPr lang="en-US" b="1" u="sng" dirty="0"/>
              <a:t>Optimal pH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Most work best between </a:t>
            </a:r>
            <a:r>
              <a:rPr lang="en-US" b="1" u="sng" dirty="0"/>
              <a:t>6 – 8</a:t>
            </a:r>
            <a:r>
              <a:rPr lang="en-US" dirty="0"/>
              <a:t> . </a:t>
            </a:r>
          </a:p>
          <a:p>
            <a:pPr marL="114300" indent="0">
              <a:buNone/>
            </a:pPr>
            <a:r>
              <a:rPr lang="en-US" dirty="0"/>
              <a:t>	Some work better in acidic conditions and some in basic. </a:t>
            </a:r>
          </a:p>
          <a:p>
            <a:pPr marL="114300" indent="0">
              <a:buNone/>
            </a:pPr>
            <a:r>
              <a:rPr lang="en-US" dirty="0"/>
              <a:t>	If the pH is </a:t>
            </a:r>
            <a:r>
              <a:rPr lang="en-US" b="1" u="sng" dirty="0"/>
              <a:t>too high or too low</a:t>
            </a:r>
            <a:r>
              <a:rPr lang="en-US" dirty="0"/>
              <a:t> the enzyme will </a:t>
            </a:r>
            <a:r>
              <a:rPr lang="en-US" b="1" u="sng" dirty="0"/>
              <a:t>denature</a:t>
            </a:r>
            <a:r>
              <a:rPr lang="en-US" dirty="0"/>
              <a:t> and stop </a:t>
            </a:r>
          </a:p>
        </p:txBody>
      </p:sp>
    </p:spTree>
    <p:extLst>
      <p:ext uri="{BB962C8B-B14F-4D97-AF65-F5344CB8AC3E}">
        <p14:creationId xmlns:p14="http://schemas.microsoft.com/office/powerpoint/2010/main" val="19118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s://wikispaces.psu.edu/download/attachments/46924781/image-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2" y="1752600"/>
            <a:ext cx="5248275" cy="4373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3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3) </a:t>
            </a:r>
            <a:r>
              <a:rPr lang="en-US" b="1" u="sng" dirty="0"/>
              <a:t>Enzyme and Substrate Concentrations</a:t>
            </a:r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n-US" dirty="0"/>
              <a:t>	If you have </a:t>
            </a:r>
            <a:r>
              <a:rPr lang="en-US" b="1" u="sng" dirty="0"/>
              <a:t>lots of substrate</a:t>
            </a:r>
            <a:r>
              <a:rPr lang="en-US" dirty="0"/>
              <a:t> and you </a:t>
            </a:r>
            <a:r>
              <a:rPr lang="en-US" b="1" u="sng" dirty="0"/>
              <a:t>increase the number of enzymes</a:t>
            </a:r>
            <a:r>
              <a:rPr lang="en-US" dirty="0"/>
              <a:t>, the reaction will go </a:t>
            </a:r>
            <a:r>
              <a:rPr lang="en-US" b="1" u="sng" dirty="0"/>
              <a:t>faster until the level of substrate gets too low</a:t>
            </a:r>
            <a:r>
              <a:rPr lang="en-US" dirty="0"/>
              <a:t>. </a:t>
            </a:r>
          </a:p>
          <a:p>
            <a:pPr marL="114300" indent="0">
              <a:buNone/>
            </a:pPr>
            <a:r>
              <a:rPr lang="en-US" dirty="0"/>
              <a:t>	If you have </a:t>
            </a:r>
            <a:r>
              <a:rPr lang="en-US" b="1" u="sng" dirty="0"/>
              <a:t>lots of enzymes</a:t>
            </a:r>
            <a:r>
              <a:rPr lang="en-US" dirty="0"/>
              <a:t> and increase the amount of </a:t>
            </a:r>
            <a:r>
              <a:rPr lang="en-US" b="1" u="sng" dirty="0"/>
              <a:t>substrate</a:t>
            </a:r>
            <a:r>
              <a:rPr lang="en-US" dirty="0"/>
              <a:t>, the reaction will go </a:t>
            </a:r>
            <a:r>
              <a:rPr lang="en-US" b="1" u="sng" dirty="0"/>
              <a:t>faster</a:t>
            </a:r>
            <a:r>
              <a:rPr lang="en-US" dirty="0"/>
              <a:t> until you reach the point of </a:t>
            </a:r>
            <a:r>
              <a:rPr lang="en-US" b="1" u="sng" dirty="0"/>
              <a:t>Enzyme Saturation</a:t>
            </a:r>
            <a:r>
              <a:rPr lang="en-US" dirty="0"/>
              <a:t> and the enzymes are working at </a:t>
            </a:r>
            <a:r>
              <a:rPr lang="en-US" b="1" u="sng" dirty="0"/>
              <a:t>full capacity</a:t>
            </a:r>
            <a:r>
              <a:rPr lang="en-US" dirty="0"/>
              <a:t>. Adding more substrate will not make the reaction go any faster. </a:t>
            </a:r>
          </a:p>
          <a:p>
            <a:r>
              <a:rPr lang="en-US" dirty="0" smtClean="0">
                <a:hlinkClick r:id="rId2"/>
              </a:rPr>
              <a:t>Enzyme Saturation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84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rsc.org/Education/Teachers/Resources/cfb/images/07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94" y="2116816"/>
            <a:ext cx="4513811" cy="3645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9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u="sng" dirty="0"/>
              <a:t>Metabolism</a:t>
            </a:r>
            <a:r>
              <a:rPr lang="en-US" dirty="0"/>
              <a:t>: sum of all chemical reactions in a cell 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u="sng" dirty="0"/>
              <a:t>Parts of a Chemical Reaction</a:t>
            </a:r>
            <a:r>
              <a:rPr lang="en-US" dirty="0"/>
              <a:t>: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b="1" u="sng" dirty="0"/>
              <a:t>Reactants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b="1" u="sng" dirty="0"/>
              <a:t>Products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Examples:   </a:t>
            </a:r>
            <a:r>
              <a:rPr lang="en-US" b="1" u="sng" dirty="0"/>
              <a:t>2 H</a:t>
            </a:r>
            <a:r>
              <a:rPr lang="en-US" b="1" u="sng" baseline="-25000" dirty="0"/>
              <a:t>2</a:t>
            </a:r>
            <a:r>
              <a:rPr lang="en-US" b="1" u="sng" dirty="0"/>
              <a:t> + O</a:t>
            </a:r>
            <a:r>
              <a:rPr lang="en-US" b="1" u="sng" baseline="-25000" dirty="0"/>
              <a:t>2</a:t>
            </a:r>
            <a:r>
              <a:rPr lang="en-US" b="1" u="sng" dirty="0"/>
              <a:t> </a:t>
            </a:r>
            <a:r>
              <a:rPr lang="en-US" b="1" u="sng" dirty="0">
                <a:sym typeface="Wingdings"/>
              </a:rPr>
              <a:t></a:t>
            </a:r>
            <a:r>
              <a:rPr lang="en-US" b="1" u="sng" dirty="0"/>
              <a:t> 2 H</a:t>
            </a:r>
            <a:r>
              <a:rPr lang="en-US" b="1" u="sng" baseline="-25000" dirty="0"/>
              <a:t>2</a:t>
            </a:r>
            <a:r>
              <a:rPr lang="en-US" b="1" u="sng" dirty="0"/>
              <a:t>O</a:t>
            </a: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4) </a:t>
            </a:r>
            <a:r>
              <a:rPr lang="en-US" b="1" u="sng" dirty="0"/>
              <a:t>Presence of Co-factors and Co-enzymes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Substances that </a:t>
            </a:r>
            <a:r>
              <a:rPr lang="en-US" b="1" u="sng" dirty="0"/>
              <a:t>bind</a:t>
            </a:r>
            <a:r>
              <a:rPr lang="en-US" dirty="0"/>
              <a:t> to enzymes and </a:t>
            </a:r>
            <a:r>
              <a:rPr lang="en-US" b="1" u="sng" dirty="0"/>
              <a:t>make them work properly</a:t>
            </a:r>
            <a:br>
              <a:rPr lang="en-US" b="1" u="sng" dirty="0"/>
            </a:br>
            <a:r>
              <a:rPr lang="en-US" dirty="0"/>
              <a:t>	</a:t>
            </a:r>
            <a:r>
              <a:rPr lang="en-US" u="sng" dirty="0"/>
              <a:t>Co-factor</a:t>
            </a:r>
            <a:r>
              <a:rPr lang="en-US" dirty="0"/>
              <a:t> = </a:t>
            </a:r>
            <a:r>
              <a:rPr lang="en-US" b="1" u="sng" dirty="0"/>
              <a:t>metal 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Ex</a:t>
            </a:r>
            <a:r>
              <a:rPr lang="en-US" dirty="0"/>
              <a:t>: </a:t>
            </a:r>
            <a:r>
              <a:rPr lang="en-US" b="1" u="sng" dirty="0"/>
              <a:t>Iron</a:t>
            </a:r>
            <a:r>
              <a:rPr lang="en-US" dirty="0"/>
              <a:t> in hemoglobin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smtClean="0"/>
              <a:t>      </a:t>
            </a:r>
            <a:r>
              <a:rPr lang="en-US" b="1" u="sng" dirty="0"/>
              <a:t>Zinc</a:t>
            </a:r>
            <a:r>
              <a:rPr lang="en-US" dirty="0"/>
              <a:t> in DNA polymerase (builds new DNA)</a:t>
            </a:r>
            <a:br>
              <a:rPr lang="en-US" dirty="0"/>
            </a:br>
            <a:r>
              <a:rPr lang="en-US" dirty="0"/>
              <a:t>	</a:t>
            </a:r>
            <a:r>
              <a:rPr lang="en-US" u="sng" dirty="0"/>
              <a:t>Co-enzyme</a:t>
            </a:r>
            <a:r>
              <a:rPr lang="en-US" dirty="0"/>
              <a:t> = </a:t>
            </a:r>
            <a:r>
              <a:rPr lang="en-US" b="1" u="sng" dirty="0"/>
              <a:t>vitamins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Ex: Riboflavin (B</a:t>
            </a:r>
            <a:r>
              <a:rPr lang="en-US" baseline="-25000" dirty="0"/>
              <a:t>2</a:t>
            </a:r>
            <a:r>
              <a:rPr lang="en-US" dirty="0"/>
              <a:t>) and Niacin (B</a:t>
            </a:r>
            <a:r>
              <a:rPr lang="en-US" baseline="-25000" dirty="0"/>
              <a:t>3</a:t>
            </a:r>
            <a:r>
              <a:rPr lang="en-US" dirty="0"/>
              <a:t>) for components in cellular respiration = </a:t>
            </a:r>
            <a:r>
              <a:rPr lang="en-US" b="1" u="sng" dirty="0"/>
              <a:t>energy production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5) </a:t>
            </a:r>
            <a:r>
              <a:rPr lang="en-US" b="1" u="sng" dirty="0" smtClean="0"/>
              <a:t>Inhibitors</a:t>
            </a:r>
            <a:r>
              <a:rPr lang="en-US" dirty="0" smtClean="0"/>
              <a:t>: Substances that bind to the enzyme and </a:t>
            </a:r>
            <a:r>
              <a:rPr lang="en-US" b="1" u="sng" dirty="0" smtClean="0"/>
              <a:t>stop it functioning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Types</a:t>
            </a:r>
            <a:r>
              <a:rPr lang="en-US" dirty="0" smtClean="0"/>
              <a:t>: </a:t>
            </a:r>
          </a:p>
          <a:p>
            <a:pPr marL="114300" indent="0">
              <a:buNone/>
            </a:pPr>
            <a:r>
              <a:rPr lang="en-US" dirty="0" smtClean="0"/>
              <a:t>	1) </a:t>
            </a:r>
            <a:r>
              <a:rPr lang="en-US" b="1" u="sng" dirty="0" smtClean="0"/>
              <a:t>Competitive Inhibitors</a:t>
            </a:r>
            <a:r>
              <a:rPr lang="en-US" dirty="0" smtClean="0"/>
              <a:t>: Bind to the </a:t>
            </a:r>
            <a:r>
              <a:rPr lang="en-US" b="1" u="sng" dirty="0" smtClean="0"/>
              <a:t>active site </a:t>
            </a:r>
            <a:r>
              <a:rPr lang="en-US" dirty="0" smtClean="0"/>
              <a:t>and </a:t>
            </a:r>
            <a:r>
              <a:rPr lang="en-US" b="1" u="sng" dirty="0" smtClean="0"/>
              <a:t>COMPETE with the substrate</a:t>
            </a:r>
          </a:p>
          <a:p>
            <a:pPr marL="114300" indent="0">
              <a:buNone/>
            </a:pPr>
            <a:r>
              <a:rPr lang="en-US" dirty="0" smtClean="0"/>
              <a:t>	2) </a:t>
            </a:r>
            <a:r>
              <a:rPr lang="en-US" b="1" u="sng" dirty="0" smtClean="0"/>
              <a:t>Non-competitive Inhibitors</a:t>
            </a:r>
            <a:r>
              <a:rPr lang="en-US" dirty="0" smtClean="0"/>
              <a:t>: Bind to </a:t>
            </a:r>
            <a:r>
              <a:rPr lang="en-US" b="1" u="sng" dirty="0" smtClean="0"/>
              <a:t>another area</a:t>
            </a:r>
            <a:r>
              <a:rPr lang="en-US" dirty="0" smtClean="0"/>
              <a:t> of the enzyme </a:t>
            </a:r>
            <a:r>
              <a:rPr lang="en-US" b="1" u="sng" dirty="0" smtClean="0"/>
              <a:t>causing the active site to undergo a conformational change </a:t>
            </a:r>
            <a:r>
              <a:rPr lang="en-US" dirty="0" smtClean="0"/>
              <a:t>(change in shape) so the </a:t>
            </a:r>
            <a:r>
              <a:rPr lang="en-US" b="1" u="sng" dirty="0" smtClean="0"/>
              <a:t>substrate can’t bind</a:t>
            </a:r>
          </a:p>
          <a:p>
            <a:pPr marL="114300" indent="0"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78846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hlinkClick r:id="rId2"/>
              </a:rPr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ompetitive vs noncompetitive inhibito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562600" cy="425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6) </a:t>
            </a:r>
            <a:r>
              <a:rPr lang="en-US" b="1" u="sng" dirty="0"/>
              <a:t>Regulatory Feedback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Some enzymes and metabolic pathways (a series of several enzymatic reactions) are </a:t>
            </a:r>
            <a:r>
              <a:rPr lang="en-US" b="1" u="sng" dirty="0"/>
              <a:t>regulated by the products of the reaction. 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When </a:t>
            </a:r>
            <a:r>
              <a:rPr lang="en-US" b="1" u="sng" dirty="0"/>
              <a:t>enough product is made</a:t>
            </a:r>
            <a:r>
              <a:rPr lang="en-US" dirty="0"/>
              <a:t>, excess product </a:t>
            </a:r>
            <a:r>
              <a:rPr lang="en-US" b="1" u="sng" dirty="0"/>
              <a:t>binds to the enzyme and turns it off</a:t>
            </a:r>
            <a:r>
              <a:rPr lang="en-US" dirty="0"/>
              <a:t>. </a:t>
            </a:r>
          </a:p>
          <a:p>
            <a:pPr marL="114300" indent="0">
              <a:buNone/>
            </a:pPr>
            <a:r>
              <a:rPr lang="en-US" dirty="0"/>
              <a:t>	This keeps the cell from making too much of one product and </a:t>
            </a:r>
            <a:r>
              <a:rPr lang="en-US" b="1" u="sng" dirty="0"/>
              <a:t>wasting energy and resources</a:t>
            </a:r>
            <a:r>
              <a:rPr lang="en-US" dirty="0"/>
              <a:t>. 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3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classes.midlandstech.com/carterp/Courses/bio225/chap05/05-08_Feedback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357" y="990600"/>
            <a:ext cx="3895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US" b="1" u="sng" dirty="0"/>
              <a:t>ARE ENZYMES IMPORTANT? </a:t>
            </a:r>
            <a:br>
              <a:rPr lang="en-US" b="1" u="sng" dirty="0"/>
            </a:br>
            <a:r>
              <a:rPr lang="en-US" b="1" u="sng" dirty="0" smtClean="0"/>
              <a:t>!!</a:t>
            </a:r>
          </a:p>
          <a:p>
            <a:pPr marL="114300" indent="0" algn="ctr">
              <a:buNone/>
            </a:pPr>
            <a:r>
              <a:rPr lang="en-US" b="1" u="sng" dirty="0" smtClean="0"/>
              <a:t>!!!YES!!!!!</a:t>
            </a:r>
          </a:p>
          <a:p>
            <a:pPr marL="114300" indent="0">
              <a:buNone/>
            </a:pPr>
            <a:r>
              <a:rPr lang="en-US" dirty="0"/>
              <a:t>They control </a:t>
            </a:r>
            <a:r>
              <a:rPr lang="en-US" b="1" u="sng" dirty="0"/>
              <a:t>EVERYTHING</a:t>
            </a:r>
            <a:r>
              <a:rPr lang="en-US" dirty="0"/>
              <a:t> that happens inside your cells. </a:t>
            </a:r>
          </a:p>
          <a:p>
            <a:pPr marL="114300" indent="0">
              <a:buNone/>
            </a:pPr>
            <a:r>
              <a:rPr lang="en-US" b="1" u="sng" dirty="0"/>
              <a:t>No enzymes = No Life</a:t>
            </a:r>
            <a:r>
              <a:rPr lang="en-US" b="1" u="sng" dirty="0" smtClean="0"/>
              <a:t>.</a:t>
            </a:r>
          </a:p>
          <a:p>
            <a:pPr marL="114300" indent="0">
              <a:buNone/>
            </a:pPr>
            <a:endParaRPr lang="en-US" b="1" u="sng" dirty="0" smtClean="0"/>
          </a:p>
          <a:p>
            <a:pPr marL="114300" indent="0">
              <a:buNone/>
            </a:pPr>
            <a:r>
              <a:rPr lang="en-US" b="1" dirty="0" smtClean="0">
                <a:hlinkClick r:id="rId2"/>
              </a:rPr>
              <a:t>Enzyme Tutorial</a:t>
            </a:r>
            <a:endParaRPr lang="en-US" dirty="0"/>
          </a:p>
          <a:p>
            <a:pPr marL="11430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129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untitl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46022" cy="609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82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Two types of Metabolism: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u="sng" dirty="0" smtClean="0"/>
              <a:t>Catabolism</a:t>
            </a:r>
            <a:r>
              <a:rPr lang="en-US" dirty="0"/>
              <a:t>: Reactions that </a:t>
            </a:r>
            <a:r>
              <a:rPr lang="en-US" b="1" u="sng" dirty="0"/>
              <a:t>break down molecules and release energy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Called </a:t>
            </a:r>
            <a:r>
              <a:rPr lang="en-US" b="1" u="sng" dirty="0"/>
              <a:t>Exothermic or Exergonic</a:t>
            </a:r>
            <a:r>
              <a:rPr lang="en-US" dirty="0"/>
              <a:t> Reactions 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Example</a:t>
            </a:r>
            <a:r>
              <a:rPr lang="en-US" dirty="0"/>
              <a:t>:  </a:t>
            </a:r>
            <a:r>
              <a:rPr lang="en-US" b="1" u="sng" dirty="0"/>
              <a:t>CH</a:t>
            </a:r>
            <a:r>
              <a:rPr lang="en-US" b="1" u="sng" baseline="-25000" dirty="0"/>
              <a:t>4</a:t>
            </a:r>
            <a:r>
              <a:rPr lang="en-US" b="1" u="sng" dirty="0"/>
              <a:t> +2 O</a:t>
            </a:r>
            <a:r>
              <a:rPr lang="en-US" b="1" u="sng" baseline="-25000" dirty="0"/>
              <a:t>2</a:t>
            </a:r>
            <a:r>
              <a:rPr lang="en-US" b="1" u="sng" dirty="0"/>
              <a:t> </a:t>
            </a:r>
            <a:r>
              <a:rPr lang="en-US" b="1" u="sng" dirty="0">
                <a:sym typeface="Wingdings"/>
              </a:rPr>
              <a:t></a:t>
            </a:r>
            <a:r>
              <a:rPr lang="en-US" b="1" u="sng" dirty="0"/>
              <a:t> CO</a:t>
            </a:r>
            <a:r>
              <a:rPr lang="en-US" b="1" u="sng" baseline="-25000" dirty="0"/>
              <a:t>2</a:t>
            </a:r>
            <a:r>
              <a:rPr lang="en-US" b="1" u="sng" dirty="0"/>
              <a:t> + 2 H</a:t>
            </a:r>
            <a:r>
              <a:rPr lang="en-US" b="1" u="sng" baseline="-25000" dirty="0"/>
              <a:t>2</a:t>
            </a:r>
            <a:r>
              <a:rPr lang="en-US" b="1" u="sng" dirty="0"/>
              <a:t>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2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u="sng" dirty="0"/>
              <a:t>Anabolism</a:t>
            </a:r>
            <a:r>
              <a:rPr lang="en-US" dirty="0"/>
              <a:t>: Reactions that </a:t>
            </a:r>
            <a:r>
              <a:rPr lang="en-US" b="1" u="sng" dirty="0"/>
              <a:t>build molecules and store energy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Called </a:t>
            </a:r>
            <a:r>
              <a:rPr lang="en-US" b="1" u="sng" dirty="0"/>
              <a:t>Endothermic or Endergonic</a:t>
            </a:r>
            <a:r>
              <a:rPr lang="en-US" dirty="0"/>
              <a:t> Reactions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b="1" u="sng" dirty="0"/>
              <a:t>6 CO</a:t>
            </a:r>
            <a:r>
              <a:rPr lang="en-US" b="1" u="sng" baseline="-25000" dirty="0"/>
              <a:t>2</a:t>
            </a:r>
            <a:r>
              <a:rPr lang="en-US" b="1" u="sng" dirty="0"/>
              <a:t>  + 6 H</a:t>
            </a:r>
            <a:r>
              <a:rPr lang="en-US" b="1" u="sng" baseline="-25000" dirty="0"/>
              <a:t>2</a:t>
            </a:r>
            <a:r>
              <a:rPr lang="en-US" b="1" u="sng" dirty="0"/>
              <a:t>O </a:t>
            </a:r>
            <a:r>
              <a:rPr lang="en-US" b="1" u="sng" dirty="0">
                <a:sym typeface="Wingdings"/>
              </a:rPr>
              <a:t></a:t>
            </a:r>
            <a:r>
              <a:rPr lang="en-US" b="1" u="sng" dirty="0"/>
              <a:t> C</a:t>
            </a:r>
            <a:r>
              <a:rPr lang="en-US" b="1" u="sng" baseline="-25000" dirty="0"/>
              <a:t>6</a:t>
            </a:r>
            <a:r>
              <a:rPr lang="en-US" b="1" u="sng" dirty="0"/>
              <a:t>H</a:t>
            </a:r>
            <a:r>
              <a:rPr lang="en-US" b="1" u="sng" baseline="-25000" dirty="0"/>
              <a:t>12</a:t>
            </a:r>
            <a:r>
              <a:rPr lang="en-US" b="1" u="sng" dirty="0"/>
              <a:t>O</a:t>
            </a:r>
            <a:r>
              <a:rPr lang="en-US" b="1" u="sng" baseline="-25000" dirty="0"/>
              <a:t>6</a:t>
            </a:r>
            <a:r>
              <a:rPr lang="en-US" b="1" u="sng" dirty="0"/>
              <a:t> + 6 O</a:t>
            </a:r>
            <a:r>
              <a:rPr lang="en-US" b="1" u="sng" baseline="-25000" dirty="0"/>
              <a:t>2</a:t>
            </a:r>
            <a:r>
              <a:rPr lang="en-US" b="1" u="sng" dirty="0"/>
              <a:t> </a:t>
            </a:r>
            <a:endParaRPr lang="en-US" b="1" u="sng" dirty="0" smtClean="0"/>
          </a:p>
          <a:p>
            <a:pPr marL="11430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n-US" b="1" u="sng" dirty="0" smtClean="0"/>
              <a:t>=  </a:t>
            </a:r>
            <a:r>
              <a:rPr lang="en-US" b="1" u="sng" dirty="0"/>
              <a:t>photosynthesis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1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All Chemical Reactions Need </a:t>
            </a:r>
            <a:r>
              <a:rPr lang="en-US" b="1" u="sng" dirty="0"/>
              <a:t>Energy</a:t>
            </a:r>
            <a:r>
              <a:rPr lang="en-US" dirty="0"/>
              <a:t> to start = </a:t>
            </a:r>
            <a:r>
              <a:rPr lang="en-US" b="1" u="sng" dirty="0"/>
              <a:t>Activation Energy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Reactions that have enough energy to start at room temperature are called </a:t>
            </a:r>
            <a:r>
              <a:rPr lang="en-US" b="1" u="sng" dirty="0"/>
              <a:t>Spontaneous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	Reactions that don’t have enough energy to start at room temperature are call </a:t>
            </a:r>
            <a:r>
              <a:rPr lang="en-US" b="1" u="sng" dirty="0"/>
              <a:t>Non-Spontaneous.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b="1" u="sng" dirty="0"/>
              <a:t>Energy Profile of a Chemical Reaction</a:t>
            </a:r>
            <a:br>
              <a:rPr lang="en-US" b="1" u="sng" dirty="0"/>
            </a:br>
            <a:r>
              <a:rPr lang="en-US" u="sng" dirty="0"/>
              <a:t>Key</a:t>
            </a:r>
            <a:r>
              <a:rPr lang="en-US" dirty="0"/>
              <a:t>: E = amount of Energy</a:t>
            </a:r>
            <a:br>
              <a:rPr lang="en-US" dirty="0"/>
            </a:br>
            <a:r>
              <a:rPr lang="en-US" dirty="0"/>
              <a:t>        t = time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 err="1"/>
              <a:t>Ea</a:t>
            </a:r>
            <a:r>
              <a:rPr lang="en-US" dirty="0"/>
              <a:t> = Activation Energy</a:t>
            </a:r>
          </a:p>
        </p:txBody>
      </p:sp>
    </p:spTree>
    <p:extLst>
      <p:ext uri="{BB962C8B-B14F-4D97-AF65-F5344CB8AC3E}">
        <p14:creationId xmlns:p14="http://schemas.microsoft.com/office/powerpoint/2010/main" val="90220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9252748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650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382000" cy="504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0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Enzymes are </a:t>
            </a:r>
            <a:r>
              <a:rPr lang="en-US" b="1" u="sng" dirty="0"/>
              <a:t>Protein Catalysts</a:t>
            </a:r>
            <a:r>
              <a:rPr lang="en-US" dirty="0"/>
              <a:t>. </a:t>
            </a:r>
          </a:p>
          <a:p>
            <a:pPr marL="114300" indent="0">
              <a:buNone/>
            </a:pPr>
            <a:r>
              <a:rPr lang="en-US" dirty="0"/>
              <a:t>Enzymes Lower the </a:t>
            </a:r>
            <a:r>
              <a:rPr lang="en-US" b="1" u="sng" dirty="0"/>
              <a:t>Activation energy</a:t>
            </a:r>
            <a:r>
              <a:rPr lang="en-US" dirty="0"/>
              <a:t> </a:t>
            </a:r>
          </a:p>
          <a:p>
            <a:pPr marL="114300" lvl="0" indent="0">
              <a:buNone/>
            </a:pPr>
            <a:r>
              <a:rPr lang="en-US" dirty="0"/>
              <a:t>Give a </a:t>
            </a:r>
            <a:r>
              <a:rPr lang="en-US" b="1" u="sng" dirty="0"/>
              <a:t>short cut</a:t>
            </a:r>
            <a:r>
              <a:rPr lang="en-US" dirty="0"/>
              <a:t> for reactions </a:t>
            </a:r>
          </a:p>
          <a:p>
            <a:pPr marL="114300" lvl="0" indent="0">
              <a:buNone/>
            </a:pPr>
            <a:r>
              <a:rPr lang="en-US" dirty="0"/>
              <a:t>Reactions happen </a:t>
            </a:r>
            <a:r>
              <a:rPr lang="en-US" b="1" u="sng" dirty="0"/>
              <a:t>faster and at a lower temperatures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Example: Glucose burns and releases energy at 177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(350 </a:t>
            </a:r>
            <a:r>
              <a:rPr lang="en-US" baseline="30000" dirty="0" err="1" smtClean="0"/>
              <a:t>o</a:t>
            </a:r>
            <a:r>
              <a:rPr lang="en-US" dirty="0" err="1" smtClean="0"/>
              <a:t>F</a:t>
            </a:r>
            <a:r>
              <a:rPr lang="en-US" dirty="0" smtClean="0"/>
              <a:t>). Our bodies, because of enzymes burn glucose at 37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(98.6 </a:t>
            </a:r>
            <a:r>
              <a:rPr lang="en-US" baseline="30000" dirty="0" err="1" smtClean="0"/>
              <a:t>o</a:t>
            </a:r>
            <a:r>
              <a:rPr lang="en-US" dirty="0" err="1" smtClean="0"/>
              <a:t>F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123</TotalTime>
  <Words>201</Words>
  <Application>Microsoft Office PowerPoint</Application>
  <PresentationFormat>On-screen Show (4:3)</PresentationFormat>
  <Paragraphs>57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Apothecary</vt:lpstr>
      <vt:lpstr>ENZYMES and Metabolism</vt:lpstr>
      <vt:lpstr>PowerPoint Presentation</vt:lpstr>
      <vt:lpstr>Two types of Metabolism: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of Enzymes</vt:lpstr>
      <vt:lpstr>PowerPoint Presentation</vt:lpstr>
      <vt:lpstr>PowerPoint Presentation</vt:lpstr>
      <vt:lpstr>PowerPoint Presentation</vt:lpstr>
      <vt:lpstr>PowerPoint Presentation</vt:lpstr>
      <vt:lpstr>Factors that Affect 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Tutorial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NDHS</dc:creator>
  <cp:lastModifiedBy>NDHS</cp:lastModifiedBy>
  <cp:revision>15</cp:revision>
  <dcterms:created xsi:type="dcterms:W3CDTF">2013-09-30T21:08:47Z</dcterms:created>
  <dcterms:modified xsi:type="dcterms:W3CDTF">2016-09-23T14:19:53Z</dcterms:modified>
</cp:coreProperties>
</file>