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59" r:id="rId7"/>
    <p:sldId id="270" r:id="rId8"/>
    <p:sldId id="269" r:id="rId9"/>
    <p:sldId id="271" r:id="rId10"/>
    <p:sldId id="272" r:id="rId11"/>
    <p:sldId id="273" r:id="rId12"/>
    <p:sldId id="274" r:id="rId13"/>
    <p:sldId id="275" r:id="rId14"/>
    <p:sldId id="276" r:id="rId15"/>
    <p:sldId id="277"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2966A5-10FC-4C83-BF2B-E9DD4D4216D1}"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111603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966A5-10FC-4C83-BF2B-E9DD4D4216D1}"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221061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966A5-10FC-4C83-BF2B-E9DD4D4216D1}"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94727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966A5-10FC-4C83-BF2B-E9DD4D4216D1}"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160928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966A5-10FC-4C83-BF2B-E9DD4D4216D1}"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63874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2966A5-10FC-4C83-BF2B-E9DD4D4216D1}"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22088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2966A5-10FC-4C83-BF2B-E9DD4D4216D1}"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30358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2966A5-10FC-4C83-BF2B-E9DD4D4216D1}"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219032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966A5-10FC-4C83-BF2B-E9DD4D4216D1}"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167502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966A5-10FC-4C83-BF2B-E9DD4D4216D1}"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329901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966A5-10FC-4C83-BF2B-E9DD4D4216D1}"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EE3E-02DE-4B90-B54D-508F527C9B51}" type="slidenum">
              <a:rPr lang="en-US" smtClean="0"/>
              <a:t>‹#›</a:t>
            </a:fld>
            <a:endParaRPr lang="en-US"/>
          </a:p>
        </p:txBody>
      </p:sp>
    </p:spTree>
    <p:extLst>
      <p:ext uri="{BB962C8B-B14F-4D97-AF65-F5344CB8AC3E}">
        <p14:creationId xmlns:p14="http://schemas.microsoft.com/office/powerpoint/2010/main" val="179002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966A5-10FC-4C83-BF2B-E9DD4D4216D1}" type="datetimeFigureOut">
              <a:rPr lang="en-US" smtClean="0"/>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8EE3E-02DE-4B90-B54D-508F527C9B51}" type="slidenum">
              <a:rPr lang="en-US" smtClean="0"/>
              <a:t>‹#›</a:t>
            </a:fld>
            <a:endParaRPr lang="en-US"/>
          </a:p>
        </p:txBody>
      </p:sp>
    </p:spTree>
    <p:extLst>
      <p:ext uri="{BB962C8B-B14F-4D97-AF65-F5344CB8AC3E}">
        <p14:creationId xmlns:p14="http://schemas.microsoft.com/office/powerpoint/2010/main" val="31384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xQjEzSqlq30"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northland.cc.mn.us/biology/biology1111/animations/enzyme.sw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r>
              <a:rPr lang="en-US" dirty="0" smtClean="0"/>
              <a:t>Enzyme Review</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33599"/>
            <a:ext cx="4495800" cy="3368091"/>
          </a:xfrm>
          <a:prstGeom prst="rect">
            <a:avLst/>
          </a:prstGeom>
        </p:spPr>
      </p:pic>
    </p:spTree>
    <p:extLst>
      <p:ext uri="{BB962C8B-B14F-4D97-AF65-F5344CB8AC3E}">
        <p14:creationId xmlns:p14="http://schemas.microsoft.com/office/powerpoint/2010/main" val="154441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Coenzyme</a:t>
            </a:r>
          </a:p>
          <a:p>
            <a:r>
              <a:rPr lang="en-US" dirty="0" smtClean="0"/>
              <a:t>Cofactor</a:t>
            </a:r>
          </a:p>
          <a:p>
            <a:r>
              <a:rPr lang="en-US" dirty="0" smtClean="0"/>
              <a:t>Denaturation</a:t>
            </a:r>
          </a:p>
          <a:p>
            <a:r>
              <a:rPr lang="en-US" dirty="0" smtClean="0"/>
              <a:t>Negative Feedback</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Break down of an enzyme due to extreme temperatures or pH</a:t>
            </a:r>
          </a:p>
          <a:p>
            <a:r>
              <a:rPr lang="en-US" dirty="0" smtClean="0"/>
              <a:t>Metal ion that binds to an enzyme allowing it to function</a:t>
            </a:r>
          </a:p>
          <a:p>
            <a:r>
              <a:rPr lang="en-US" dirty="0" smtClean="0"/>
              <a:t>The binding of the product of a reaction to the enzyme that causes the enzyme to stop functioning.</a:t>
            </a:r>
          </a:p>
          <a:p>
            <a:r>
              <a:rPr lang="en-US" dirty="0" smtClean="0"/>
              <a:t>A vitamin that binds to an enzyme allowing it to function</a:t>
            </a:r>
            <a:endParaRPr lang="en-US" dirty="0"/>
          </a:p>
        </p:txBody>
      </p:sp>
    </p:spTree>
    <p:extLst>
      <p:ext uri="{BB962C8B-B14F-4D97-AF65-F5344CB8AC3E}">
        <p14:creationId xmlns:p14="http://schemas.microsoft.com/office/powerpoint/2010/main" val="42196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0000"/>
                </a:solidFill>
              </a:rPr>
              <a:t>Coenzyme</a:t>
            </a:r>
          </a:p>
          <a:p>
            <a:r>
              <a:rPr lang="en-US" dirty="0" smtClean="0">
                <a:solidFill>
                  <a:srgbClr val="0099FF"/>
                </a:solidFill>
              </a:rPr>
              <a:t>Cofactor</a:t>
            </a:r>
          </a:p>
          <a:p>
            <a:r>
              <a:rPr lang="en-US" dirty="0" smtClean="0">
                <a:solidFill>
                  <a:srgbClr val="FF0066"/>
                </a:solidFill>
              </a:rPr>
              <a:t>Denaturation</a:t>
            </a:r>
          </a:p>
          <a:p>
            <a:r>
              <a:rPr lang="en-US" dirty="0" smtClean="0"/>
              <a:t>Negative Feedback</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FF0066"/>
                </a:solidFill>
              </a:rPr>
              <a:t>Break down of an enzyme due to extreme temperatures or pH</a:t>
            </a:r>
          </a:p>
          <a:p>
            <a:r>
              <a:rPr lang="en-US" dirty="0" smtClean="0">
                <a:solidFill>
                  <a:srgbClr val="0099FF"/>
                </a:solidFill>
              </a:rPr>
              <a:t>Metal ion that binds to an enzyme allowing it to function</a:t>
            </a:r>
          </a:p>
          <a:p>
            <a:r>
              <a:rPr lang="en-US" dirty="0" smtClean="0"/>
              <a:t>The binding of the product of a reaction to the enzyme that causes the enzyme to stop functioning.</a:t>
            </a:r>
          </a:p>
          <a:p>
            <a:r>
              <a:rPr lang="en-US" dirty="0" smtClean="0">
                <a:solidFill>
                  <a:srgbClr val="FF0000"/>
                </a:solidFill>
              </a:rPr>
              <a:t>A vitamin that binds to an enzyme allowing it to function</a:t>
            </a:r>
            <a:endParaRPr lang="en-US" dirty="0">
              <a:solidFill>
                <a:srgbClr val="FF0000"/>
              </a:solidFill>
            </a:endParaRPr>
          </a:p>
        </p:txBody>
      </p:sp>
    </p:spTree>
    <p:extLst>
      <p:ext uri="{BB962C8B-B14F-4D97-AF65-F5344CB8AC3E}">
        <p14:creationId xmlns:p14="http://schemas.microsoft.com/office/powerpoint/2010/main" val="282265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does this graph indicate about the effect of enzyme concentration on the rate of reaction? </a:t>
            </a:r>
            <a:endParaRPr lang="en-US" dirty="0"/>
          </a:p>
        </p:txBody>
      </p:sp>
      <p:pic>
        <p:nvPicPr>
          <p:cNvPr id="6146" name="Picture 2" descr="http://ars.els-cdn.com/content/image/1-s2.0-S0021967398009728-gr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36766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5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As enzyme concentration increases, reaction rate will increase as well because there are more enzymes to catalyze the reaction. More workers make the work go faster. </a:t>
            </a:r>
            <a:endParaRPr lang="en-US" sz="2400" dirty="0"/>
          </a:p>
        </p:txBody>
      </p:sp>
      <p:pic>
        <p:nvPicPr>
          <p:cNvPr id="6146" name="Picture 2" descr="http://ars.els-cdn.com/content/image/1-s2.0-S0021967398009728-gr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36766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9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does the following graph indicate about the effect of substrate concentration on the rate of a reaction? </a:t>
            </a:r>
            <a:endParaRPr lang="en-US" sz="3200" dirty="0"/>
          </a:p>
        </p:txBody>
      </p:sp>
      <p:pic>
        <p:nvPicPr>
          <p:cNvPr id="8194" name="Picture 2" descr="http://regentsprep.org/regents/biology/2011%20Web%20Pages/exam%20overview%20section%20B-2%20NEW_file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4724400" cy="352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48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As the amount of substrate increases, the rate of reaction will increase, but only to a point. Once all the enzymes are working at full capacity, they can only break down a certain amount of substrate. Adding more substrate will not increase the rate. The point where the enzymes are working at full capacity is known as the Enzyme Saturation point. </a:t>
            </a:r>
            <a:endParaRPr lang="en-US" sz="1800" dirty="0"/>
          </a:p>
        </p:txBody>
      </p:sp>
      <p:pic>
        <p:nvPicPr>
          <p:cNvPr id="8194" name="Picture 2" descr="http://regentsprep.org/regents/biology/2011%20Web%20Pages/exam%20overview%20section%20B-2%20NEW_file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4724400" cy="352372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419600" y="1524000"/>
            <a:ext cx="533400" cy="1447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05000" y="5486400"/>
            <a:ext cx="2584554" cy="369332"/>
          </a:xfrm>
          <a:prstGeom prst="rect">
            <a:avLst/>
          </a:prstGeom>
        </p:spPr>
        <p:txBody>
          <a:bodyPr wrap="none">
            <a:spAutoFit/>
          </a:bodyPr>
          <a:lstStyle/>
          <a:p>
            <a:r>
              <a:rPr lang="en-US" dirty="0" smtClean="0">
                <a:hlinkClick r:id="rId3"/>
              </a:rPr>
              <a:t>Enzyme Saturation Video </a:t>
            </a:r>
            <a:endParaRPr lang="en-US" dirty="0"/>
          </a:p>
        </p:txBody>
      </p:sp>
    </p:spTree>
    <p:extLst>
      <p:ext uri="{BB962C8B-B14F-4D97-AF65-F5344CB8AC3E}">
        <p14:creationId xmlns:p14="http://schemas.microsoft.com/office/powerpoint/2010/main" val="3959998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Enzyme Tutorial Animation</a:t>
            </a:r>
            <a:endParaRPr lang="en-US" dirty="0" smtClean="0"/>
          </a:p>
          <a:p>
            <a:r>
              <a:rPr lang="en-US" dirty="0" smtClean="0"/>
              <a:t>Allow the animation to run until the “Next” button at the bottom of the screen turns yellow. </a:t>
            </a:r>
          </a:p>
        </p:txBody>
      </p:sp>
    </p:spTree>
    <p:extLst>
      <p:ext uri="{BB962C8B-B14F-4D97-AF65-F5344CB8AC3E}">
        <p14:creationId xmlns:p14="http://schemas.microsoft.com/office/powerpoint/2010/main" val="252102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Vocabulary</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Active Site</a:t>
            </a:r>
          </a:p>
          <a:p>
            <a:r>
              <a:rPr lang="en-US" dirty="0" smtClean="0"/>
              <a:t>Substrate</a:t>
            </a:r>
          </a:p>
          <a:p>
            <a:r>
              <a:rPr lang="en-US" dirty="0" smtClean="0"/>
              <a:t>Exothermic</a:t>
            </a:r>
          </a:p>
          <a:p>
            <a:r>
              <a:rPr lang="en-US" dirty="0" smtClean="0"/>
              <a:t>Endothermic</a:t>
            </a:r>
            <a:br>
              <a:rPr lang="en-US" dirty="0" smtClean="0"/>
            </a:br>
            <a:r>
              <a:rPr lang="en-US" dirty="0" smtClean="0"/>
              <a:t>Reactants</a:t>
            </a:r>
          </a:p>
          <a:p>
            <a:r>
              <a:rPr lang="en-US" dirty="0" smtClean="0"/>
              <a:t>Products</a:t>
            </a:r>
          </a:p>
          <a:p>
            <a:r>
              <a:rPr lang="en-US" dirty="0" smtClean="0"/>
              <a:t>Activation Energy</a:t>
            </a:r>
            <a:br>
              <a:rPr lang="en-US" dirty="0" smtClean="0"/>
            </a:br>
            <a:r>
              <a:rPr lang="en-US" dirty="0" smtClean="0"/>
              <a:t>Spontaneous</a:t>
            </a:r>
            <a:br>
              <a:rPr lang="en-US" dirty="0" smtClean="0"/>
            </a:br>
            <a:r>
              <a:rPr lang="en-US" dirty="0" smtClean="0"/>
              <a:t>Non-spontaneous</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smtClean="0"/>
              <a:t>Chemicals formed in a reaction</a:t>
            </a:r>
          </a:p>
          <a:p>
            <a:r>
              <a:rPr lang="en-US" dirty="0" smtClean="0"/>
              <a:t>Reaction that consumes energy </a:t>
            </a:r>
          </a:p>
          <a:p>
            <a:r>
              <a:rPr lang="en-US" dirty="0" smtClean="0"/>
              <a:t>Component(s) changed by an enzyme</a:t>
            </a:r>
          </a:p>
          <a:p>
            <a:r>
              <a:rPr lang="en-US" dirty="0" smtClean="0"/>
              <a:t>Chemicals consumed in a reaction</a:t>
            </a:r>
          </a:p>
          <a:p>
            <a:r>
              <a:rPr lang="en-US" dirty="0" smtClean="0"/>
              <a:t>Reaction that produces energy </a:t>
            </a:r>
          </a:p>
          <a:p>
            <a:r>
              <a:rPr lang="en-US" dirty="0" smtClean="0"/>
              <a:t>Location of the chemical reaction on the enzyme</a:t>
            </a:r>
          </a:p>
          <a:p>
            <a:r>
              <a:rPr lang="en-US" dirty="0" smtClean="0"/>
              <a:t>Energy needed for a reaction to progress</a:t>
            </a:r>
          </a:p>
        </p:txBody>
      </p:sp>
    </p:spTree>
    <p:extLst>
      <p:ext uri="{BB962C8B-B14F-4D97-AF65-F5344CB8AC3E}">
        <p14:creationId xmlns:p14="http://schemas.microsoft.com/office/powerpoint/2010/main" val="82998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Vocabulary</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solidFill>
                  <a:srgbClr val="FF0000"/>
                </a:solidFill>
              </a:rPr>
              <a:t>Active Site</a:t>
            </a:r>
          </a:p>
          <a:p>
            <a:r>
              <a:rPr lang="en-US" dirty="0" smtClean="0">
                <a:solidFill>
                  <a:srgbClr val="0099FF"/>
                </a:solidFill>
              </a:rPr>
              <a:t>Substrate</a:t>
            </a:r>
          </a:p>
          <a:p>
            <a:r>
              <a:rPr lang="en-US" dirty="0" smtClean="0">
                <a:solidFill>
                  <a:schemeClr val="accent6">
                    <a:lumMod val="75000"/>
                  </a:schemeClr>
                </a:solidFill>
              </a:rPr>
              <a:t>Exothermic</a:t>
            </a:r>
          </a:p>
          <a:p>
            <a:r>
              <a:rPr lang="en-US" dirty="0" smtClean="0"/>
              <a:t>Endothermic</a:t>
            </a:r>
          </a:p>
          <a:p>
            <a:r>
              <a:rPr lang="en-US" dirty="0" smtClean="0">
                <a:solidFill>
                  <a:srgbClr val="7030A0"/>
                </a:solidFill>
              </a:rPr>
              <a:t>Reactants</a:t>
            </a:r>
          </a:p>
          <a:p>
            <a:r>
              <a:rPr lang="en-US" dirty="0" smtClean="0">
                <a:solidFill>
                  <a:schemeClr val="accent3">
                    <a:lumMod val="50000"/>
                  </a:schemeClr>
                </a:solidFill>
              </a:rPr>
              <a:t>Products</a:t>
            </a:r>
          </a:p>
          <a:p>
            <a:r>
              <a:rPr lang="en-US" dirty="0" smtClean="0">
                <a:solidFill>
                  <a:srgbClr val="FF0066"/>
                </a:solidFill>
              </a:rPr>
              <a:t>Activation Energy</a:t>
            </a:r>
          </a:p>
          <a:p>
            <a:r>
              <a:rPr lang="en-US" dirty="0" smtClean="0">
                <a:solidFill>
                  <a:schemeClr val="accent6">
                    <a:lumMod val="75000"/>
                  </a:schemeClr>
                </a:solidFill>
              </a:rPr>
              <a:t>Spontaneous</a:t>
            </a:r>
            <a:endParaRPr lang="en-US" dirty="0">
              <a:solidFill>
                <a:schemeClr val="accent6">
                  <a:lumMod val="75000"/>
                </a:schemeClr>
              </a:solidFill>
            </a:endParaRPr>
          </a:p>
          <a:p>
            <a:r>
              <a:rPr lang="en-US" dirty="0" smtClean="0"/>
              <a:t>Non-spontaneous</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smtClean="0">
                <a:solidFill>
                  <a:schemeClr val="accent3">
                    <a:lumMod val="50000"/>
                  </a:schemeClr>
                </a:solidFill>
              </a:rPr>
              <a:t>Chemicals formed in a reaction</a:t>
            </a:r>
          </a:p>
          <a:p>
            <a:r>
              <a:rPr lang="en-US" dirty="0" smtClean="0"/>
              <a:t>Reaction that consumes energy </a:t>
            </a:r>
          </a:p>
          <a:p>
            <a:r>
              <a:rPr lang="en-US" dirty="0" smtClean="0">
                <a:solidFill>
                  <a:srgbClr val="0099FF"/>
                </a:solidFill>
              </a:rPr>
              <a:t>Component(s) changed by an enzyme</a:t>
            </a:r>
          </a:p>
          <a:p>
            <a:r>
              <a:rPr lang="en-US" dirty="0" smtClean="0">
                <a:solidFill>
                  <a:srgbClr val="7030A0"/>
                </a:solidFill>
              </a:rPr>
              <a:t>Chemicals consumed in a reaction</a:t>
            </a:r>
          </a:p>
          <a:p>
            <a:r>
              <a:rPr lang="en-US" dirty="0" smtClean="0">
                <a:solidFill>
                  <a:schemeClr val="accent6">
                    <a:lumMod val="75000"/>
                  </a:schemeClr>
                </a:solidFill>
              </a:rPr>
              <a:t>Reaction that produces energy </a:t>
            </a:r>
          </a:p>
          <a:p>
            <a:r>
              <a:rPr lang="en-US" dirty="0" smtClean="0">
                <a:solidFill>
                  <a:srgbClr val="FF0000"/>
                </a:solidFill>
              </a:rPr>
              <a:t>Location of the chemical reaction on the enzyme</a:t>
            </a:r>
          </a:p>
          <a:p>
            <a:r>
              <a:rPr lang="en-US" dirty="0" smtClean="0">
                <a:solidFill>
                  <a:srgbClr val="FF0066"/>
                </a:solidFill>
              </a:rPr>
              <a:t>Energy needed for a reaction to progress</a:t>
            </a:r>
          </a:p>
        </p:txBody>
      </p:sp>
    </p:spTree>
    <p:extLst>
      <p:ext uri="{BB962C8B-B14F-4D97-AF65-F5344CB8AC3E}">
        <p14:creationId xmlns:p14="http://schemas.microsoft.com/office/powerpoint/2010/main" val="194909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u="sng" dirty="0" smtClean="0"/>
              <a:t>Use the following terms to label the diagram:</a:t>
            </a:r>
            <a:br>
              <a:rPr lang="en-US" sz="1600" b="1" u="sng" dirty="0" smtClean="0"/>
            </a:br>
            <a:r>
              <a:rPr lang="en-US" sz="1600" dirty="0" smtClean="0"/>
              <a:t>Substrate, Products, Activation Energy without enzyme, Energy Released By Reaction, Activation Energy with Enzyme</a:t>
            </a:r>
            <a:br>
              <a:rPr lang="en-US" sz="1600" dirty="0" smtClean="0"/>
            </a:b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14316"/>
            <a:ext cx="7543800" cy="562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43000" y="335280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0" y="19050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3011055"/>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4419600"/>
            <a:ext cx="53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39082" y="5486400"/>
            <a:ext cx="533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80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u="sng" dirty="0" smtClean="0"/>
              <a:t>Use the following terms to label the diagram:</a:t>
            </a:r>
            <a:br>
              <a:rPr lang="en-US" sz="1600" b="1" u="sng" dirty="0" smtClean="0"/>
            </a:br>
            <a:r>
              <a:rPr lang="en-US" sz="1600" dirty="0" smtClean="0"/>
              <a:t>Substrate, Products, Activation Energy without enzyme, Energy Released By Reaction, Activation Energy with Enzyme</a:t>
            </a:r>
            <a:br>
              <a:rPr lang="en-US" sz="1600" dirty="0" smtClean="0"/>
            </a:b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14316"/>
            <a:ext cx="7543800" cy="562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8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Which of the diagrams below is an Exothermic reaction? Which is an Endothermic reaction? How can you tell? </a:t>
            </a:r>
            <a:endParaRPr lang="en-US"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454" y="1523999"/>
            <a:ext cx="7156346" cy="440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5105400"/>
            <a:ext cx="8229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3429000"/>
            <a:ext cx="1371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3200400"/>
            <a:ext cx="1371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06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t>Which of the diagrams below is an Exothermic reaction? Which is an Endothermic reaction? How can you tell? </a:t>
            </a:r>
            <a:endParaRPr lang="en-US"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156346" cy="440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5764" y="5410200"/>
            <a:ext cx="7848600" cy="1200329"/>
          </a:xfrm>
          <a:prstGeom prst="rect">
            <a:avLst/>
          </a:prstGeom>
          <a:noFill/>
        </p:spPr>
        <p:txBody>
          <a:bodyPr wrap="square" rtlCol="0">
            <a:spAutoFit/>
          </a:bodyPr>
          <a:lstStyle/>
          <a:p>
            <a:r>
              <a:rPr lang="en-US" dirty="0" smtClean="0"/>
              <a:t>The diagram on the left is Exothermic because energy is being released and the energy of the products is below the energy of the reactants. The diagram on the right is Endothermic because energy is absorbed and the products have a higher energy than the reactants. </a:t>
            </a:r>
            <a:endParaRPr lang="en-US" dirty="0"/>
          </a:p>
        </p:txBody>
      </p:sp>
    </p:spTree>
    <p:extLst>
      <p:ext uri="{BB962C8B-B14F-4D97-AF65-F5344CB8AC3E}">
        <p14:creationId xmlns:p14="http://schemas.microsoft.com/office/powerpoint/2010/main" val="247312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fontScale="92500" lnSpcReduction="20000"/>
          </a:bodyPr>
          <a:lstStyle/>
          <a:p>
            <a:pPr marL="0" indent="0">
              <a:buNone/>
            </a:pPr>
            <a:r>
              <a:rPr lang="en-US" dirty="0" smtClean="0"/>
              <a:t>What is the optimal temp for most human enzymes?</a:t>
            </a:r>
          </a:p>
          <a:p>
            <a:pPr marL="0" indent="0">
              <a:buNone/>
            </a:pPr>
            <a:endParaRPr lang="en-US" dirty="0"/>
          </a:p>
          <a:p>
            <a:pPr marL="0" indent="0">
              <a:buNone/>
            </a:pPr>
            <a:r>
              <a:rPr lang="en-US" dirty="0" smtClean="0"/>
              <a:t>What is the optimal temperature for some </a:t>
            </a:r>
            <a:r>
              <a:rPr lang="en-US" dirty="0" err="1" smtClean="0"/>
              <a:t>thermophilic</a:t>
            </a:r>
            <a:r>
              <a:rPr lang="en-US" dirty="0" smtClean="0"/>
              <a:t> bacteria?</a:t>
            </a:r>
          </a:p>
          <a:p>
            <a:pPr marL="0" indent="0">
              <a:buNone/>
            </a:pPr>
            <a:endParaRPr lang="en-US" dirty="0"/>
          </a:p>
          <a:p>
            <a:pPr marL="0" indent="0">
              <a:buNone/>
            </a:pPr>
            <a:r>
              <a:rPr lang="en-US" dirty="0" smtClean="0"/>
              <a:t>What is the optimal pH for pepsin?</a:t>
            </a:r>
          </a:p>
          <a:p>
            <a:pPr marL="0" indent="0">
              <a:buNone/>
            </a:pPr>
            <a:endParaRPr lang="en-US" dirty="0"/>
          </a:p>
          <a:p>
            <a:pPr marL="0" indent="0">
              <a:buNone/>
            </a:pPr>
            <a:r>
              <a:rPr lang="en-US" dirty="0" smtClean="0"/>
              <a:t>What is the optimal pH for trypsin? </a:t>
            </a:r>
            <a:endParaRPr lang="en-US" dirty="0"/>
          </a:p>
        </p:txBody>
      </p:sp>
      <p:sp>
        <p:nvSpPr>
          <p:cNvPr id="7" name="Content Placeholder 6"/>
          <p:cNvSpPr>
            <a:spLocks noGrp="1"/>
          </p:cNvSpPr>
          <p:nvPr>
            <p:ph sz="half" idx="2"/>
          </p:nvPr>
        </p:nvSpPr>
        <p:spPr/>
        <p:txBody>
          <a:bodyPr>
            <a:normAutofit fontScale="92500" lnSpcReduction="20000"/>
          </a:bodyPr>
          <a:lstStyle/>
          <a:p>
            <a:endParaRPr lang="en-US"/>
          </a:p>
        </p:txBody>
      </p:sp>
      <p:pic>
        <p:nvPicPr>
          <p:cNvPr id="3079" name="Picture 7" descr="http://www.askpins.com/pics/83/is-an-enzyme-affected-by-the-ph-and-temperature-of-its-enviro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370070"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1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fontScale="85000" lnSpcReduction="20000"/>
          </a:bodyPr>
          <a:lstStyle/>
          <a:p>
            <a:pPr marL="0" indent="0">
              <a:buNone/>
            </a:pPr>
            <a:r>
              <a:rPr lang="en-US" dirty="0" smtClean="0"/>
              <a:t>What is the optimal temp for most human enzymes?</a:t>
            </a:r>
          </a:p>
          <a:p>
            <a:pPr marL="0" indent="0">
              <a:buNone/>
            </a:pPr>
            <a:r>
              <a:rPr lang="en-US" dirty="0" smtClean="0"/>
              <a:t> </a:t>
            </a:r>
            <a:r>
              <a:rPr lang="en-US" dirty="0" smtClean="0">
                <a:solidFill>
                  <a:srgbClr val="FF0000"/>
                </a:solidFill>
              </a:rPr>
              <a:t>about 37 </a:t>
            </a:r>
            <a:r>
              <a:rPr lang="en-US" baseline="30000" dirty="0" err="1" smtClean="0">
                <a:solidFill>
                  <a:srgbClr val="FF0000"/>
                </a:solidFill>
              </a:rPr>
              <a:t>o</a:t>
            </a:r>
            <a:r>
              <a:rPr lang="en-US" dirty="0" err="1" smtClean="0">
                <a:solidFill>
                  <a:srgbClr val="FF0000"/>
                </a:solidFill>
              </a:rPr>
              <a:t>C</a:t>
            </a:r>
            <a:endParaRPr lang="en-US" dirty="0">
              <a:solidFill>
                <a:srgbClr val="FF0000"/>
              </a:solidFill>
            </a:endParaRPr>
          </a:p>
          <a:p>
            <a:pPr marL="0" indent="0">
              <a:buNone/>
            </a:pPr>
            <a:r>
              <a:rPr lang="en-US" dirty="0" smtClean="0"/>
              <a:t>What is the optimal temperature for some </a:t>
            </a:r>
            <a:r>
              <a:rPr lang="en-US" dirty="0" err="1" smtClean="0"/>
              <a:t>thermophilic</a:t>
            </a:r>
            <a:r>
              <a:rPr lang="en-US" dirty="0" smtClean="0"/>
              <a:t> bacteria?</a:t>
            </a:r>
          </a:p>
          <a:p>
            <a:pPr marL="0" indent="0">
              <a:buNone/>
            </a:pPr>
            <a:r>
              <a:rPr lang="en-US" dirty="0" smtClean="0">
                <a:solidFill>
                  <a:srgbClr val="FF0000"/>
                </a:solidFill>
              </a:rPr>
              <a:t>About 75 </a:t>
            </a:r>
            <a:r>
              <a:rPr lang="en-US" baseline="30000" dirty="0" err="1" smtClean="0">
                <a:solidFill>
                  <a:srgbClr val="FF0000"/>
                </a:solidFill>
              </a:rPr>
              <a:t>o</a:t>
            </a:r>
            <a:r>
              <a:rPr lang="en-US" dirty="0" err="1" smtClean="0">
                <a:solidFill>
                  <a:srgbClr val="FF0000"/>
                </a:solidFill>
              </a:rPr>
              <a:t>C</a:t>
            </a:r>
            <a:endParaRPr lang="en-US" dirty="0">
              <a:solidFill>
                <a:srgbClr val="FF0000"/>
              </a:solidFill>
            </a:endParaRPr>
          </a:p>
          <a:p>
            <a:pPr marL="0" indent="0">
              <a:buNone/>
            </a:pPr>
            <a:r>
              <a:rPr lang="en-US" dirty="0" smtClean="0"/>
              <a:t>What is the optimal pH for pepsin?</a:t>
            </a:r>
          </a:p>
          <a:p>
            <a:pPr marL="0" indent="0">
              <a:buNone/>
            </a:pPr>
            <a:r>
              <a:rPr lang="en-US" dirty="0" smtClean="0">
                <a:solidFill>
                  <a:srgbClr val="FF0000"/>
                </a:solidFill>
              </a:rPr>
              <a:t>About 2</a:t>
            </a:r>
            <a:endParaRPr lang="en-US" dirty="0">
              <a:solidFill>
                <a:srgbClr val="FF0000"/>
              </a:solidFill>
            </a:endParaRPr>
          </a:p>
          <a:p>
            <a:pPr marL="0" indent="0">
              <a:buNone/>
            </a:pPr>
            <a:r>
              <a:rPr lang="en-US" dirty="0" smtClean="0"/>
              <a:t>What is the optimal pH for trypsin? </a:t>
            </a:r>
          </a:p>
          <a:p>
            <a:pPr marL="0" indent="0">
              <a:buNone/>
            </a:pPr>
            <a:r>
              <a:rPr lang="en-US" dirty="0" smtClean="0">
                <a:solidFill>
                  <a:srgbClr val="FF0000"/>
                </a:solidFill>
              </a:rPr>
              <a:t>About 8</a:t>
            </a:r>
            <a:endParaRPr lang="en-US" dirty="0">
              <a:solidFill>
                <a:srgbClr val="FF0000"/>
              </a:solidFill>
            </a:endParaRPr>
          </a:p>
        </p:txBody>
      </p:sp>
      <p:sp>
        <p:nvSpPr>
          <p:cNvPr id="7" name="Content Placeholder 6"/>
          <p:cNvSpPr>
            <a:spLocks noGrp="1"/>
          </p:cNvSpPr>
          <p:nvPr>
            <p:ph sz="half" idx="2"/>
          </p:nvPr>
        </p:nvSpPr>
        <p:spPr/>
        <p:txBody>
          <a:bodyPr>
            <a:normAutofit fontScale="85000" lnSpcReduction="20000"/>
          </a:bodyPr>
          <a:lstStyle/>
          <a:p>
            <a:endParaRPr lang="en-US"/>
          </a:p>
        </p:txBody>
      </p:sp>
      <p:pic>
        <p:nvPicPr>
          <p:cNvPr id="3079" name="Picture 7" descr="http://www.askpins.com/pics/83/is-an-enzyme-affected-by-the-ph-and-temperature-of-its-enviro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370070"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0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566</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Enzyme Review</vt:lpstr>
      <vt:lpstr>Enzyme Vocabulary</vt:lpstr>
      <vt:lpstr>Enzyme Vocabulary</vt:lpstr>
      <vt:lpstr>Use the following terms to label the diagram: Substrate, Products, Activation Energy without enzyme, Energy Released By Reaction, Activation Energy with Enzyme </vt:lpstr>
      <vt:lpstr>Use the following terms to label the diagram: Substrate, Products, Activation Energy without enzyme, Energy Released By Reaction, Activation Energy with Enzyme </vt:lpstr>
      <vt:lpstr>Which of the diagrams below is an Exothermic reaction? Which is an Endothermic reaction? How can you tell? </vt:lpstr>
      <vt:lpstr>Which of the diagrams below is an Exothermic reaction? Which is an Endothermic reaction? How can you tell? </vt:lpstr>
      <vt:lpstr>PowerPoint Presentation</vt:lpstr>
      <vt:lpstr>PowerPoint Presentation</vt:lpstr>
      <vt:lpstr>Vocab</vt:lpstr>
      <vt:lpstr>Vocab</vt:lpstr>
      <vt:lpstr>What does this graph indicate about the effect of enzyme concentration on the rate of reaction? </vt:lpstr>
      <vt:lpstr>As enzyme concentration increases, reaction rate will increase as well because there are more enzymes to catalyze the reaction. More workers make the work go faster. </vt:lpstr>
      <vt:lpstr>What does the following graph indicate about the effect of substrate concentration on the rate of a reaction? </vt:lpstr>
      <vt:lpstr>As the amount of substrate increases, the rate of reaction will increase, but only to a point. Once all the enzymes are working at full capacity, they can only break down a certain amount of substrate. Adding more substrate will not increase the rate. The point where the enzymes are working at full capacity is known as the Enzyme Saturation point.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 Review</dc:title>
  <dc:creator>NDHS</dc:creator>
  <cp:lastModifiedBy>Librarian</cp:lastModifiedBy>
  <cp:revision>13</cp:revision>
  <dcterms:created xsi:type="dcterms:W3CDTF">2014-10-15T11:17:09Z</dcterms:created>
  <dcterms:modified xsi:type="dcterms:W3CDTF">2016-09-30T20:22:05Z</dcterms:modified>
</cp:coreProperties>
</file>