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57" r:id="rId4"/>
    <p:sldId id="258" r:id="rId5"/>
    <p:sldId id="269" r:id="rId6"/>
    <p:sldId id="270" r:id="rId7"/>
    <p:sldId id="259" r:id="rId8"/>
    <p:sldId id="271" r:id="rId9"/>
    <p:sldId id="260" r:id="rId10"/>
    <p:sldId id="262" r:id="rId11"/>
    <p:sldId id="263" r:id="rId12"/>
    <p:sldId id="273" r:id="rId13"/>
    <p:sldId id="264" r:id="rId14"/>
    <p:sldId id="274" r:id="rId15"/>
    <p:sldId id="265" r:id="rId16"/>
    <p:sldId id="272" r:id="rId17"/>
    <p:sldId id="275" r:id="rId18"/>
    <p:sldId id="276" r:id="rId19"/>
    <p:sldId id="277" r:id="rId20"/>
    <p:sldId id="278" r:id="rId21"/>
    <p:sldId id="279" r:id="rId22"/>
    <p:sldId id="280" r:id="rId23"/>
    <p:sldId id="281" r:id="rId24"/>
    <p:sldId id="282" r:id="rId25"/>
    <p:sldId id="266" r:id="rId26"/>
    <p:sldId id="267" r:id="rId27"/>
    <p:sldId id="268"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9" d="100"/>
          <a:sy n="109" d="100"/>
        </p:scale>
        <p:origin x="-6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3F9F47B-77AA-4691-9A01-86CAD3DE80F5}" type="datetimeFigureOut">
              <a:rPr lang="en-US" smtClean="0"/>
              <a:t>4/20/2017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F598D67-7E5D-41F6-BAA5-AAC8CC1E1555}"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F9F47B-77AA-4691-9A01-86CAD3DE80F5}"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98D67-7E5D-41F6-BAA5-AAC8CC1E155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F598D67-7E5D-41F6-BAA5-AAC8CC1E1555}"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F9F47B-77AA-4691-9A01-86CAD3DE80F5}"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F9F47B-77AA-4691-9A01-86CAD3DE80F5}"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F598D67-7E5D-41F6-BAA5-AAC8CC1E1555}"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3F9F47B-77AA-4691-9A01-86CAD3DE80F5}" type="datetimeFigureOut">
              <a:rPr lang="en-US" smtClean="0"/>
              <a:t>4/20/2017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F598D67-7E5D-41F6-BAA5-AAC8CC1E1555}"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3F9F47B-77AA-4691-9A01-86CAD3DE80F5}"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98D67-7E5D-41F6-BAA5-AAC8CC1E1555}"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3F9F47B-77AA-4691-9A01-86CAD3DE80F5}" type="datetimeFigureOut">
              <a:rPr lang="en-US" smtClean="0"/>
              <a:t>4/20/2017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F598D67-7E5D-41F6-BAA5-AAC8CC1E1555}"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F9F47B-77AA-4691-9A01-86CAD3DE80F5}" type="datetimeFigureOut">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F598D67-7E5D-41F6-BAA5-AAC8CC1E15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3F9F47B-77AA-4691-9A01-86CAD3DE80F5}" type="datetimeFigureOut">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F598D67-7E5D-41F6-BAA5-AAC8CC1E15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F598D67-7E5D-41F6-BAA5-AAC8CC1E1555}"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3F9F47B-77AA-4691-9A01-86CAD3DE80F5}" type="datetimeFigureOut">
              <a:rPr lang="en-US" smtClean="0"/>
              <a:t>4/20/2017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F598D67-7E5D-41F6-BAA5-AAC8CC1E1555}"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3F9F47B-77AA-4691-9A01-86CAD3DE80F5}" type="datetimeFigureOut">
              <a:rPr lang="en-US" smtClean="0"/>
              <a:t>4/20/2017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3F9F47B-77AA-4691-9A01-86CAD3DE80F5}" type="datetimeFigureOut">
              <a:rPr lang="en-US" smtClean="0"/>
              <a:t>4/20/2017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F598D67-7E5D-41F6-BAA5-AAC8CC1E1555}"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youtube.com/watch?v=hx-Q1k_9SwA" TargetMode="External"/><Relationship Id="rId7" Type="http://schemas.openxmlformats.org/officeDocument/2006/relationships/image" Target="../media/image9.jpeg"/><Relationship Id="rId2" Type="http://schemas.openxmlformats.org/officeDocument/2006/relationships/hyperlink" Target="https://www.youtube.com/watch?v=9LFVrbcVkXc" TargetMode="External"/><Relationship Id="rId1" Type="http://schemas.openxmlformats.org/officeDocument/2006/relationships/slideLayout" Target="../slideLayouts/slideLayout2.xml"/><Relationship Id="rId6" Type="http://schemas.openxmlformats.org/officeDocument/2006/relationships/hyperlink" Target="https://www.youtube.com/watch?v=H9MV5CgPgIQ" TargetMode="External"/><Relationship Id="rId5" Type="http://schemas.openxmlformats.org/officeDocument/2006/relationships/hyperlink" Target="https://www.youtube.com/watch?v=WCcLMNcWZOc" TargetMode="External"/><Relationship Id="rId4" Type="http://schemas.openxmlformats.org/officeDocument/2006/relationships/hyperlink" Target="https://www.youtube.com/watch?v=Gy0yuOSUSEs" TargetMode="Externa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rZ_up40FZV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n9L4Mwn6wu0" TargetMode="External"/><Relationship Id="rId2" Type="http://schemas.openxmlformats.org/officeDocument/2006/relationships/hyperlink" Target="https://www.youtube.com/watch?v=mFDiiSqGB7M"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www.youtube.com/watch?v=Rv9hn4IGofM" TargetMode="External"/><Relationship Id="rId4" Type="http://schemas.openxmlformats.org/officeDocument/2006/relationships/hyperlink" Target="http://www.youtube.com/watch?v=w4OH6gMN6v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uact=8&amp;docid=0LnVUqhKtQUZpM&amp;tbnid=jX_9A_ig54luVM:&amp;ved=0CAUQjRw&amp;url=http://www.123inspiration.com/masters-of-disguise-incredible-animal-camouflage-examples/animal-camouflage-examples-18/&amp;ei=5II8U4j-HaTlsAS7soG4BA&amp;bvm=bv.63934634,d.dmQ&amp;psig=AFQjCNF9hAQdPBJcV7mmlZeJCA0hG61D2w&amp;ust=139656080283011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frm=1&amp;source=images&amp;cd=&amp;cad=rja&amp;uact=8&amp;docid=BMJ4FQHqFthq5M&amp;tbnid=tpgGE--uYWQ_QM:&amp;ved=0CAUQjRw&amp;url=http://www.123inspiration.com/masters-of-disguise-incredible-animal-camouflage-examples/animal-camouflage-examples-1/&amp;ei=-II8U5GlILe1sATs_4Fw&amp;bvm=bv.63934634,d.dmQ&amp;psig=AFQjCNF9hAQdPBJcV7mmlZeJCA0hG61D2w&amp;ust=139656080283011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frm=1&amp;source=images&amp;cd=&amp;cad=rja&amp;uact=8&amp;docid=qBc7tql-CDgz5M&amp;tbnid=IiM4yQFq46H5IM:&amp;ved=0CAUQjRw&amp;url=http://jimmccormac.blogspot.com/2012_08_01_archive.html&amp;ei=FYM8U9KcA--nsASqx4HADg&amp;bvm=bv.63934634,d.dmQ&amp;psig=AFQjCNF9hAQdPBJcV7mmlZeJCA0hG61D2w&amp;ust=139656080283011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amp;esrc=s&amp;frm=1&amp;source=images&amp;cd=&amp;cad=rja&amp;uact=8&amp;docid=6rf1LI5X4b1xcM&amp;tbnid=hNaNHPW6WmenFM:&amp;ved=0CAUQjRw&amp;url=http://www.thisblogrules.com/2010/03/can-you-see-the-animals-in-these-photos.html&amp;ei=LIM8U-VPksqxBJiigqgH&amp;bvm=bv.63934634,d.dmQ&amp;psig=AFQjCNF9hAQdPBJcV7mmlZeJCA0hG61D2w&amp;ust=139656080283011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PmDTtkZlMw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4Mb0GOITRUU" TargetMode="External"/><Relationship Id="rId7" Type="http://schemas.openxmlformats.org/officeDocument/2006/relationships/image" Target="../media/image31.png"/><Relationship Id="rId2" Type="http://schemas.openxmlformats.org/officeDocument/2006/relationships/hyperlink" Target="http://www.youtube.com/watch?v=zSmL2F1t81Q"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flochalmers.files.wordpress.com/2013/03/malaria_lifecycle-1.jpg" TargetMode="External"/><Relationship Id="rId4" Type="http://schemas.openxmlformats.org/officeDocument/2006/relationships/hyperlink" Target="https://www.youtube.com/watch?v=bIJbu3re8Lk"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docid=lf67EgjFLZwKtM&amp;tbnid=Of5t2zZljBrvWM:&amp;ved=0CAUQjRw&amp;url=http://www.ck12.org/user:Y3dlc3RvbkBod2RzYi5vbi5jYQ../book/SNC1P-for-HWDSB/r292/section/8.5/&amp;ei=sEw9U4uBJay-sQTypYLoCQ&amp;psig=AFQjCNHiAIOmdgPmJ5vGgkH1K5qo3x-utA&amp;ust=1396612595822365" TargetMode="External"/><Relationship Id="rId13" Type="http://schemas.openxmlformats.org/officeDocument/2006/relationships/image" Target="../media/image38.jpeg"/><Relationship Id="rId3" Type="http://schemas.openxmlformats.org/officeDocument/2006/relationships/image" Target="../media/image32.jpeg"/><Relationship Id="rId7" Type="http://schemas.openxmlformats.org/officeDocument/2006/relationships/image" Target="../media/image35.jpeg"/><Relationship Id="rId12" Type="http://schemas.openxmlformats.org/officeDocument/2006/relationships/hyperlink" Target="http://www.google.com/url?sa=i&amp;rct=j&amp;q=&amp;esrc=s&amp;frm=1&amp;source=images&amp;cd=&amp;cad=rja&amp;uact=8&amp;docid=1DG5aeV9XMvV7M&amp;tbnid=jCQmGAIDqV4AYM:&amp;ved=0CAUQjRw&amp;url=http://www.hiltonpond.org/ThisWeek010208.html&amp;ei=HE89U-r-JfXMsQTbvoDgCQ&amp;psig=AFQjCNHkb_Euly55pHLjsXATaIjQn0Plqw&amp;ust=1396613257207230" TargetMode="External"/><Relationship Id="rId2" Type="http://schemas.openxmlformats.org/officeDocument/2006/relationships/hyperlink" Target="https://www.youtube.com/watch?v=GdC0Akpa2ts" TargetMode="Externa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7.jpeg"/><Relationship Id="rId5" Type="http://schemas.openxmlformats.org/officeDocument/2006/relationships/hyperlink" Target="http://www.google.com/url?sa=i&amp;rct=j&amp;q=&amp;esrc=s&amp;frm=1&amp;source=images&amp;cd=&amp;cad=rja&amp;uact=8&amp;docid=FERh12lsNcQoOM&amp;tbnid=S7XBZHVxbUST5M:&amp;ved=0CAUQjRw&amp;url=http://www.glogster.com/madisenramos/the-egyptian-plover-and-nile-crocodile/g-6m2ge3ar831ogd45amr4ca0&amp;ei=-Es9U8GNLZTKsQTeyoC4Dg&amp;bvm=bv.63934634,d.dmQ&amp;psig=AFQjCNF81shrHKQ06d9O-W4x_IeBh7kjHg&amp;ust=1396612397184061" TargetMode="External"/><Relationship Id="rId10" Type="http://schemas.openxmlformats.org/officeDocument/2006/relationships/hyperlink" Target="http://uhbiology.kahikai.org/wp-content/uploads/2012/02/wrasse.jpg" TargetMode="External"/><Relationship Id="rId4" Type="http://schemas.openxmlformats.org/officeDocument/2006/relationships/image" Target="../media/image33.jpeg"/><Relationship Id="rId9"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2.bp.blogspot.com/-dXVCIKcjf44/T-_voB4MPBI/AAAAAAAAP6k/Zwr5B4bRgkE/s1600/IMG_9457.JPG" TargetMode="Externa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http://www.google.com/url?sa=i&amp;rct=j&amp;q=&amp;esrc=s&amp;frm=1&amp;source=images&amp;cd=&amp;cad=rja&amp;uact=8&amp;docid=N-_MvX89U_jWlM&amp;tbnid=NKD3ds1v7NPjaM:&amp;ved=0CAUQjRw&amp;url=http://www.theedgewaterinn.com/recreation.html&amp;ei=WU49U4L0NKuhsAS_jYHoDg&amp;bvm=bv.63934634,d.dmQ&amp;psig=AFQjCNE1CePKctVbcwfSSmsXYGpvztX9iw&amp;ust=139661307564099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youtube.com/watch?v=Qqa0OPbdvjw"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uact=8&amp;docid=oqjaXcXtXfbh7M&amp;tbnid=pFukwjd7_j3I3M:&amp;ved=0CAUQjRw&amp;url=http://www.zullophoto.com/sub_seasons.html&amp;ei=z288U776MqeisQTUo4CYBQ&amp;psig=AFQjCNFtHAeVVkfbCM1rGfdVRf9fqAHPqg&amp;ust=139655604356207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upload.wikimedia.org/wikipedia/commons/f/f8/Hoehenstufen_der_anden.en.P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uact=8&amp;docid=WgTJrAOrysJbwM&amp;tbnid=_waocfBMXub43M:&amp;ved=0CAUQjRw&amp;url=http://xpeditiononline.com/xpedition.html&amp;ei=Dm88U9KvOvKisQS4hIDoDg&amp;psig=AFQjCNHCQbWHsjpsro6W2Ya7C_ZIdvS6zQ&amp;ust=139655577751335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Study of One’s House</a:t>
            </a:r>
            <a:endParaRPr lang="en-US" dirty="0"/>
          </a:p>
        </p:txBody>
      </p:sp>
      <p:sp>
        <p:nvSpPr>
          <p:cNvPr id="2" name="Title 1"/>
          <p:cNvSpPr>
            <a:spLocks noGrp="1"/>
          </p:cNvSpPr>
          <p:nvPr>
            <p:ph type="ctrTitle"/>
          </p:nvPr>
        </p:nvSpPr>
        <p:spPr/>
        <p:txBody>
          <a:bodyPr/>
          <a:lstStyle/>
          <a:p>
            <a:r>
              <a:rPr lang="en-US" dirty="0" smtClean="0"/>
              <a:t>Ecology</a:t>
            </a:r>
            <a:endParaRPr lang="en-US" dirty="0"/>
          </a:p>
        </p:txBody>
      </p:sp>
    </p:spTree>
    <p:extLst>
      <p:ext uri="{BB962C8B-B14F-4D97-AF65-F5344CB8AC3E}">
        <p14:creationId xmlns:p14="http://schemas.microsoft.com/office/powerpoint/2010/main" val="2468398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marL="0" lvl="0" indent="0">
              <a:buNone/>
            </a:pPr>
            <a:r>
              <a:rPr lang="en-US" sz="2400" dirty="0" smtClean="0"/>
              <a:t>2. Competition </a:t>
            </a:r>
            <a:r>
              <a:rPr lang="en-US" sz="2400" dirty="0"/>
              <a:t>for </a:t>
            </a:r>
            <a:r>
              <a:rPr lang="en-US" sz="2400" dirty="0" smtClean="0"/>
              <a:t>resources</a:t>
            </a:r>
            <a:endParaRPr lang="en-US" b="1" u="sng" dirty="0" smtClean="0"/>
          </a:p>
          <a:p>
            <a:pPr marL="627952" lvl="1" indent="-457200">
              <a:buFont typeface="+mj-lt"/>
              <a:buAutoNum type="alphaLcPeriod"/>
            </a:pPr>
            <a:r>
              <a:rPr lang="en-US" b="1" u="sng" dirty="0" smtClean="0">
                <a:solidFill>
                  <a:srgbClr val="FF0000"/>
                </a:solidFill>
              </a:rPr>
              <a:t>Food</a:t>
            </a:r>
            <a:endParaRPr lang="en-US" sz="1600" dirty="0">
              <a:solidFill>
                <a:srgbClr val="FF0000"/>
              </a:solidFill>
            </a:endParaRPr>
          </a:p>
          <a:p>
            <a:pPr marL="627952" lvl="1" indent="-457200">
              <a:buFont typeface="+mj-lt"/>
              <a:buAutoNum type="alphaLcPeriod"/>
            </a:pPr>
            <a:r>
              <a:rPr lang="en-US" b="1" u="sng" dirty="0">
                <a:solidFill>
                  <a:srgbClr val="FF0000"/>
                </a:solidFill>
              </a:rPr>
              <a:t>Water</a:t>
            </a:r>
            <a:endParaRPr lang="en-US" sz="1600" dirty="0">
              <a:solidFill>
                <a:srgbClr val="FF0000"/>
              </a:solidFill>
            </a:endParaRPr>
          </a:p>
          <a:p>
            <a:pPr marL="627952" lvl="1" indent="-457200">
              <a:buFont typeface="+mj-lt"/>
              <a:buAutoNum type="alphaLcPeriod"/>
            </a:pPr>
            <a:r>
              <a:rPr lang="en-US" b="1" u="sng" dirty="0">
                <a:solidFill>
                  <a:srgbClr val="FF0000"/>
                </a:solidFill>
                <a:hlinkClick r:id="rId2"/>
              </a:rPr>
              <a:t>Space (territory, breeding sites)</a:t>
            </a:r>
            <a:endParaRPr lang="en-US" sz="1600" dirty="0">
              <a:solidFill>
                <a:srgbClr val="FF0000"/>
              </a:solidFill>
            </a:endParaRPr>
          </a:p>
          <a:p>
            <a:pPr marL="627952" lvl="1" indent="-457200">
              <a:buFont typeface="+mj-lt"/>
              <a:buAutoNum type="alphaLcPeriod"/>
            </a:pPr>
            <a:r>
              <a:rPr lang="en-US" sz="2400" b="1" u="sng" dirty="0" smtClean="0">
                <a:solidFill>
                  <a:srgbClr val="FF0000"/>
                </a:solidFill>
                <a:hlinkClick r:id="rId3"/>
              </a:rPr>
              <a:t>Mates</a:t>
            </a:r>
            <a:r>
              <a:rPr lang="en-US" sz="2400" b="1" u="sng" dirty="0" smtClean="0">
                <a:solidFill>
                  <a:srgbClr val="FF0000"/>
                </a:solidFill>
              </a:rPr>
              <a:t>,  </a:t>
            </a:r>
            <a:r>
              <a:rPr lang="en-US" sz="2400" b="1" u="sng" dirty="0" smtClean="0">
                <a:solidFill>
                  <a:srgbClr val="FF0000"/>
                </a:solidFill>
                <a:hlinkClick r:id="rId4"/>
              </a:rPr>
              <a:t>#2</a:t>
            </a:r>
            <a:r>
              <a:rPr lang="en-US" sz="2400" b="1" u="sng" dirty="0" smtClean="0">
                <a:solidFill>
                  <a:srgbClr val="FF0000"/>
                </a:solidFill>
              </a:rPr>
              <a:t>  </a:t>
            </a:r>
            <a:r>
              <a:rPr lang="en-US" sz="2400" b="1" u="sng" dirty="0" smtClean="0">
                <a:solidFill>
                  <a:srgbClr val="FF0000"/>
                </a:solidFill>
                <a:hlinkClick r:id="rId5"/>
              </a:rPr>
              <a:t>#3</a:t>
            </a:r>
            <a:endParaRPr lang="en-US" sz="2400" b="1" u="sng" dirty="0" smtClean="0">
              <a:solidFill>
                <a:srgbClr val="FF0000"/>
              </a:solidFill>
            </a:endParaRPr>
          </a:p>
          <a:p>
            <a:pPr marL="170752" lvl="1" indent="0">
              <a:buNone/>
            </a:pPr>
            <a:r>
              <a:rPr lang="en-US" sz="1600" b="1" dirty="0" smtClean="0">
                <a:solidFill>
                  <a:srgbClr val="FFC000"/>
                </a:solidFill>
              </a:rPr>
              <a:t>e.</a:t>
            </a:r>
            <a:r>
              <a:rPr lang="en-US" sz="1600" b="1" dirty="0" smtClean="0">
                <a:solidFill>
                  <a:srgbClr val="FF0000"/>
                </a:solidFill>
              </a:rPr>
              <a:t>     </a:t>
            </a:r>
            <a:r>
              <a:rPr lang="en-US" sz="2400" b="1" u="sng" dirty="0" smtClean="0">
                <a:solidFill>
                  <a:srgbClr val="FF0000"/>
                </a:solidFill>
                <a:hlinkClick r:id="rId6"/>
              </a:rPr>
              <a:t>Light</a:t>
            </a:r>
            <a:endParaRPr lang="en-US" sz="2400" dirty="0">
              <a:solidFill>
                <a:srgbClr val="FF0000"/>
              </a:solidFill>
            </a:endParaRPr>
          </a:p>
          <a:p>
            <a:endParaRPr lang="en-US" dirty="0"/>
          </a:p>
        </p:txBody>
      </p:sp>
      <p:pic>
        <p:nvPicPr>
          <p:cNvPr id="8194" name="Picture 2" descr="http://www.hyenas.zoology.msu.edu/uploads/images/crocuta/LionHyenaFight_2008_BrittanyGunth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066800"/>
            <a:ext cx="43815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flochalmers.files.wordpress.com/2013/03/animal_figh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903" y="4267200"/>
            <a:ext cx="343852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ky.scnu.edu.cn/life/class/ecology/chapter/Chapter9.files/image02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7977" y="3429000"/>
            <a:ext cx="36385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74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u="sng" dirty="0">
                <a:solidFill>
                  <a:srgbClr val="C00000"/>
                </a:solidFill>
              </a:rPr>
              <a:t>Competitive</a:t>
            </a:r>
            <a:r>
              <a:rPr lang="en-US" b="1" u="sng" dirty="0"/>
              <a:t> </a:t>
            </a:r>
            <a:r>
              <a:rPr lang="en-US" b="1" u="sng" dirty="0">
                <a:solidFill>
                  <a:srgbClr val="C00000"/>
                </a:solidFill>
              </a:rPr>
              <a:t>Exclusion</a:t>
            </a:r>
            <a:r>
              <a:rPr lang="en-US" b="1" u="sng" dirty="0"/>
              <a:t> </a:t>
            </a:r>
            <a:r>
              <a:rPr lang="en-US" b="1" u="sng" dirty="0">
                <a:solidFill>
                  <a:srgbClr val="C00000"/>
                </a:solidFill>
              </a:rPr>
              <a:t>Principle</a:t>
            </a:r>
            <a:r>
              <a:rPr lang="en-US" dirty="0"/>
              <a:t>: one species out competes another so it dies </a:t>
            </a:r>
            <a:r>
              <a:rPr lang="en-US" dirty="0" smtClean="0"/>
              <a:t>out </a:t>
            </a:r>
            <a:r>
              <a:rPr lang="en-US" dirty="0" smtClean="0">
                <a:hlinkClick r:id="rId2"/>
              </a:rPr>
              <a:t>Video</a:t>
            </a:r>
            <a:r>
              <a:rPr lang="en-US" dirty="0"/>
              <a:t/>
            </a:r>
            <a:br>
              <a:rPr lang="en-US" dirty="0"/>
            </a:br>
            <a:endParaRPr lang="en-US" dirty="0"/>
          </a:p>
        </p:txBody>
      </p:sp>
      <p:pic>
        <p:nvPicPr>
          <p:cNvPr id="12292" name="Picture 4" descr="ni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11" y="2743200"/>
            <a:ext cx="76200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72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http://o.quizlet.com/yFg6J1d7jlMI-BKB1lveq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905000"/>
            <a:ext cx="8451267"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22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595360" cy="4937760"/>
          </a:xfrm>
        </p:spPr>
        <p:txBody>
          <a:bodyPr/>
          <a:lstStyle/>
          <a:p>
            <a:r>
              <a:rPr lang="en-US" b="1" u="sng" dirty="0">
                <a:solidFill>
                  <a:srgbClr val="C00000"/>
                </a:solidFill>
              </a:rPr>
              <a:t>Resource Partitioning</a:t>
            </a:r>
            <a:r>
              <a:rPr lang="en-US" dirty="0"/>
              <a:t>: </a:t>
            </a:r>
            <a:r>
              <a:rPr lang="en-US" b="1" u="sng" dirty="0">
                <a:solidFill>
                  <a:srgbClr val="C00000"/>
                </a:solidFill>
              </a:rPr>
              <a:t>splitting niches</a:t>
            </a:r>
            <a:r>
              <a:rPr lang="en-US" dirty="0">
                <a:solidFill>
                  <a:srgbClr val="C00000"/>
                </a:solidFill>
              </a:rPr>
              <a:t> </a:t>
            </a:r>
            <a:r>
              <a:rPr lang="en-US" dirty="0"/>
              <a:t>into smaller sections to </a:t>
            </a:r>
            <a:r>
              <a:rPr lang="en-US" b="1" u="sng" dirty="0">
                <a:solidFill>
                  <a:srgbClr val="C00000"/>
                </a:solidFill>
              </a:rPr>
              <a:t>reduce </a:t>
            </a:r>
            <a:r>
              <a:rPr lang="en-US" b="1" u="sng" dirty="0" smtClean="0">
                <a:solidFill>
                  <a:srgbClr val="C00000"/>
                </a:solidFill>
              </a:rPr>
              <a:t>competition</a:t>
            </a:r>
            <a:r>
              <a:rPr lang="en-US" b="1" u="sng" dirty="0" smtClean="0"/>
              <a:t/>
            </a:r>
            <a:br>
              <a:rPr lang="en-US" b="1" u="sng" dirty="0" smtClean="0"/>
            </a:br>
            <a:r>
              <a:rPr lang="en-US" b="1" u="sng" dirty="0" smtClean="0"/>
              <a:t/>
            </a:r>
            <a:br>
              <a:rPr lang="en-US" b="1" u="sng" dirty="0" smtClean="0"/>
            </a:br>
            <a:r>
              <a:rPr lang="en-US" u="sng" dirty="0"/>
              <a:t>Fundamental and Realized </a:t>
            </a:r>
            <a:r>
              <a:rPr lang="en-US" u="sng" dirty="0" smtClean="0"/>
              <a:t>Niches</a:t>
            </a:r>
            <a:r>
              <a:rPr lang="en-US" dirty="0"/>
              <a:t/>
            </a:r>
            <a:br>
              <a:rPr lang="en-US" dirty="0"/>
            </a:br>
            <a:r>
              <a:rPr lang="en-US" dirty="0"/>
              <a:t>	Fundamental: </a:t>
            </a:r>
            <a:r>
              <a:rPr lang="en-US" b="1" u="sng" dirty="0">
                <a:solidFill>
                  <a:srgbClr val="C00000"/>
                </a:solidFill>
              </a:rPr>
              <a:t>possible space that could be </a:t>
            </a:r>
            <a:r>
              <a:rPr lang="en-US" b="1" u="sng" dirty="0" smtClean="0">
                <a:solidFill>
                  <a:srgbClr val="C00000"/>
                </a:solidFill>
              </a:rPr>
              <a:t>occupied</a:t>
            </a:r>
            <a:endParaRPr lang="en-US" dirty="0"/>
          </a:p>
          <a:p>
            <a:pPr marL="170752" lvl="1" indent="0">
              <a:buNone/>
            </a:pPr>
            <a:r>
              <a:rPr lang="en-US" dirty="0"/>
              <a:t>	Realized: </a:t>
            </a:r>
            <a:r>
              <a:rPr lang="en-US" b="1" u="sng" dirty="0">
                <a:solidFill>
                  <a:srgbClr val="C00000"/>
                </a:solidFill>
              </a:rPr>
              <a:t>actual space occupied</a:t>
            </a:r>
          </a:p>
          <a:p>
            <a:pPr marL="0" indent="0">
              <a:buNone/>
            </a:pPr>
            <a:r>
              <a:rPr lang="en-US" dirty="0"/>
              <a:t/>
            </a:r>
            <a:br>
              <a:rPr lang="en-US" dirty="0"/>
            </a:br>
            <a:r>
              <a:rPr lang="en-US" dirty="0"/>
              <a:t>	</a:t>
            </a:r>
            <a:endParaRPr lang="en-US" b="1" u="sng" dirty="0"/>
          </a:p>
        </p:txBody>
      </p:sp>
      <p:pic>
        <p:nvPicPr>
          <p:cNvPr id="7180" name="Picture 12" descr="http://zoology.muohio.edu/oris/cunn06/graphics/cunningham06es_s/ch04/others/fig4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200400"/>
            <a:ext cx="426271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3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descr="http://o.quizlet.com/g0-DL3aZWV1-4PGzjaManA.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3949" y="152400"/>
            <a:ext cx="4876800" cy="3511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bio1100.nicerweb.com/Locked/media/ch35/35_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733800"/>
            <a:ext cx="6553200" cy="278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835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lvl="0" indent="0">
              <a:buNone/>
            </a:pPr>
            <a:r>
              <a:rPr lang="en-US" sz="2400" b="1" dirty="0" smtClean="0"/>
              <a:t>3. </a:t>
            </a:r>
            <a:r>
              <a:rPr lang="en-US" sz="2400" b="1" u="sng" dirty="0" smtClean="0">
                <a:solidFill>
                  <a:srgbClr val="C00000"/>
                </a:solidFill>
                <a:hlinkClick r:id="rId2"/>
              </a:rPr>
              <a:t>Predation</a:t>
            </a:r>
            <a:endParaRPr lang="en-US" sz="1800" dirty="0">
              <a:solidFill>
                <a:srgbClr val="C00000"/>
              </a:solidFill>
            </a:endParaRPr>
          </a:p>
          <a:p>
            <a:pPr lvl="1"/>
            <a:r>
              <a:rPr lang="en-US" sz="2400" dirty="0"/>
              <a:t>Herbivores, Carnivores, Omnivores</a:t>
            </a:r>
            <a:br>
              <a:rPr lang="en-US" sz="2400" dirty="0"/>
            </a:br>
            <a:r>
              <a:rPr lang="en-US" sz="2400" u="sng" dirty="0"/>
              <a:t>Predator Adaptations</a:t>
            </a:r>
            <a:r>
              <a:rPr lang="en-US" sz="2400" dirty="0"/>
              <a:t>: </a:t>
            </a:r>
            <a:endParaRPr lang="en-US" sz="2400" dirty="0" smtClean="0"/>
          </a:p>
          <a:p>
            <a:pPr lvl="1"/>
            <a:r>
              <a:rPr lang="en-US" sz="3600" dirty="0" smtClean="0">
                <a:solidFill>
                  <a:srgbClr val="0070C0"/>
                </a:solidFill>
                <a:hlinkClick r:id="rId3"/>
              </a:rPr>
              <a:t>Great White</a:t>
            </a:r>
            <a:endParaRPr lang="en-US" sz="3600" dirty="0" smtClean="0">
              <a:solidFill>
                <a:srgbClr val="0070C0"/>
              </a:solidFill>
            </a:endParaRPr>
          </a:p>
          <a:p>
            <a:pPr lvl="1"/>
            <a:r>
              <a:rPr lang="en-US" sz="3600" u="sng" dirty="0" smtClean="0">
                <a:hlinkClick r:id="rId4"/>
              </a:rPr>
              <a:t>Owls</a:t>
            </a:r>
            <a:endParaRPr lang="en-US" sz="3600" u="sng" dirty="0" smtClean="0"/>
          </a:p>
          <a:p>
            <a:pPr lvl="1"/>
            <a:r>
              <a:rPr lang="en-US" sz="2400" u="sng" dirty="0" smtClean="0">
                <a:hlinkClick r:id="rId5"/>
              </a:rPr>
              <a:t>Iguana and Snakes</a:t>
            </a:r>
            <a:endParaRPr lang="en-US" sz="2400" u="sng" dirty="0"/>
          </a:p>
          <a:p>
            <a:pPr lvl="1"/>
            <a:r>
              <a:rPr lang="en-US" sz="2400" u="sng" dirty="0" smtClean="0"/>
              <a:t>Teeth, claws, eyesight,</a:t>
            </a:r>
          </a:p>
          <a:p>
            <a:pPr lvl="1"/>
            <a:r>
              <a:rPr lang="en-US" sz="2400" u="sng" dirty="0" smtClean="0"/>
              <a:t>communication</a:t>
            </a:r>
          </a:p>
        </p:txBody>
      </p:sp>
      <p:pic>
        <p:nvPicPr>
          <p:cNvPr id="15362" name="Picture 2" descr="http://por-img.cimcontent.net/api/assets/bin-200911/6779133c88e68b4f822fe4659bfd742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5908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31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ts val="400"/>
              </a:spcBef>
            </a:pPr>
            <a:r>
              <a:rPr lang="en-US" sz="2400" u="sng" dirty="0" smtClean="0"/>
              <a:t>Prey Adaptations</a:t>
            </a:r>
            <a:r>
              <a:rPr lang="en-US" sz="2400" dirty="0" smtClean="0"/>
              <a:t>:</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
            <a:ext cx="2436867"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38600"/>
            <a:ext cx="3857625" cy="254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26985"/>
            <a:ext cx="2590800" cy="1873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descr="Skunk Medic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038600"/>
            <a:ext cx="30480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cdn.static-economist.com/sites/default/files/imagecache/full-width/images/print-edition/20120211_STP002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685800"/>
            <a:ext cx="3397605" cy="191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Camouflage</a:t>
            </a:r>
            <a:endParaRPr lang="en-US" dirty="0"/>
          </a:p>
        </p:txBody>
      </p:sp>
      <p:sp>
        <p:nvSpPr>
          <p:cNvPr id="3" name="Content Placeholder 2"/>
          <p:cNvSpPr>
            <a:spLocks noGrp="1"/>
          </p:cNvSpPr>
          <p:nvPr>
            <p:ph sz="quarter"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3" y="1500188"/>
            <a:ext cx="589597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584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57163"/>
            <a:ext cx="8715375" cy="654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007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8434" name="Picture 2" descr="http://www.123inspiration.com/wp-content/uploads/2013/06/animal-camouflage-examples-1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7153275" cy="47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203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a:t>Natural Selection of Species is driven by the </a:t>
            </a:r>
            <a:r>
              <a:rPr lang="en-US" b="1" u="sng" dirty="0">
                <a:solidFill>
                  <a:srgbClr val="C00000"/>
                </a:solidFill>
              </a:rPr>
              <a:t>environmental stresses</a:t>
            </a:r>
            <a:r>
              <a:rPr lang="en-US" dirty="0">
                <a:solidFill>
                  <a:srgbClr val="0070C0"/>
                </a:solidFill>
              </a:rPr>
              <a:t> </a:t>
            </a:r>
            <a:r>
              <a:rPr lang="en-US" dirty="0"/>
              <a:t>that shape the </a:t>
            </a:r>
            <a:r>
              <a:rPr lang="en-US" b="1" u="sng" dirty="0">
                <a:solidFill>
                  <a:srgbClr val="C00000"/>
                </a:solidFill>
              </a:rPr>
              <a:t>populations</a:t>
            </a:r>
            <a:r>
              <a:rPr lang="en-US" dirty="0">
                <a:solidFill>
                  <a:srgbClr val="C00000"/>
                </a:solidFill>
              </a:rPr>
              <a:t> </a:t>
            </a:r>
            <a:r>
              <a:rPr lang="en-US" dirty="0"/>
              <a:t>to fit their specific niche.</a:t>
            </a:r>
          </a:p>
          <a:p>
            <a:r>
              <a:rPr lang="en-US" dirty="0"/>
              <a:t>	</a:t>
            </a:r>
            <a:r>
              <a:rPr lang="en-US" b="1" u="sng" dirty="0">
                <a:solidFill>
                  <a:srgbClr val="C00000"/>
                </a:solidFill>
              </a:rPr>
              <a:t>Niche</a:t>
            </a:r>
            <a:r>
              <a:rPr lang="en-US" dirty="0"/>
              <a:t>: combination of </a:t>
            </a:r>
            <a:r>
              <a:rPr lang="en-US" b="1" u="sng" dirty="0">
                <a:solidFill>
                  <a:srgbClr val="C00000"/>
                </a:solidFill>
              </a:rPr>
              <a:t>abiotic and biotic</a:t>
            </a:r>
            <a:r>
              <a:rPr lang="en-US" dirty="0">
                <a:solidFill>
                  <a:srgbClr val="C00000"/>
                </a:solidFill>
              </a:rPr>
              <a:t> </a:t>
            </a:r>
            <a:r>
              <a:rPr lang="en-US" dirty="0"/>
              <a:t>factors where an organism lives</a:t>
            </a:r>
          </a:p>
          <a:p>
            <a:endParaRPr lang="en-US" dirty="0"/>
          </a:p>
        </p:txBody>
      </p:sp>
    </p:spTree>
    <p:extLst>
      <p:ext uri="{BB962C8B-B14F-4D97-AF65-F5344CB8AC3E}">
        <p14:creationId xmlns:p14="http://schemas.microsoft.com/office/powerpoint/2010/main" val="409111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9458" name="Picture 2" descr="http://www.123inspiration.com/wp-content/uploads/2013/06/animal-camouflage-examples-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7115175"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86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482" name="Picture 2" descr="http://1.bp.blogspot.com/-PlUGl6b_lCk/UDdme3n2QyI/AAAAAAAAKkk/yq0ZLqbYZys/s1600/1+Gray+Treefrog,+GE+Plant,+Adams+Co.,+OH+September+2,+2011+(10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115175"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760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1506" name="Picture 2" descr="http://www.thisblogrules.com/wp-content/uploads/2010/03/camu-fis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5238750" cy="3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678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hyla_versicolor_cryp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95500" y="228600"/>
            <a:ext cx="4340225" cy="6477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11914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4000" b="1" dirty="0" smtClean="0">
                <a:hlinkClick r:id="rId2"/>
              </a:rPr>
              <a:t>Octopus Camouflage</a:t>
            </a:r>
            <a:r>
              <a:rPr lang="en-US" sz="4000" b="1" dirty="0" smtClean="0"/>
              <a:t> </a:t>
            </a:r>
            <a:endParaRPr lang="en-US" sz="4000" b="1" dirty="0"/>
          </a:p>
        </p:txBody>
      </p:sp>
    </p:spTree>
    <p:extLst>
      <p:ext uri="{BB962C8B-B14F-4D97-AF65-F5344CB8AC3E}">
        <p14:creationId xmlns:p14="http://schemas.microsoft.com/office/powerpoint/2010/main" val="3932943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lvl="0" indent="0">
              <a:buNone/>
            </a:pPr>
            <a:r>
              <a:rPr lang="en-US" sz="2400" b="1" dirty="0" smtClean="0"/>
              <a:t>4. </a:t>
            </a:r>
            <a:r>
              <a:rPr lang="en-US" sz="2400" b="1" u="sng" dirty="0" smtClean="0">
                <a:solidFill>
                  <a:srgbClr val="C00000"/>
                </a:solidFill>
                <a:hlinkClick r:id="rId2"/>
              </a:rPr>
              <a:t>Symbiosis</a:t>
            </a:r>
            <a:r>
              <a:rPr lang="en-US" sz="2400" dirty="0" smtClean="0"/>
              <a:t>: relationship between two species</a:t>
            </a:r>
            <a:endParaRPr lang="en-US" sz="1800" dirty="0"/>
          </a:p>
          <a:p>
            <a:pPr marL="627952" lvl="1" indent="-457200">
              <a:buAutoNum type="alphaLcPeriod"/>
            </a:pPr>
            <a:r>
              <a:rPr lang="en-US" b="1" u="sng" dirty="0" smtClean="0">
                <a:solidFill>
                  <a:srgbClr val="C00000"/>
                </a:solidFill>
              </a:rPr>
              <a:t>Parasitism</a:t>
            </a:r>
            <a:r>
              <a:rPr lang="en-US" b="1" u="sng" dirty="0"/>
              <a:t>: </a:t>
            </a:r>
            <a:r>
              <a:rPr lang="en-US" dirty="0"/>
              <a:t>host is harmed, parasite benefits </a:t>
            </a:r>
            <a:br>
              <a:rPr lang="en-US" dirty="0"/>
            </a:br>
            <a:r>
              <a:rPr lang="en-US" dirty="0"/>
              <a:t>EX</a:t>
            </a:r>
            <a:r>
              <a:rPr lang="en-US" dirty="0" smtClean="0"/>
              <a:t>:</a:t>
            </a:r>
          </a:p>
          <a:p>
            <a:pPr marL="170752" lvl="1" indent="0">
              <a:buNone/>
            </a:pPr>
            <a:r>
              <a:rPr lang="en-US" sz="2800" dirty="0" err="1" smtClean="0">
                <a:hlinkClick r:id="rId3"/>
              </a:rPr>
              <a:t>Cookoo</a:t>
            </a:r>
            <a:r>
              <a:rPr lang="en-US" sz="2800" dirty="0" smtClean="0">
                <a:hlinkClick r:id="rId3"/>
              </a:rPr>
              <a:t> Bird</a:t>
            </a:r>
            <a:endParaRPr lang="en-US" sz="2800" dirty="0" smtClean="0"/>
          </a:p>
          <a:p>
            <a:pPr marL="170752" lvl="1" indent="0">
              <a:buNone/>
            </a:pPr>
            <a:r>
              <a:rPr lang="en-US" sz="2800" dirty="0" smtClean="0">
                <a:hlinkClick r:id="rId4"/>
              </a:rPr>
              <a:t>Horsehair Worm</a:t>
            </a:r>
            <a:endParaRPr lang="en-US" sz="2800" dirty="0"/>
          </a:p>
          <a:p>
            <a:endParaRPr lang="en-US" dirty="0" smtClean="0"/>
          </a:p>
          <a:p>
            <a:endParaRPr lang="en-US" dirty="0"/>
          </a:p>
        </p:txBody>
      </p:sp>
      <p:pic>
        <p:nvPicPr>
          <p:cNvPr id="5" name="Picture 2" descr="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234" y="2362200"/>
            <a:ext cx="3346965" cy="437197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26352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768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9873" y="74023"/>
            <a:ext cx="8595360" cy="4937760"/>
          </a:xfrm>
        </p:spPr>
        <p:txBody>
          <a:bodyPr/>
          <a:lstStyle/>
          <a:p>
            <a:pPr marL="0" indent="0">
              <a:buNone/>
            </a:pPr>
            <a:r>
              <a:rPr lang="en-US" b="1" dirty="0" smtClean="0"/>
              <a:t>b. </a:t>
            </a:r>
            <a:r>
              <a:rPr lang="en-US" b="1" u="sng" dirty="0" smtClean="0">
                <a:solidFill>
                  <a:srgbClr val="C00000"/>
                </a:solidFill>
              </a:rPr>
              <a:t>Mutualism</a:t>
            </a:r>
            <a:r>
              <a:rPr lang="en-US" b="1" u="sng" dirty="0"/>
              <a:t>:</a:t>
            </a:r>
            <a:r>
              <a:rPr lang="en-US" dirty="0"/>
              <a:t> both benefit</a:t>
            </a:r>
            <a:br>
              <a:rPr lang="en-US" dirty="0"/>
            </a:br>
            <a:r>
              <a:rPr lang="en-US" sz="1400" dirty="0" smtClean="0"/>
              <a:t>EX</a:t>
            </a:r>
            <a:r>
              <a:rPr lang="en-US" dirty="0" smtClean="0"/>
              <a:t>: </a:t>
            </a:r>
            <a:r>
              <a:rPr lang="en-US" dirty="0" smtClean="0">
                <a:hlinkClick r:id="rId2"/>
              </a:rPr>
              <a:t>Video</a:t>
            </a:r>
            <a:endParaRPr lang="en-US" dirty="0"/>
          </a:p>
        </p:txBody>
      </p:sp>
      <p:pic>
        <p:nvPicPr>
          <p:cNvPr id="2050" name="Picture 2" descr="http://facstaff.cbu.edu/~seisen/ExamplesOfMutualism_files/image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69" y="2295525"/>
            <a:ext cx="292417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acstaff.cbu.edu/~seisen/ExamplesOfMutualism_files/image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329" y="609600"/>
            <a:ext cx="184208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66c7b.medialib.glogster.com/media/bd/bd4afcf3544d6683cc67d6b8539b830cd342a5de1a66e83a9f1c072e48071c85/crocodile-plover-jpg.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69" y="4191000"/>
            <a:ext cx="3652906" cy="25399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marietta.edu/~biol/costa_rica/santa_rosa/images/pseudomyrmex_75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2375" y="4724400"/>
            <a:ext cx="3406628"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cimg2.ck12.org/datastreams/f-d%3A4e22ba384bd9ac8fbf564af9f26dc70a3eb0d7d90899ebbfb942bbb6%2BIMAGE%2BIMAGE.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104503"/>
            <a:ext cx="2559233" cy="170615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uhbiology.kahikai.org/wp-content/uploads/2012/02/wrasse.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2375" y="2836192"/>
            <a:ext cx="2366554" cy="188820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2.gstatic.com/images?q=tbn:ANd9GcRGvREPBRq6TH_j6YCYmSBPbp50S5g1nbhLG-Cb8hw34A4rVqv1">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2133600"/>
            <a:ext cx="2977183" cy="223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57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lvl="1" indent="0">
              <a:buNone/>
            </a:pPr>
            <a:r>
              <a:rPr lang="en-US" dirty="0" smtClean="0"/>
              <a:t>c. </a:t>
            </a:r>
            <a:r>
              <a:rPr lang="en-US" b="1" u="sng" dirty="0">
                <a:solidFill>
                  <a:srgbClr val="C00000"/>
                </a:solidFill>
              </a:rPr>
              <a:t>Commensalism</a:t>
            </a:r>
            <a:r>
              <a:rPr lang="en-US" b="1" u="sng" dirty="0"/>
              <a:t>: </a:t>
            </a:r>
            <a:r>
              <a:rPr lang="en-US" dirty="0"/>
              <a:t> one benefits, the other is not harmed</a:t>
            </a:r>
            <a:br>
              <a:rPr lang="en-US" dirty="0"/>
            </a:br>
            <a:r>
              <a:rPr lang="en-US" dirty="0"/>
              <a:t>EX</a:t>
            </a:r>
            <a:r>
              <a:rPr lang="en-US" dirty="0" smtClean="0"/>
              <a:t>:</a:t>
            </a:r>
            <a:endParaRPr lang="en-US" dirty="0"/>
          </a:p>
        </p:txBody>
      </p:sp>
      <p:pic>
        <p:nvPicPr>
          <p:cNvPr id="4098" name="Picture 2" descr="http://2.bp.blogspot.com/-dXVCIKcjf44/T-_voB4MPBI/AAAAAAAAP6k/Zwr5B4bRgkE/s400/IMG_945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1"/>
            <a:ext cx="297924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3.gstatic.com/images?q=tbn:ANd9GcQgG5plRVUqsxjKmil_57MXoY6WwNFJ8Y3QuR8j35iH53-ad_J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419600"/>
            <a:ext cx="2838450" cy="18573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QUEhQVFhQUFBcVFBQXFBUVFxQUFBQXFxQUFBcYHCggGBwlHBQXITEhJSkrLi4uFx8zODMsNygtLisBCgoKDg0OFxAQFywkHCQsLCwsLCwsLCwsLCwsLCwsLCwsLCwsLCwsLCwsLCwsLCwsLCwsLCwsLCwsLCwsLCwsLP/AABEIAKsBJwMBIgACEQEDEQH/xAAbAAABBQEBAAAAAAAAAAAAAAADAAECBAUGB//EAD8QAAEDAQUFBQUECQUBAAAAAAEAAhEDBAUSITEGQVFhcSKBkaGxMkLB0fATFCPhFRYzUnKCktLxB0NTYoNE/8QAGgEAAwEBAQEAAAAAAAAAAAAAAAECAwQFBv/EACwRAAICAQMEAAQGAwAAAAAAAAABAhEDEiExBBNBUSJxofAFFDKBkeFCUmH/2gAMAwEAAhEDEQA/AK9Mbyfmd6r1cz457yrFSAPrOfoqLKG/loTqJhemfIk3MhwAOJpgiSQJjVwHfPJUamRPotOoXGIGbfZjMT7Rgd6y6mv13oQxpTYlElMCmMKCnlCxJAoAMCpByECnBSEWGuVmkVSYVaadyBFkPn63KD3obTnwUXuSAcuUMSGXINptIY3EeQjjPBA0m3SLWJLEhB35HiDoUsSYqDByI1yrhyIHJAXGOyUcaEHpYkAHa/VPTMnMoGNIOQII45pByESnBTALiSDkHEnBQAfEmLkLEmLkAELlJjkAuUmOQBcxqTSq+LNJ1RIQd6C9yYVEz3ZJiIFySCXJ0DIPbIJyAGUTp45olLPDlHPpvURmDw3/AOO5Gsum755HKYnigolGZEAGDJOns6Tukxz4Ki6iHEwXdlsmQNQCTvEadVrWcgSdTHAdSM9clnWioSTOYyGe8TkPKUgMoppUqxkndmchoOQQZTLJynBQ5TgoHQTEpAoIKnKBUWGOVhrlRBR6b0iWWsSg9yHjUHOQKhy5ZV8VZLW8O0epyHx8VoysKs7EXO/eOXQZBRN0jr6XHc79GvdtaaY4t7Php5EK1KybqfBc3iA4d2R+C0pTg7iT1MNORhQ5TDkEFSBVHPRZaUg5Ba5OHIEFL1IOQC5SBQAUuTAocp5QATEkChynxIAJiTFyhKg5yAClyk0oBcna5AFgPT41XxJ8aBBw5IvyQXOUcSAHLkkJzkkwDMf68j/lEpVc++YGnU59VVD+XDwGiQqfUygZpmpMgROfdrlz3IVWkMImeZ8zlwUbI4H2sleLARBnM+LQMt3GPoKQObrNgnPv4qs4rUvJ59nOJmN0wBMDKcu9ZL0zSI4KWJQlMSgqgoKkCggqQKAoOCrFNVGq3SQQ0O5QJRXhV3JCQG2VIYY1OQ7/AMpWc9qtWp8ugbvU/l6pU7GXQM5OgAJJ7tVhN2z0+mioQt+SmKuF7Xbhkehy/PuW0Crdg2NfUzfiaOGESf6iI81vDZHTt4QAAZ7RJAiTpBRjlp2ZPVJZKceTmQnJXW09k6Y1e8+A+CO3Zij/ANz/ADfJX3YnJ2ZHGtKeV2n6sUODv6inOy9Hg7+oo7sQ7EjiwprqK+ztFuriO9ZNpsdMHsucfBNZExPDJGbKUqw6y8CfBQNmKrUie3L0ClNKIbK7l4pjZn8PAgp2idL9ECUxcndScNWnwKESmKiRcnBQiU4KBUFxJYkEuSDkBQYuTGohYkKo5AJBi5JUn1oSSspQNSjU7JmTIO8gHlGh8FVq1ZO4dABuG4ZKVQyOm+eHLy7lUxZ5/UpgkallfpP1C1ab8jxAmM8p3Z79FzlGp9cgNNOS1qNo38+ufx+ZSJaKlubnzP1ms2oFq2p8754/CY0Kp2qiYLs4yEnjGn1uTKizPJUZTPKaUjaggKm0oIKm0oE0WaasNyVekrNnoueYaM/IcydyVkNWELkqFgq1Z+zYTzOTe8n4LdsN1U2Z1DiPD3R81puvJrBlGWgCzlP0aQxeWZl0bHNZ2q78btSG9lueuep8l0dms9KkOw0N6DM9TqViuvmdFJtoJ9owsjqbbN5tolSNYf4WJQtQO+G+ZV1tuptB5ZcSSfdHE/MJDpmi1TAWdbLybTGZExpw5FYlXaQkwwd6TLjCT4R1s81CrVAGbo8vVcRaLxrv98tHLJA+6F+dRzj1J+KhyR0R6aT5OhvC2Wca1AT1n0WWbzpn2WuPQKNlsVMR2S5alBjRo0NHRLuM1XRR8syqlrcfZou7yq9apUGZZhHn0Gua6+jSaRmY7kC/LoDqTsEmQMQGpbjaakcywOb/ADKe6zRdJjXg4F94vLgGg5iZkHLSYG7mMleZUtDRMMI5gyfArTujZoY3OllR/wB6DqJpk9izSwltQe52cTcJzz8OmtVwEgQBn4BPXL2V+XxejhRfdVvtUmnoSrVHamg7KtQPkfULdq7LOKq/qY/WE1lkZy6PE+EVWGw1vZcWHgZb8S3yUK1wj/bqg8A6PUfJXKmwzRGJ2EuMNA1JR6X+n4GlaoOhWkc7OWf4cnwzmbTdtRmrZHEZ/mqcrq7XsXXaPw7Q48nBc5eN32qn+0YHge83VarOvJyz/D8i4K+JQfUQRWnWRuz4jUTx0y5qQqBaqSfBxPG4umgFbVJM4Skg0Ru2qjrB10MASFkvEE8Jhb1Q+zIBA13yCcwd50WBXdBMExJhUZQJ0XRv5xx3KzTtIjn4z3eHgd6oY9NFEP8Aoa6IsvTZYq2jP6yz0H1vUfvUAjwyGWc5HuVMuTY/y5IK0IdxTShlyQKRpQYFTYggo9nEnPIbzySsTRdsdDEeDRqfgOJWr+kG0xhYAB69ViV7VlAyaNB8VUxkrKUrOjH0/lm3WvcoVOq9/IcSqFJwHNWQHvyAgKGzdY/SLwtjaYyMu48+SNZnvqNJLoA14nos51kw66rYuGz4we74rNzOiHTryHDg0NAkkDP+Ip6FnqEzMQMuU7x5rcs13ASTuAJ6GPmtOlZ2iObfifms3Jm8cMVycl+inO1JKsULsw7l19CxclYp3bO5I0SS4OSo3aTuWhSuXiF1dmu6NyttsXJFDOVpXMBu+u5XWXQOC6anZWoopAI0hZzzLp4jJWad2t3rYdCE54T0oLB0rO1oyA8FGowJPqoLnoEDqwEHtn2QAjl4CE62Ab0CI07CA8PqEveAcO4NnWPDqjPeOCpVLaqle3IFaLteoFgXm5pyClXtDjyCzbfaAwSTE6E7+iCXI5Tau72YXObkY8xvXH3RbS9pDvabkeY3FdBtLeeJpA7+HiufumxlgLnau0HAarXFerY4eplFwd8+DTp1kkJJdZ5jijqqQlsSAd3H/Oq5+0tgmZGvumPRbJqYWj58uCo2isJMjXMZAyecz9FMyg6fBll40Dm9MbfSU4pOOgnoQVXtGsEfFVfurJkDCeLSWHxaQpeo7orG+b+hfwEagqDmngfAoDalVvsV6oHAkPHg4FTp3haB79J/8dBvqFOqfo0WLE/8/oOWngfBJs80UX3WGtGzHucFJu0Lx7Vlpn+Fx/vU9yX+pfYh4mgQKtUvZlGp7S09HWUDoavqHK3TvuzHWmB/6vHqVEsv/CodOk7uzIq1ZKLZrK5+gW/Sr2d2lJ3dVn4K1Rp0To2oOlQf2rPWdCj8vv8AYa5tmy6JC6ijcIaNPJZNCyNOjq46VB/artO5C7StaB/6A/BS3Zstvv8Ao5jaCs0Pc1mcaxnCPsreGHEIBnxnCQPXyXQP2MBGVUydz2AjvwkIFz7DVKVbGXNc07mtgBJ0VDVe5q2ao98gNgFrGkn/AKhsnxBWzY7tOpWjYLsDWhalOiApo0sqUbHG5XqVABFaqlrvWlTnE8SNQ2XEdY9nvhUIuAJ1wjtsbW53Ys1BrJ1daqbsuJwkEeBR6m0FqObXUY5UXO8HfbeoCBWdlEIFa1Rpn0zXOs2oLf2oYREmJZA3mcTp8lv2G0Nexr2ggPEiRhMHiEDBVLQ7c2OrgPLVZdut9Vn+yTzDhu48FvkhQc1p1SA4e17VVGCTZqh5NcwnuBInuWFV/wBU7Ow4a1K00j/2pgjxa4r0W2XTTf3cMlyV+7IB7TkHROUZkcOCA2AWDbayVyAy0NxHINcCwk8BiAlarqw4z3rybaDYz7GofsjhcIcGkHC4boI9jPL4BXbj22qU/wAG2MLg3LMfiNHI+99ZpX7Bw9HoNW1QqdW8gOHis+8bQ0UftaTsTCMuXIjiuPtN9nMHU6NGv5Kluc85aeTprffZnsQI36+q5a8r1BcSXOq1Os9xOjQqFWu5wzMDgDr1PyQ2wMhkFrHE3ycWTqPQu04y+OTRoOvEopKGHJSuiMVFUjkm3J2xyUlAuTpio07dXgbtefx0QH2rsH97j65fWqzq1oJz8kF1RUEcPsm56jKHiSlI3omXpg5CclKB0GlMHIcpApBQcFdhcF0NqAOcJxCVxbSvTNlhho08WRAjNZZXsb4Y7l+hsjZzm6mJ4jsnxGasHY1kfhVHsO4OP2jfPtDrPctaz2kcVcbXC5ztVGLdF0mS14hzTBE+BB3g7j8clvNu0DRQxdoOGTgI6jWD3+GfFWW1i7eB3oGkiNOgQsa27LGrWNc2m0Yx7FM1Ios4DAwNnU5kzpMwukpUW+84k/0jy170i0DQ+KCjLsNzVmtg2yvPKIHQOlFrXVaTpbag/kaPMLQ+1T/eEgObtuzVdw7VodUMaOq12jvaH4T3hULRctrbEU2vI9l32jSB0a4iOgyXZmsEJ9TmgDzupQvAE4qNR2oDRhDBPNpzVu57ltjiTVc2iIyntnuaD5kkrsnPKgZQS0/ZRu7Z2jTcHvLqzwZBeeyDxDdCesreNpWUWniokkb0DWxr/eUvvSw32mNUB94NHvIoNR0LrUgVLYOK5m0XmB78LJtF+MnOp5wgTyHSXnWpvBD4IOS8z23srWfiNzGI5xmycz3ZK9eG1dJoIpdt/iB3lchelqfaCDUJwgyGA5H+Lj0QoORnLqIx5YGjUqEZvcGnOGuOfMogAGn+eqhKRcuuMFHg8uc5Te5MuUS5RLlGVZFBJTlyg3qkSgVDykhkpIHRWc9NiQi5OHIOnSExJw5DlNiQFEyUpUJSlA6JyliUJUXgEQdCkwSLFlvoUx+Cz7SqcsRHZpjlO/mi0L2tc4jWIPCcXdGipU4GQEdFPGs9F7s1c/EUdLY9qqzYBh3keq2rt26Y44Zh37py8DoV5/VrFrXEagH0VG6WzLjmZgddSVnKPxUjSH6HJs9tobTtOU58JE+CuNv4c15G1zqgJIDjSHZd72E6tPEAwR3rGq3vVB7NR7Y/deW+mqh7OjSClJbHvTNo44+aINpm758CvCrBfdrccq7w0akw7wkLabflf/kPg35KowbJnNwdNnr36yM/eCb9YGfvDxXkZvqsf9x3l8lE3tV/5D5fJPtsz/MHrv6eZud5pjfw4z0XkBvOtI/FeOIGHPyWtZ7fTcBitFdjuBDXDxAUyi0VHLZ6R+ngmdtC0Li6N3MeJbbHeSVTZpzv/ocQostyn6OotG11NvvN8VkWzbtgybJJ0AGvisxmxk61fJGf/p+1w/akHUEAZEaFFk3NlS17Y1neyyP4j8Fl1L+tD/fAB4BUL4pvpfaMcO2yQYmJ3OHIzKo3dU7AHD6C3UInM5ZKbfs061rqu9qo7oMlXIG/Prn6qJcolytQivBi3J8sISokqEpnOVioniUXOUZTEoHRMlNKhKQKAosRCiSnoCde5KuIKCPNAyUkMlJBVFOU4KESnDkrOqgpcmDlDElKLCgkpShynBRYqCSokqMppRYJE0+JQlIFKx0EUKNMNEDIJpTygN+DWuh2VQcWrkbV7R6rortr4ag4EFp7/wA4XP3kyKjhzXNkVSOzp+DUsGVNvRWQ5U7E7sN6KwCuiPCOTIviYbEnDkGU8pmdBsSfEg404cgVBonlzGRR7Le1os+bXGoze0+0PmqjSjU3KZQUio5ZQ+R1VzbY06hicLuB84XWWS9Q7evFbfQxOJjA7cRv6853olgv6tQIDpI3fMFczTR2xSkrX8HqG1tka4Cu2JaMNTmzc7+UnwJXKVLva/2Ia/Xk7kR8Ue69sqb+y/fkQeB1Cy7RTwVHNa50HtU8yBg3CRqQcu4K4S8HL1GJ/qWzB1WFpIcII1B1QyVO0WwvjEZLRGevjwVcuXRZzpPyTLlEuUMSYlA6JymLlGVElMKCSpAoMqbSgGjRsrYEqFseE1OplCrVnIMFG5WQJSQyUkG9FOU6hKYlSdVEwU4KHKkHJWFE8SUqMpSmKicpBMiU2oJexGEls1roa1pJqCcIIEAiY7TSQfA7+SxnhBEMinwNKUppTSkaUSDlTvfNwfx16qzKhWZiBH1KicbRrilpY1gf2By+atAqjY6ZbIPHJWpVR4JyL4nQXEnxIUpwVVmdBZSBQ5SBQKg7XI1NyqtKKxyDOSLBsALQRJzzBJA5kHQdECvYGDIhxBO/OI4R6q48nCPr60VVriSAN+XepcRwyy9mdabljNju47u8KNkrVWkB04WznrAO6fBan2gOR04oFenqD5eRCjt+TfvtrS9wdlqTicd7vQZI8oNFmFoH1mpSrgqW5lOm3RKU0qMpFWTQSVCVGU0oHROVIOQpTykFF2jUT1+SrU3JVXp2ZadyBckoFySVmqRUlKVFJSdVEgnlQSSFRMFSBUE6YqJhaN32bFJ4fW9ZrVt3X+z/AJj6D5po587ajsaVKkMEBrSR1k8jJ9FztqYQ4giDwW812R6FYVudLjKpnN096mVSVGUiolQegiUpKBTpDJAqUqATpiokHJSohJAqJypAqAUyglk2HipzHfvQU7kmKjXovBbBG6VnOKt2M9g9PiFSeVSdqzCCqTGxJiUxKRQbUSxKMpiVGUWFE8SRcoFJFjolKaUxUZSsKJSnlQTIHQdj0qhQ6RzTPOadk1uIuSVG21CIAKSzc6Z0Rw2rP//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ttp://www.botany.hawaii.edu/faculty/wong/BOT135/images/shark_remora_close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129247"/>
            <a:ext cx="36532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32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Commensalism or Mutualism Video</a:t>
            </a:r>
            <a:endParaRPr lang="en-US" dirty="0"/>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33337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09687"/>
            <a:ext cx="341376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3962400"/>
            <a:ext cx="3105150" cy="646331"/>
          </a:xfrm>
          <a:prstGeom prst="rect">
            <a:avLst/>
          </a:prstGeom>
          <a:noFill/>
        </p:spPr>
        <p:txBody>
          <a:bodyPr wrap="square" rtlCol="0">
            <a:spAutoFit/>
          </a:bodyPr>
          <a:lstStyle/>
          <a:p>
            <a:r>
              <a:rPr lang="en-US" dirty="0" smtClean="0"/>
              <a:t>Birds eat bugs the cow stirs up from the grass</a:t>
            </a:r>
            <a:endParaRPr lang="en-US" dirty="0"/>
          </a:p>
        </p:txBody>
      </p:sp>
      <p:sp>
        <p:nvSpPr>
          <p:cNvPr id="7" name="TextBox 6"/>
          <p:cNvSpPr txBox="1"/>
          <p:nvPr/>
        </p:nvSpPr>
        <p:spPr>
          <a:xfrm>
            <a:off x="4724400" y="4084320"/>
            <a:ext cx="3105150" cy="923330"/>
          </a:xfrm>
          <a:prstGeom prst="rect">
            <a:avLst/>
          </a:prstGeom>
          <a:noFill/>
        </p:spPr>
        <p:txBody>
          <a:bodyPr wrap="square" rtlCol="0">
            <a:spAutoFit/>
          </a:bodyPr>
          <a:lstStyle/>
          <a:p>
            <a:r>
              <a:rPr lang="en-US" dirty="0" smtClean="0"/>
              <a:t>Birds eat bugs and remove ear wax from the ear of the deer.</a:t>
            </a:r>
            <a:endParaRPr lang="en-US" dirty="0"/>
          </a:p>
        </p:txBody>
      </p:sp>
    </p:spTree>
    <p:extLst>
      <p:ext uri="{BB962C8B-B14F-4D97-AF65-F5344CB8AC3E}">
        <p14:creationId xmlns:p14="http://schemas.microsoft.com/office/powerpoint/2010/main" val="404342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marL="0" lvl="0" indent="0">
              <a:buNone/>
            </a:pPr>
            <a:r>
              <a:rPr lang="en-US" b="1" u="sng" dirty="0" smtClean="0"/>
              <a:t>Abiotic </a:t>
            </a:r>
            <a:r>
              <a:rPr lang="en-US" b="1" u="sng" dirty="0"/>
              <a:t>Factors</a:t>
            </a:r>
            <a:r>
              <a:rPr lang="en-US" dirty="0"/>
              <a:t>: </a:t>
            </a:r>
            <a:r>
              <a:rPr lang="en-US" b="1" u="sng" dirty="0">
                <a:solidFill>
                  <a:srgbClr val="C00000"/>
                </a:solidFill>
              </a:rPr>
              <a:t>non- living</a:t>
            </a:r>
            <a:r>
              <a:rPr lang="en-US" dirty="0">
                <a:solidFill>
                  <a:srgbClr val="C00000"/>
                </a:solidFill>
              </a:rPr>
              <a:t> </a:t>
            </a:r>
            <a:endParaRPr lang="en-US" dirty="0" smtClean="0">
              <a:solidFill>
                <a:srgbClr val="C00000"/>
              </a:solidFill>
            </a:endParaRPr>
          </a:p>
          <a:p>
            <a:pPr marL="457200" lvl="0" indent="-457200">
              <a:buAutoNum type="arabicPeriod"/>
            </a:pPr>
            <a:r>
              <a:rPr lang="en-US" b="1" u="sng" dirty="0" smtClean="0">
                <a:solidFill>
                  <a:srgbClr val="C00000"/>
                </a:solidFill>
              </a:rPr>
              <a:t>Temperature</a:t>
            </a:r>
            <a:r>
              <a:rPr lang="en-US" dirty="0" smtClean="0">
                <a:solidFill>
                  <a:srgbClr val="C00000"/>
                </a:solidFill>
              </a:rPr>
              <a:t> </a:t>
            </a:r>
          </a:p>
          <a:p>
            <a:pPr marL="0" lvl="0" indent="0">
              <a:buNone/>
            </a:pPr>
            <a:r>
              <a:rPr lang="en-US" dirty="0"/>
              <a:t>	</a:t>
            </a:r>
            <a:r>
              <a:rPr lang="en-US" dirty="0" smtClean="0"/>
              <a:t>– </a:t>
            </a:r>
            <a:r>
              <a:rPr lang="en-US" dirty="0"/>
              <a:t>important for </a:t>
            </a:r>
            <a:r>
              <a:rPr lang="en-US" b="1" u="sng" dirty="0">
                <a:solidFill>
                  <a:srgbClr val="C00000"/>
                </a:solidFill>
              </a:rPr>
              <a:t>enzymes</a:t>
            </a:r>
            <a:endParaRPr lang="en-US" dirty="0">
              <a:solidFill>
                <a:srgbClr val="C00000"/>
              </a:solidFill>
            </a:endParaRPr>
          </a:p>
          <a:p>
            <a:pPr marL="0" lvl="0" indent="0">
              <a:buNone/>
            </a:pPr>
            <a:r>
              <a:rPr lang="en-US" b="1" dirty="0" smtClean="0"/>
              <a:t>2. </a:t>
            </a:r>
            <a:r>
              <a:rPr lang="en-US" b="1" u="sng" dirty="0" smtClean="0">
                <a:solidFill>
                  <a:srgbClr val="C00000"/>
                </a:solidFill>
              </a:rPr>
              <a:t>Precipitation</a:t>
            </a:r>
            <a:r>
              <a:rPr lang="en-US" dirty="0" smtClean="0">
                <a:solidFill>
                  <a:srgbClr val="C00000"/>
                </a:solidFill>
              </a:rPr>
              <a:t> </a:t>
            </a:r>
            <a:r>
              <a:rPr lang="en-US" dirty="0"/>
              <a:t>– moisture available for </a:t>
            </a:r>
            <a:r>
              <a:rPr lang="en-US" b="1" u="sng" dirty="0">
                <a:solidFill>
                  <a:srgbClr val="C00000"/>
                </a:solidFill>
              </a:rPr>
              <a:t>plants</a:t>
            </a:r>
            <a:endParaRPr lang="en-US" dirty="0">
              <a:solidFill>
                <a:srgbClr val="C00000"/>
              </a:solidFill>
            </a:endParaRPr>
          </a:p>
          <a:p>
            <a:endParaRPr lang="en-US" dirty="0"/>
          </a:p>
        </p:txBody>
      </p:sp>
      <p:sp>
        <p:nvSpPr>
          <p:cNvPr id="4" name="TextBox 3"/>
          <p:cNvSpPr txBox="1"/>
          <p:nvPr/>
        </p:nvSpPr>
        <p:spPr>
          <a:xfrm>
            <a:off x="6553200" y="1617554"/>
            <a:ext cx="3048000" cy="1477328"/>
          </a:xfrm>
          <a:prstGeom prst="rect">
            <a:avLst/>
          </a:prstGeom>
          <a:noFill/>
        </p:spPr>
        <p:txBody>
          <a:bodyPr wrap="square" rtlCol="0">
            <a:spAutoFit/>
          </a:bodyPr>
          <a:lstStyle/>
          <a:p>
            <a:r>
              <a:rPr lang="en-US" dirty="0" smtClean="0"/>
              <a:t>Determine the </a:t>
            </a:r>
            <a:r>
              <a:rPr lang="en-US" b="1" u="sng" dirty="0" smtClean="0">
                <a:solidFill>
                  <a:srgbClr val="C00000"/>
                </a:solidFill>
              </a:rPr>
              <a:t>plant</a:t>
            </a:r>
            <a:r>
              <a:rPr lang="en-US" b="1" u="sng" dirty="0" smtClean="0"/>
              <a:t> </a:t>
            </a:r>
            <a:r>
              <a:rPr lang="en-US" b="1" u="sng" dirty="0" smtClean="0">
                <a:solidFill>
                  <a:srgbClr val="C00000"/>
                </a:solidFill>
              </a:rPr>
              <a:t>communities</a:t>
            </a:r>
            <a:r>
              <a:rPr lang="en-US" dirty="0" smtClean="0">
                <a:solidFill>
                  <a:srgbClr val="C00000"/>
                </a:solidFill>
              </a:rPr>
              <a:t> </a:t>
            </a:r>
            <a:r>
              <a:rPr lang="en-US" dirty="0" smtClean="0"/>
              <a:t>which determine the </a:t>
            </a:r>
            <a:r>
              <a:rPr lang="en-US" b="1" u="sng" dirty="0" smtClean="0">
                <a:solidFill>
                  <a:srgbClr val="C00000"/>
                </a:solidFill>
              </a:rPr>
              <a:t>animal</a:t>
            </a:r>
            <a:r>
              <a:rPr lang="en-US" b="1" u="sng" dirty="0" smtClean="0"/>
              <a:t> </a:t>
            </a:r>
            <a:r>
              <a:rPr lang="en-US" b="1" u="sng" dirty="0" smtClean="0">
                <a:solidFill>
                  <a:srgbClr val="C00000"/>
                </a:solidFill>
              </a:rPr>
              <a:t>communities</a:t>
            </a:r>
            <a:r>
              <a:rPr lang="en-US" dirty="0" smtClean="0">
                <a:solidFill>
                  <a:srgbClr val="C00000"/>
                </a:solidFill>
              </a:rPr>
              <a:t> </a:t>
            </a:r>
            <a:r>
              <a:rPr lang="en-US" dirty="0" smtClean="0"/>
              <a:t>(Succession) </a:t>
            </a:r>
          </a:p>
          <a:p>
            <a:endParaRPr lang="en-US" dirty="0"/>
          </a:p>
        </p:txBody>
      </p:sp>
      <p:sp>
        <p:nvSpPr>
          <p:cNvPr id="5" name="Right Brace 4"/>
          <p:cNvSpPr/>
          <p:nvPr/>
        </p:nvSpPr>
        <p:spPr>
          <a:xfrm>
            <a:off x="6096000" y="1828800"/>
            <a:ext cx="381000" cy="8382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descr="http://bot1320.nicerweb.com/Locked/media/ch10/Succ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552941"/>
            <a:ext cx="6248400" cy="321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1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lvl="0" indent="0">
              <a:buNone/>
            </a:pPr>
            <a:r>
              <a:rPr lang="en-US" sz="2400" b="1" dirty="0" smtClean="0"/>
              <a:t>3. </a:t>
            </a:r>
            <a:r>
              <a:rPr lang="en-US" sz="2400" b="1" u="sng" dirty="0" smtClean="0">
                <a:solidFill>
                  <a:srgbClr val="C00000"/>
                </a:solidFill>
              </a:rPr>
              <a:t>Climate</a:t>
            </a:r>
            <a:endParaRPr lang="en-US" sz="1800" dirty="0">
              <a:solidFill>
                <a:srgbClr val="C00000"/>
              </a:solidFill>
            </a:endParaRPr>
          </a:p>
          <a:p>
            <a:pPr lvl="2"/>
            <a:r>
              <a:rPr lang="en-US" b="1" u="sng" dirty="0">
                <a:solidFill>
                  <a:srgbClr val="C00000"/>
                </a:solidFill>
              </a:rPr>
              <a:t>Seasons</a:t>
            </a:r>
            <a:endParaRPr lang="en-US" sz="1400" dirty="0">
              <a:solidFill>
                <a:srgbClr val="C00000"/>
              </a:solidFill>
            </a:endParaRPr>
          </a:p>
          <a:p>
            <a:pPr lvl="2"/>
            <a:r>
              <a:rPr lang="en-US" b="1" u="sng" dirty="0" smtClean="0">
                <a:solidFill>
                  <a:srgbClr val="C00000"/>
                </a:solidFill>
              </a:rPr>
              <a:t>Weather</a:t>
            </a:r>
            <a:endParaRPr lang="en-US" sz="1400" dirty="0">
              <a:solidFill>
                <a:srgbClr val="C00000"/>
              </a:solidFill>
            </a:endParaRPr>
          </a:p>
        </p:txBody>
      </p:sp>
      <p:pic>
        <p:nvPicPr>
          <p:cNvPr id="5126" name="Picture 6" descr="http://www.zullophoto.com/Images/seasons_diagram_s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72620"/>
            <a:ext cx="6373068" cy="332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lvl="0" indent="0">
              <a:buNone/>
            </a:pPr>
            <a:r>
              <a:rPr lang="en-US" sz="2000" b="1" dirty="0"/>
              <a:t>4. </a:t>
            </a:r>
            <a:r>
              <a:rPr lang="en-US" sz="2000" b="1" u="sng" dirty="0">
                <a:solidFill>
                  <a:srgbClr val="C00000"/>
                </a:solidFill>
              </a:rPr>
              <a:t>Altitude</a:t>
            </a:r>
            <a:r>
              <a:rPr lang="en-US" sz="2000" dirty="0">
                <a:solidFill>
                  <a:srgbClr val="C00000"/>
                </a:solidFill>
              </a:rPr>
              <a:t> </a:t>
            </a:r>
            <a:r>
              <a:rPr lang="en-US" sz="2000" dirty="0"/>
              <a:t>– mountain regions are </a:t>
            </a:r>
            <a:r>
              <a:rPr lang="en-US" sz="2000" dirty="0" smtClean="0"/>
              <a:t>harsher – </a:t>
            </a:r>
            <a:r>
              <a:rPr lang="en-US" sz="2000" b="1" u="sng" dirty="0" smtClean="0">
                <a:solidFill>
                  <a:srgbClr val="C00000"/>
                </a:solidFill>
              </a:rPr>
              <a:t>for every 1000 meters up there is a 6</a:t>
            </a:r>
            <a:r>
              <a:rPr lang="en-US" sz="2000" b="1" u="sng" baseline="30000" dirty="0" smtClean="0">
                <a:solidFill>
                  <a:srgbClr val="C00000"/>
                </a:solidFill>
              </a:rPr>
              <a:t>o</a:t>
            </a:r>
            <a:r>
              <a:rPr lang="en-US" sz="2000" b="1" u="sng" dirty="0" smtClean="0">
                <a:solidFill>
                  <a:srgbClr val="C00000"/>
                </a:solidFill>
              </a:rPr>
              <a:t>C decrease = driving north 880 KM</a:t>
            </a:r>
            <a:endParaRPr lang="en-US" sz="1600" b="1" u="sng" dirty="0">
              <a:solidFill>
                <a:srgbClr val="C00000"/>
              </a:solidFill>
            </a:endParaRPr>
          </a:p>
          <a:p>
            <a:endParaRPr lang="en-US" dirty="0"/>
          </a:p>
          <a:p>
            <a:endParaRPr lang="en-US" dirty="0"/>
          </a:p>
        </p:txBody>
      </p:sp>
      <p:pic>
        <p:nvPicPr>
          <p:cNvPr id="3076" name="Picture 4" descr="File:Hoehenstufen der anden.e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59818"/>
            <a:ext cx="3581400" cy="393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293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098" name="Picture 2" descr="http://xpeditiononline.com/imags/mountain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391400" cy="60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403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lvl="0" indent="0">
              <a:buNone/>
            </a:pPr>
            <a:r>
              <a:rPr lang="en-US" dirty="0" smtClean="0"/>
              <a:t>5. </a:t>
            </a:r>
            <a:r>
              <a:rPr lang="en-US" sz="2400" b="1" u="sng" dirty="0" smtClean="0">
                <a:solidFill>
                  <a:srgbClr val="C00000"/>
                </a:solidFill>
              </a:rPr>
              <a:t>Energy Availability</a:t>
            </a:r>
            <a:r>
              <a:rPr lang="en-US" sz="2400" dirty="0" smtClean="0">
                <a:solidFill>
                  <a:srgbClr val="C00000"/>
                </a:solidFill>
              </a:rPr>
              <a:t> </a:t>
            </a:r>
            <a:r>
              <a:rPr lang="en-US" sz="2400" dirty="0" smtClean="0"/>
              <a:t/>
            </a:r>
            <a:br>
              <a:rPr lang="en-US" sz="2400" dirty="0" smtClean="0"/>
            </a:br>
            <a:r>
              <a:rPr lang="en-US" sz="2400" dirty="0" smtClean="0"/>
              <a:t>Primary producers (autotrophs or </a:t>
            </a:r>
            <a:r>
              <a:rPr lang="en-US" sz="2400" dirty="0" err="1" smtClean="0"/>
              <a:t>chemotrophs</a:t>
            </a:r>
            <a:r>
              <a:rPr lang="en-US" sz="2400" dirty="0" smtClean="0"/>
              <a:t>) </a:t>
            </a:r>
            <a:r>
              <a:rPr lang="en-US" sz="2400" b="1" u="sng" dirty="0" smtClean="0">
                <a:solidFill>
                  <a:srgbClr val="C00000"/>
                </a:solidFill>
              </a:rPr>
              <a:t>fix energy</a:t>
            </a:r>
            <a:r>
              <a:rPr lang="en-US" sz="2400" dirty="0" smtClean="0">
                <a:solidFill>
                  <a:srgbClr val="C00000"/>
                </a:solidFill>
              </a:rPr>
              <a:t> </a:t>
            </a:r>
            <a:r>
              <a:rPr lang="en-US" sz="2400" b="1" u="sng" dirty="0" smtClean="0">
                <a:solidFill>
                  <a:srgbClr val="C00000"/>
                </a:solidFill>
              </a:rPr>
              <a:t>for the whole ecosystem</a:t>
            </a:r>
            <a:r>
              <a:rPr lang="en-US" sz="2400" dirty="0" smtClean="0">
                <a:solidFill>
                  <a:srgbClr val="C00000"/>
                </a:solidFill>
              </a:rPr>
              <a:t>. </a:t>
            </a:r>
            <a:br>
              <a:rPr lang="en-US" sz="2400" dirty="0" smtClean="0">
                <a:solidFill>
                  <a:srgbClr val="C00000"/>
                </a:solidFill>
              </a:rPr>
            </a:br>
            <a:r>
              <a:rPr lang="en-US" sz="2400" dirty="0" smtClean="0"/>
              <a:t/>
            </a:r>
            <a:br>
              <a:rPr lang="en-US" sz="2400" dirty="0" smtClean="0"/>
            </a:br>
            <a:endParaRPr lang="en-US" dirty="0"/>
          </a:p>
        </p:txBody>
      </p:sp>
      <p:sp>
        <p:nvSpPr>
          <p:cNvPr id="4" name="TextBox 3"/>
          <p:cNvSpPr txBox="1"/>
          <p:nvPr/>
        </p:nvSpPr>
        <p:spPr>
          <a:xfrm>
            <a:off x="304800" y="2819400"/>
            <a:ext cx="8534400" cy="1754326"/>
          </a:xfrm>
          <a:prstGeom prst="rect">
            <a:avLst/>
          </a:prstGeom>
          <a:noFill/>
        </p:spPr>
        <p:txBody>
          <a:bodyPr wrap="square" rtlCol="0">
            <a:spAutoFit/>
          </a:bodyPr>
          <a:lstStyle/>
          <a:p>
            <a:pPr lvl="0"/>
            <a:r>
              <a:rPr lang="en-US" sz="2400" dirty="0"/>
              <a:t>Each time energy passes to the </a:t>
            </a:r>
            <a:r>
              <a:rPr lang="en-US" sz="2400" b="1" u="sng" dirty="0">
                <a:solidFill>
                  <a:srgbClr val="C00000"/>
                </a:solidFill>
              </a:rPr>
              <a:t>next trophic level</a:t>
            </a:r>
            <a:r>
              <a:rPr lang="en-US" sz="2400" dirty="0">
                <a:solidFill>
                  <a:srgbClr val="C00000"/>
                </a:solidFill>
              </a:rPr>
              <a:t> </a:t>
            </a:r>
            <a:r>
              <a:rPr lang="en-US" sz="2400" dirty="0"/>
              <a:t>(producer to primary consumer to secondary consumer, etc.) </a:t>
            </a:r>
            <a:r>
              <a:rPr lang="en-US" sz="2400" b="1" u="sng" dirty="0">
                <a:solidFill>
                  <a:srgbClr val="C00000"/>
                </a:solidFill>
              </a:rPr>
              <a:t>90% of the energy is lost. (10% Rule)</a:t>
            </a:r>
            <a:endParaRPr lang="en-US" dirty="0">
              <a:solidFill>
                <a:srgbClr val="C00000"/>
              </a:solidFill>
            </a:endParaRPr>
          </a:p>
          <a:p>
            <a:pPr lvl="1"/>
            <a:r>
              <a:rPr lang="en-US" dirty="0"/>
              <a:t>Reduces the number of organisms as you go up the food chain</a:t>
            </a:r>
            <a:endParaRPr lang="en-US" sz="1600" dirty="0"/>
          </a:p>
          <a:p>
            <a:endParaRPr lang="en-US" dirty="0"/>
          </a:p>
        </p:txBody>
      </p:sp>
    </p:spTree>
    <p:extLst>
      <p:ext uri="{BB962C8B-B14F-4D97-AF65-F5344CB8AC3E}">
        <p14:creationId xmlns:p14="http://schemas.microsoft.com/office/powerpoint/2010/main" val="1907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6146" name="Picture 2" descr="Art:The amount of energy at each trophic level decreases as it moves through an ecosystem. As little as 10 percent of the energy at any trophic level is transferred to the next level; the rest is lost largely through metabolic processes as heat. If a grassland ecosystem has 10,000 kilocalories (kcal) of energy concentrated in vegetation, only about 1,000 kcal will be transferred to primary consumers, and very little (only 10 kcal) will make it to the tertiary level. Energy pyramids such as this help to explain the trophic structure of an ecosystem: the number of consumer trophic levels that can be supported is dependent on the size and energy richness of the producer l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54102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997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u="sng" dirty="0"/>
              <a:t>Biotic Factors</a:t>
            </a:r>
            <a:r>
              <a:rPr lang="en-US" dirty="0"/>
              <a:t>: </a:t>
            </a:r>
            <a:r>
              <a:rPr lang="en-US" b="1" u="sng" dirty="0">
                <a:solidFill>
                  <a:srgbClr val="C00000"/>
                </a:solidFill>
              </a:rPr>
              <a:t>living</a:t>
            </a:r>
            <a:r>
              <a:rPr lang="en-US" dirty="0">
                <a:solidFill>
                  <a:srgbClr val="C00000"/>
                </a:solidFill>
              </a:rPr>
              <a:t> </a:t>
            </a:r>
            <a:r>
              <a:rPr lang="en-US" dirty="0"/>
              <a:t>interactions between </a:t>
            </a:r>
            <a:r>
              <a:rPr lang="en-US" dirty="0" smtClean="0"/>
              <a:t>species</a:t>
            </a:r>
            <a:endParaRPr lang="en-US" dirty="0"/>
          </a:p>
          <a:p>
            <a:pPr marL="0" lvl="0" indent="0">
              <a:buNone/>
            </a:pPr>
            <a:r>
              <a:rPr lang="en-US" b="1" dirty="0" smtClean="0"/>
              <a:t>1. </a:t>
            </a:r>
            <a:r>
              <a:rPr lang="en-US" b="1" u="sng" dirty="0" smtClean="0">
                <a:solidFill>
                  <a:srgbClr val="C00000"/>
                </a:solidFill>
              </a:rPr>
              <a:t>Energy </a:t>
            </a:r>
            <a:r>
              <a:rPr lang="en-US" b="1" u="sng" dirty="0">
                <a:solidFill>
                  <a:srgbClr val="C00000"/>
                </a:solidFill>
              </a:rPr>
              <a:t>fixation and nutrient assimilation by primary producers</a:t>
            </a:r>
            <a:endParaRPr lang="en-US" dirty="0">
              <a:solidFill>
                <a:srgbClr val="C00000"/>
              </a:solidFill>
            </a:endParaRP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514600"/>
            <a:ext cx="2947352"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919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833</TotalTime>
  <Words>263</Words>
  <Application>Microsoft Office PowerPoint</Application>
  <PresentationFormat>On-screen Show (4:3)</PresentationFormat>
  <Paragraphs>47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Ecology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Prey Adaptations: </vt:lpstr>
      <vt:lpstr>Camouflage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Commensalism or Mutualism Video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dc:title>
  <dc:creator>NDHS</dc:creator>
  <cp:lastModifiedBy>Matt Irvin</cp:lastModifiedBy>
  <cp:revision>34</cp:revision>
  <dcterms:created xsi:type="dcterms:W3CDTF">2014-04-02T12:04:50Z</dcterms:created>
  <dcterms:modified xsi:type="dcterms:W3CDTF">2017-04-20T20:35:50Z</dcterms:modified>
</cp:coreProperties>
</file>