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70" r:id="rId9"/>
    <p:sldId id="271" r:id="rId10"/>
    <p:sldId id="272" r:id="rId11"/>
    <p:sldId id="263" r:id="rId12"/>
    <p:sldId id="264" r:id="rId13"/>
    <p:sldId id="266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>
      <p:cViewPr varScale="1">
        <p:scale>
          <a:sx n="111" d="100"/>
          <a:sy n="111" d="100"/>
        </p:scale>
        <p:origin x="9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62041-C3A8-408A-896C-C8B4DC422CF9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F53C5-E408-4918-B40E-1B94156F947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62041-C3A8-408A-896C-C8B4DC422CF9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F53C5-E408-4918-B40E-1B94156F94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62041-C3A8-408A-896C-C8B4DC422CF9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F53C5-E408-4918-B40E-1B94156F94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62041-C3A8-408A-896C-C8B4DC422CF9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F53C5-E408-4918-B40E-1B94156F94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62041-C3A8-408A-896C-C8B4DC422CF9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F53C5-E408-4918-B40E-1B94156F947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62041-C3A8-408A-896C-C8B4DC422CF9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F53C5-E408-4918-B40E-1B94156F94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62041-C3A8-408A-896C-C8B4DC422CF9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F53C5-E408-4918-B40E-1B94156F94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62041-C3A8-408A-896C-C8B4DC422CF9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F53C5-E408-4918-B40E-1B94156F94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62041-C3A8-408A-896C-C8B4DC422CF9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F53C5-E408-4918-B40E-1B94156F947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62041-C3A8-408A-896C-C8B4DC422CF9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F53C5-E408-4918-B40E-1B94156F94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62041-C3A8-408A-896C-C8B4DC422CF9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F53C5-E408-4918-B40E-1B94156F947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1D62041-C3A8-408A-896C-C8B4DC422CF9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15F53C5-E408-4918-B40E-1B94156F947F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MXGGmBfkf8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tgWbzREG-Y" TargetMode="External"/><Relationship Id="rId2" Type="http://schemas.openxmlformats.org/officeDocument/2006/relationships/hyperlink" Target="http://learn.genetics.utah.edu/content/cloning/whatisclonin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OQFJJOBGM0" TargetMode="External"/><Relationship Id="rId2" Type="http://schemas.openxmlformats.org/officeDocument/2006/relationships/hyperlink" Target="https://www.youtube.com/watch?v=-AHsFKK9YL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AhjPd4uNFY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learn.org.nz/image_maps/62-making-a-transgenic-plant" TargetMode="External"/><Relationship Id="rId2" Type="http://schemas.openxmlformats.org/officeDocument/2006/relationships/hyperlink" Target="https://www.youtube.com/watch?v=sH4bi60alZ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xICwpBfgCdw" TargetMode="External"/><Relationship Id="rId4" Type="http://schemas.openxmlformats.org/officeDocument/2006/relationships/hyperlink" Target="http://www.youtube.com/watch?v=_yU-Pgu38DQ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8rXizmLjegI" TargetMode="External"/><Relationship Id="rId2" Type="http://schemas.openxmlformats.org/officeDocument/2006/relationships/hyperlink" Target="http://www.dnalc.org/resources/animations/restriction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5hgbcdQPISI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ZxWXCT9wVo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nalc.org/resources/animations/pcr.html" TargetMode="External"/><Relationship Id="rId2" Type="http://schemas.openxmlformats.org/officeDocument/2006/relationships/hyperlink" Target="http://www.youtube.com/watch?v=2KoLnIwoZK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vescience.com/how-coronavirus-tests-work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yiz2lci4dY" TargetMode="External"/><Relationship Id="rId2" Type="http://schemas.openxmlformats.org/officeDocument/2006/relationships/hyperlink" Target="http://www.centerforhealthsecurity.org/resources/COVID-19/200228-Serology-testing-COVID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oqGuJhOeMek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BkVCpbNnkU" TargetMode="External"/><Relationship Id="rId2" Type="http://schemas.openxmlformats.org/officeDocument/2006/relationships/hyperlink" Target="https://www.youtube.com/watch?v=rb7TVW77ZC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PeeCyJReZ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DNA Technology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65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024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Benefits: </a:t>
            </a:r>
          </a:p>
          <a:p>
            <a:pPr lvl="1"/>
            <a:r>
              <a:rPr lang="en-US" altLang="en-US" dirty="0" smtClean="0"/>
              <a:t>Non-infectious element – only part of the genome – only mRNA – no reverse transcriptase</a:t>
            </a:r>
          </a:p>
          <a:p>
            <a:pPr lvl="1"/>
            <a:r>
              <a:rPr lang="en-US" altLang="en-US" dirty="0" smtClean="0"/>
              <a:t>Faster production – only making mRNA, not a whole virus</a:t>
            </a:r>
          </a:p>
          <a:p>
            <a:pPr lvl="1"/>
            <a:r>
              <a:rPr lang="en-US" altLang="en-US" smtClean="0">
                <a:hlinkClick r:id="rId2"/>
              </a:rPr>
              <a:t>Video</a:t>
            </a:r>
            <a:endParaRPr lang="en-US" altLang="en-US" dirty="0" smtClean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204227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Cloning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82296" indent="0">
              <a:buNone/>
            </a:pPr>
            <a:r>
              <a:rPr lang="en-US" u="sng" dirty="0" smtClean="0">
                <a:hlinkClick r:id="rId2"/>
              </a:rPr>
              <a:t>What is Cloning? </a:t>
            </a:r>
            <a:endParaRPr lang="en-US" dirty="0"/>
          </a:p>
          <a:p>
            <a:pPr marL="82296" indent="0">
              <a:buNone/>
            </a:pPr>
            <a:r>
              <a:rPr lang="en-US" u="sng" dirty="0" smtClean="0">
                <a:hlinkClick r:id="rId3"/>
              </a:rPr>
              <a:t>Got Clones? </a:t>
            </a:r>
            <a:endParaRPr lang="en-US" dirty="0"/>
          </a:p>
          <a:p>
            <a:pPr marL="82296" indent="0">
              <a:buNone/>
            </a:pPr>
            <a:r>
              <a:rPr lang="en-US" dirty="0"/>
              <a:t> </a:t>
            </a:r>
          </a:p>
          <a:p>
            <a:pPr marL="82296" indent="0">
              <a:buNone/>
            </a:pPr>
            <a:r>
              <a:rPr lang="en-US" dirty="0" smtClean="0"/>
              <a:t>13) What </a:t>
            </a:r>
            <a:r>
              <a:rPr lang="en-US" dirty="0"/>
              <a:t>is Cloning? </a:t>
            </a:r>
          </a:p>
          <a:p>
            <a:pPr marL="82296" indent="0">
              <a:buNone/>
            </a:pPr>
            <a:r>
              <a:rPr lang="en-US" dirty="0"/>
              <a:t> </a:t>
            </a:r>
          </a:p>
          <a:p>
            <a:pPr marL="82296" indent="0">
              <a:buNone/>
            </a:pPr>
            <a:r>
              <a:rPr lang="en-US" dirty="0" smtClean="0"/>
              <a:t>14) How </a:t>
            </a:r>
            <a:r>
              <a:rPr lang="en-US" dirty="0"/>
              <a:t>does cloning differ from the formation of an identical twin?</a:t>
            </a:r>
          </a:p>
          <a:p>
            <a:pPr marL="82296" indent="0">
              <a:buNone/>
            </a:pPr>
            <a:r>
              <a:rPr lang="en-US" dirty="0"/>
              <a:t> </a:t>
            </a:r>
          </a:p>
          <a:p>
            <a:pPr marL="82296" indent="0">
              <a:buNone/>
            </a:pPr>
            <a:r>
              <a:rPr lang="en-US" dirty="0" smtClean="0"/>
              <a:t>15) What </a:t>
            </a:r>
            <a:r>
              <a:rPr lang="en-US" dirty="0"/>
              <a:t>is Somatic Cell Nuclear Transfer? (Make sure you watch the video)</a:t>
            </a:r>
          </a:p>
          <a:p>
            <a:pPr marL="82296" indent="0">
              <a:buNone/>
            </a:pPr>
            <a:r>
              <a:rPr lang="en-US" dirty="0"/>
              <a:t> </a:t>
            </a:r>
          </a:p>
          <a:p>
            <a:pPr marL="82296" indent="0">
              <a:buNone/>
            </a:pPr>
            <a:r>
              <a:rPr lang="en-US" dirty="0" smtClean="0"/>
              <a:t>16) How </a:t>
            </a:r>
            <a:r>
              <a:rPr lang="en-US" dirty="0"/>
              <a:t>is SCNT used to make clones?</a:t>
            </a:r>
          </a:p>
          <a:p>
            <a:pPr marL="82296" indent="0">
              <a:buNone/>
            </a:pPr>
            <a:r>
              <a:rPr lang="en-US" dirty="0"/>
              <a:t> </a:t>
            </a:r>
          </a:p>
          <a:p>
            <a:pPr marL="82296" indent="0">
              <a:buNone/>
            </a:pPr>
            <a:r>
              <a:rPr lang="en-US" dirty="0" smtClean="0"/>
              <a:t>17) Is </a:t>
            </a:r>
            <a:r>
              <a:rPr lang="en-US" dirty="0"/>
              <a:t>cloning an organism the same as cloning a gene? Explain. </a:t>
            </a:r>
          </a:p>
          <a:p>
            <a:pPr marL="82296" indent="0">
              <a:buNone/>
            </a:pPr>
            <a:r>
              <a:rPr lang="en-US" dirty="0"/>
              <a:t> 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49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Viral </a:t>
            </a:r>
            <a:r>
              <a:rPr lang="en-US" b="1" u="sng" dirty="0" smtClean="0"/>
              <a:t>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u="sng" dirty="0" smtClean="0">
                <a:hlinkClick r:id="rId2"/>
              </a:rPr>
              <a:t>Viruses Cure Cancer</a:t>
            </a:r>
            <a:r>
              <a:rPr lang="en-US" dirty="0" smtClean="0"/>
              <a:t> </a:t>
            </a:r>
          </a:p>
          <a:p>
            <a:pPr marL="82296" indent="0">
              <a:buNone/>
            </a:pPr>
            <a:r>
              <a:rPr lang="en-US" smtClean="0"/>
              <a:t>18) How </a:t>
            </a:r>
            <a:r>
              <a:rPr lang="en-US" dirty="0"/>
              <a:t>can viruses be used in the fight against cancer? </a:t>
            </a:r>
          </a:p>
          <a:p>
            <a:pPr marL="82296" indent="0">
              <a:buNone/>
            </a:pPr>
            <a:r>
              <a:rPr lang="en-US" dirty="0"/>
              <a:t> 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>
                <a:hlinkClick r:id="rId3"/>
              </a:rPr>
              <a:t>Gene Therapy Explained</a:t>
            </a:r>
            <a:endParaRPr lang="en-US" dirty="0"/>
          </a:p>
          <a:p>
            <a:pPr marL="82296" indent="0">
              <a:buNone/>
            </a:pPr>
            <a:r>
              <a:rPr lang="en-US" dirty="0" smtClean="0"/>
              <a:t>19) How does Gene Therapy work? 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50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sz="2400" dirty="0" smtClean="0">
                <a:hlinkClick r:id="rId2"/>
              </a:rPr>
              <a:t>Genetic Engineering Will Change Everything Forever</a:t>
            </a:r>
            <a:endParaRPr lang="en-US" sz="2400" dirty="0" smtClean="0"/>
          </a:p>
          <a:p>
            <a:pPr marL="82296" indent="0">
              <a:buNone/>
            </a:pPr>
            <a:r>
              <a:rPr lang="en-US" dirty="0" smtClean="0"/>
              <a:t>20) What is Genetic Engineering? 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21) How does CRISPR work?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22) Opinion: Should genetic engineering of humans be done?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40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Genetically Modifies </a:t>
            </a:r>
            <a:r>
              <a:rPr lang="en-US" b="1" u="sng" dirty="0" smtClean="0"/>
              <a:t>Organisms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82296" indent="0">
              <a:buNone/>
            </a:pPr>
            <a:r>
              <a:rPr lang="en-US" dirty="0" smtClean="0"/>
              <a:t>22</a:t>
            </a:r>
            <a:r>
              <a:rPr lang="en-US" dirty="0" smtClean="0"/>
              <a:t>) Give three pros and three cons for GMOs. </a:t>
            </a:r>
          </a:p>
          <a:p>
            <a:pPr marL="82296" indent="0">
              <a:buNone/>
            </a:pPr>
            <a:r>
              <a:rPr lang="en-US" dirty="0">
                <a:hlinkClick r:id="rId2"/>
              </a:rPr>
              <a:t>Why are GMOs bad? </a:t>
            </a:r>
            <a:r>
              <a:rPr lang="en-US" dirty="0" smtClean="0"/>
              <a:t>(they aren’t)</a:t>
            </a:r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23) How are transgenic plants created? What are the steps? </a:t>
            </a:r>
            <a:endParaRPr lang="en-US" dirty="0"/>
          </a:p>
          <a:p>
            <a:pPr marL="82296" indent="0">
              <a:buNone/>
            </a:pPr>
            <a:r>
              <a:rPr lang="en-US" dirty="0"/>
              <a:t>  </a:t>
            </a:r>
            <a:r>
              <a:rPr lang="en-US" dirty="0">
                <a:hlinkClick r:id="rId3"/>
              </a:rPr>
              <a:t>Transgenic Plants</a:t>
            </a:r>
            <a:r>
              <a:rPr lang="en-US" dirty="0"/>
              <a:t> – click on the steps to learn more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24) What </a:t>
            </a:r>
            <a:r>
              <a:rPr lang="en-US" dirty="0"/>
              <a:t>is Golden Rice? </a:t>
            </a:r>
          </a:p>
          <a:p>
            <a:pPr marL="82296" indent="0">
              <a:buNone/>
            </a:pPr>
            <a:r>
              <a:rPr lang="en-US" dirty="0"/>
              <a:t> </a:t>
            </a:r>
            <a:r>
              <a:rPr lang="en-US" dirty="0">
                <a:hlinkClick r:id="rId4"/>
              </a:rPr>
              <a:t>Golden Rice Debate:</a:t>
            </a:r>
            <a:endParaRPr lang="en-US" dirty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25) What </a:t>
            </a:r>
            <a:r>
              <a:rPr lang="en-US" dirty="0"/>
              <a:t>are the two sides of the debate? </a:t>
            </a:r>
          </a:p>
          <a:p>
            <a:pPr marL="82296" indent="0">
              <a:buNone/>
            </a:pPr>
            <a:r>
              <a:rPr lang="en-US" dirty="0"/>
              <a:t> </a:t>
            </a:r>
          </a:p>
          <a:p>
            <a:pPr marL="82296" indent="0">
              <a:buNone/>
            </a:pPr>
            <a:r>
              <a:rPr lang="en-US" dirty="0" smtClean="0"/>
              <a:t>26</a:t>
            </a:r>
            <a:r>
              <a:rPr lang="en-US" dirty="0" smtClean="0"/>
              <a:t>) How </a:t>
            </a:r>
            <a:r>
              <a:rPr lang="en-US" dirty="0"/>
              <a:t>can spider silk be made by goats? </a:t>
            </a:r>
          </a:p>
          <a:p>
            <a:pPr marL="82296" indent="0">
              <a:buNone/>
            </a:pPr>
            <a:r>
              <a:rPr lang="en-US" dirty="0"/>
              <a:t> </a:t>
            </a:r>
            <a:r>
              <a:rPr lang="en-US" dirty="0">
                <a:hlinkClick r:id="rId5"/>
              </a:rPr>
              <a:t>Spider Goat: </a:t>
            </a:r>
            <a:endParaRPr lang="en-US" dirty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66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What is DNA technology?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Analyzing DNA</a:t>
            </a:r>
          </a:p>
          <a:p>
            <a:pPr marL="82296" indent="0">
              <a:buNone/>
            </a:pPr>
            <a:r>
              <a:rPr lang="en-US" dirty="0" smtClean="0"/>
              <a:t>Cloning DNA</a:t>
            </a:r>
          </a:p>
          <a:p>
            <a:pPr marL="82296" indent="0">
              <a:buNone/>
            </a:pPr>
            <a:r>
              <a:rPr lang="en-US" dirty="0" smtClean="0"/>
              <a:t>Making Genetically Modified Organisms</a:t>
            </a:r>
          </a:p>
          <a:p>
            <a:pPr marL="82296" indent="0">
              <a:buNone/>
            </a:pPr>
            <a:r>
              <a:rPr lang="en-US" smtClean="0"/>
              <a:t>Forensic Sciences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52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Restriction Enzymes: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82296" indent="0">
              <a:buNone/>
            </a:pPr>
            <a:r>
              <a:rPr lang="en-US" sz="5500" u="sng" dirty="0">
                <a:hlinkClick r:id="rId2"/>
              </a:rPr>
              <a:t>Restriction Enzymes</a:t>
            </a:r>
            <a:endParaRPr lang="en-US" sz="5500" dirty="0"/>
          </a:p>
          <a:p>
            <a:pPr marL="82296" indent="0">
              <a:buNone/>
            </a:pPr>
            <a:endParaRPr lang="en-US" sz="5500" dirty="0"/>
          </a:p>
          <a:p>
            <a:pPr marL="82296" indent="0">
              <a:buNone/>
            </a:pPr>
            <a:r>
              <a:rPr lang="en-US" sz="5500" u="sng" dirty="0" smtClean="0">
                <a:hlinkClick r:id="rId3"/>
              </a:rPr>
              <a:t>Mechanism </a:t>
            </a:r>
            <a:r>
              <a:rPr lang="en-US" sz="5500" u="sng" dirty="0">
                <a:hlinkClick r:id="rId3"/>
              </a:rPr>
              <a:t>Of Recombination</a:t>
            </a:r>
            <a:endParaRPr lang="en-US" sz="5500" u="sng" dirty="0"/>
          </a:p>
          <a:p>
            <a:pPr marL="82296" indent="0">
              <a:buNone/>
            </a:pPr>
            <a:endParaRPr lang="en-US" sz="5500" dirty="0">
              <a:hlinkClick r:id="rId4"/>
            </a:endParaRPr>
          </a:p>
          <a:p>
            <a:pPr marL="82296" indent="0">
              <a:buNone/>
            </a:pPr>
            <a:endParaRPr lang="en-US" sz="5500" dirty="0" smtClean="0"/>
          </a:p>
          <a:p>
            <a:pPr marL="82296" indent="0">
              <a:buNone/>
            </a:pPr>
            <a:r>
              <a:rPr lang="en-US" sz="5500" dirty="0" smtClean="0"/>
              <a:t>1) What </a:t>
            </a:r>
            <a:r>
              <a:rPr lang="en-US" sz="5500" dirty="0"/>
              <a:t>is a restriction </a:t>
            </a:r>
            <a:r>
              <a:rPr lang="en-US" sz="5500" dirty="0" smtClean="0"/>
              <a:t>enzyme/endonuclease </a:t>
            </a:r>
            <a:r>
              <a:rPr lang="en-US" sz="5500" dirty="0"/>
              <a:t>and what does it do to DNA? </a:t>
            </a:r>
          </a:p>
          <a:p>
            <a:pPr marL="82296" indent="0">
              <a:buNone/>
            </a:pPr>
            <a:r>
              <a:rPr lang="en-US" sz="5500" dirty="0"/>
              <a:t> </a:t>
            </a:r>
            <a:endParaRPr lang="en-US" sz="5500" dirty="0" smtClean="0"/>
          </a:p>
          <a:p>
            <a:pPr marL="82296" indent="0">
              <a:buNone/>
            </a:pPr>
            <a:endParaRPr lang="en-US" sz="5500" dirty="0"/>
          </a:p>
          <a:p>
            <a:pPr marL="82296" lvl="0" indent="0">
              <a:buNone/>
            </a:pPr>
            <a:r>
              <a:rPr lang="en-US" sz="5500" dirty="0" smtClean="0"/>
              <a:t>2) What </a:t>
            </a:r>
            <a:r>
              <a:rPr lang="en-US" sz="5500" dirty="0"/>
              <a:t>is a “sticky end”? How are these used to make recombinant DNA? Define vectors and plasmids in your answer. </a:t>
            </a:r>
          </a:p>
          <a:p>
            <a:pPr marL="82296" indent="0">
              <a:buNone/>
            </a:pPr>
            <a:endParaRPr lang="en-US" sz="5500" dirty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82296" indent="0">
              <a:buNone/>
            </a:pPr>
            <a:r>
              <a:rPr lang="en-US" dirty="0"/>
              <a:t> </a:t>
            </a:r>
          </a:p>
          <a:p>
            <a:pPr marL="82296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39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DNA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82296" indent="0">
              <a:buNone/>
            </a:pPr>
            <a:r>
              <a:rPr lang="en-US" dirty="0" smtClean="0">
                <a:hlinkClick r:id="rId2"/>
              </a:rPr>
              <a:t>How </a:t>
            </a:r>
            <a:r>
              <a:rPr lang="en-US" dirty="0">
                <a:hlinkClick r:id="rId2"/>
              </a:rPr>
              <a:t>does DNA fingerprinting work? </a:t>
            </a:r>
            <a:endParaRPr lang="en-US" dirty="0"/>
          </a:p>
          <a:p>
            <a:pPr marL="82296" indent="0">
              <a:buNone/>
            </a:pPr>
            <a:r>
              <a:rPr lang="en-US" dirty="0"/>
              <a:t> </a:t>
            </a:r>
          </a:p>
          <a:p>
            <a:pPr marL="82296" indent="0">
              <a:buNone/>
            </a:pPr>
            <a:r>
              <a:rPr lang="en-US" dirty="0" smtClean="0"/>
              <a:t>3) What is a VNTR? How are they useful for DNA fingerprinting? </a:t>
            </a:r>
            <a:endParaRPr lang="en-US" dirty="0"/>
          </a:p>
          <a:p>
            <a:pPr marL="82296" indent="0">
              <a:buNone/>
            </a:pPr>
            <a:r>
              <a:rPr lang="en-US" dirty="0"/>
              <a:t> 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4) What is a STR? 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5) What </a:t>
            </a:r>
            <a:r>
              <a:rPr lang="en-US" dirty="0"/>
              <a:t>is </a:t>
            </a:r>
            <a:r>
              <a:rPr lang="en-US" dirty="0" smtClean="0"/>
              <a:t>PCR? Why is it used? </a:t>
            </a:r>
            <a:endParaRPr lang="en-US" dirty="0"/>
          </a:p>
          <a:p>
            <a:pPr marL="82296" indent="0">
              <a:buNone/>
            </a:pPr>
            <a:r>
              <a:rPr lang="en-US" dirty="0"/>
              <a:t> 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6) What is agarose? 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7) How </a:t>
            </a:r>
            <a:r>
              <a:rPr lang="en-US" dirty="0"/>
              <a:t>does gel electrophoresis work? </a:t>
            </a:r>
          </a:p>
          <a:p>
            <a:pPr marL="82296" indent="0">
              <a:buNone/>
            </a:pPr>
            <a:r>
              <a:rPr lang="en-US" dirty="0"/>
              <a:t> </a:t>
            </a:r>
            <a:br>
              <a:rPr lang="en-US" dirty="0"/>
            </a:br>
            <a:r>
              <a:rPr lang="en-US" dirty="0" smtClean="0"/>
              <a:t>8)  Why </a:t>
            </a:r>
            <a:r>
              <a:rPr lang="en-US" dirty="0"/>
              <a:t>does DNA move toward the </a:t>
            </a:r>
            <a:r>
              <a:rPr lang="en-US" dirty="0" smtClean="0"/>
              <a:t>positive end </a:t>
            </a:r>
            <a:r>
              <a:rPr lang="en-US" dirty="0"/>
              <a:t>of the electrophoresis chamber? </a:t>
            </a:r>
          </a:p>
          <a:p>
            <a:pPr marL="82296" indent="0">
              <a:buNone/>
            </a:pP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7354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DNA Amplification: </a:t>
            </a:r>
            <a:r>
              <a:rPr lang="en-US" b="1" u="sng" dirty="0" err="1" smtClean="0"/>
              <a:t>PCR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en-US" u="sng" dirty="0" smtClean="0">
                <a:hlinkClick r:id="rId2"/>
              </a:rPr>
              <a:t>Polymerase Chain Reaction</a:t>
            </a:r>
            <a:endParaRPr lang="en-US" dirty="0"/>
          </a:p>
          <a:p>
            <a:pPr marL="82296" indent="0">
              <a:buNone/>
            </a:pPr>
            <a:r>
              <a:rPr lang="en-US" u="sng" dirty="0" smtClean="0">
                <a:hlinkClick r:id="rId3"/>
              </a:rPr>
              <a:t>PCR </a:t>
            </a:r>
            <a:r>
              <a:rPr lang="en-US" u="sng" dirty="0">
                <a:hlinkClick r:id="rId3"/>
              </a:rPr>
              <a:t>– step by step</a:t>
            </a:r>
            <a:endParaRPr lang="en-US" dirty="0"/>
          </a:p>
          <a:p>
            <a:pPr marL="82296" indent="0">
              <a:buNone/>
            </a:pPr>
            <a:r>
              <a:rPr lang="en-US" dirty="0" smtClean="0"/>
              <a:t>9) What are the steps to PCR? </a:t>
            </a:r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10) What </a:t>
            </a:r>
            <a:r>
              <a:rPr lang="en-US" dirty="0"/>
              <a:t>is PCR? Why is it done? </a:t>
            </a:r>
          </a:p>
          <a:p>
            <a:pPr marL="82296" indent="0">
              <a:buNone/>
            </a:pPr>
            <a:r>
              <a:rPr lang="en-US" dirty="0"/>
              <a:t> </a:t>
            </a:r>
          </a:p>
          <a:p>
            <a:pPr marL="82296" indent="0">
              <a:buNone/>
            </a:pPr>
            <a:r>
              <a:rPr lang="en-US" dirty="0" smtClean="0"/>
              <a:t>11) How many copies of DNA are generated after 30 cycles of PCR? </a:t>
            </a:r>
            <a:endParaRPr lang="en-US" dirty="0"/>
          </a:p>
          <a:p>
            <a:pPr marL="82296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62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Coronavirus Testing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www.livescience.com/how-coronavirus-tests-work.html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What are the two ways to test for the coronavirus? Describe each. 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3645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3048"/>
            <a:ext cx="749808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hlinkClick r:id="rId2"/>
              </a:rPr>
              <a:t>Serological Testing and </a:t>
            </a:r>
            <a:r>
              <a:rPr lang="en-US" dirty="0" smtClean="0">
                <a:hlinkClick r:id="rId2"/>
              </a:rPr>
              <a:t>ELISA</a:t>
            </a:r>
            <a:endParaRPr lang="en-US" dirty="0" smtClean="0"/>
          </a:p>
          <a:p>
            <a:pPr lvl="1"/>
            <a:r>
              <a:rPr lang="en-US" dirty="0" smtClean="0"/>
              <a:t>What is serology?</a:t>
            </a:r>
          </a:p>
          <a:p>
            <a:pPr lvl="1"/>
            <a:r>
              <a:rPr lang="en-US" dirty="0"/>
              <a:t>Define:</a:t>
            </a:r>
          </a:p>
          <a:p>
            <a:pPr lvl="2"/>
            <a:r>
              <a:rPr lang="en-US" dirty="0"/>
              <a:t>Antigen: </a:t>
            </a:r>
          </a:p>
          <a:p>
            <a:pPr lvl="2"/>
            <a:r>
              <a:rPr lang="en-US" dirty="0"/>
              <a:t>Antibody:</a:t>
            </a:r>
          </a:p>
          <a:p>
            <a:r>
              <a:rPr lang="en-US" dirty="0">
                <a:hlinkClick r:id="rId3"/>
              </a:rPr>
              <a:t>How Does ELISA work</a:t>
            </a:r>
            <a:r>
              <a:rPr lang="en-US" dirty="0" smtClean="0">
                <a:hlinkClick r:id="rId3"/>
              </a:rPr>
              <a:t>?</a:t>
            </a:r>
            <a:endParaRPr lang="en-US" dirty="0" smtClean="0"/>
          </a:p>
          <a:p>
            <a:pPr lvl="1"/>
            <a:r>
              <a:rPr lang="en-US" dirty="0" smtClean="0"/>
              <a:t>What doe ELISA stand for? How does it work?</a:t>
            </a:r>
            <a:endParaRPr lang="en-US" dirty="0"/>
          </a:p>
          <a:p>
            <a:pPr lvl="1"/>
            <a:r>
              <a:rPr lang="en-US" dirty="0" smtClean="0"/>
              <a:t>Define</a:t>
            </a:r>
          </a:p>
          <a:p>
            <a:pPr lvl="2"/>
            <a:r>
              <a:rPr lang="en-US" dirty="0" err="1" smtClean="0"/>
              <a:t>Analate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Spectrophotometer: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hlinkClick r:id="rId4"/>
              </a:rPr>
              <a:t>Putting a lot of what we have learned together. </a:t>
            </a:r>
            <a:endParaRPr lang="en-US" dirty="0"/>
          </a:p>
          <a:p>
            <a:pPr marL="658368" lvl="2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66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COVID-19</a:t>
            </a:r>
          </a:p>
        </p:txBody>
      </p:sp>
      <p:sp>
        <p:nvSpPr>
          <p:cNvPr id="1003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Normal vaccines used weakened or dead versions of the virus</a:t>
            </a:r>
          </a:p>
          <a:p>
            <a:r>
              <a:rPr lang="en-US" altLang="en-US" dirty="0" smtClean="0">
                <a:hlinkClick r:id="rId2"/>
              </a:rPr>
              <a:t>Video</a:t>
            </a:r>
            <a:endParaRPr lang="en-US" altLang="en-US" dirty="0" smtClean="0"/>
          </a:p>
          <a:p>
            <a:r>
              <a:rPr lang="en-US" altLang="en-US" dirty="0" smtClean="0">
                <a:hlinkClick r:id="rId3"/>
              </a:rPr>
              <a:t>Are Vaccines Harmful? </a:t>
            </a:r>
            <a:r>
              <a:rPr lang="en-US" altLang="en-US" dirty="0" smtClean="0"/>
              <a:t>(no, they are not)</a:t>
            </a:r>
          </a:p>
          <a:p>
            <a:r>
              <a:rPr lang="en-US" altLang="en-US" dirty="0" smtClean="0"/>
              <a:t>COVID-19 is an mRNA vaccine</a:t>
            </a:r>
          </a:p>
        </p:txBody>
      </p:sp>
    </p:spTree>
    <p:extLst>
      <p:ext uri="{BB962C8B-B14F-4D97-AF65-F5344CB8AC3E}">
        <p14:creationId xmlns:p14="http://schemas.microsoft.com/office/powerpoint/2010/main" val="2881599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013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Mechanism: viral mRNA that codes for viral surface proteins (“spikes”) are treated to prevent break down by the body – </a:t>
            </a:r>
            <a:r>
              <a:rPr lang="en-US" altLang="en-US" dirty="0" smtClean="0">
                <a:hlinkClick r:id="rId2"/>
              </a:rPr>
              <a:t>mRNA Vaccines Video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– injected into the body and consumed by dendritic cells or macrophages </a:t>
            </a:r>
            <a:br>
              <a:rPr lang="en-US" altLang="en-US" dirty="0" smtClean="0"/>
            </a:br>
            <a:r>
              <a:rPr lang="en-US" altLang="en-US" dirty="0" smtClean="0"/>
              <a:t>- mRNA makes the surface protein and it is incorporated in the MHCI making the cells antigen presenting cells 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634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405</TotalTime>
  <Words>603</Words>
  <Application>Microsoft Office PowerPoint</Application>
  <PresentationFormat>On-screen Show (4:3)</PresentationFormat>
  <Paragraphs>114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Gill Sans MT</vt:lpstr>
      <vt:lpstr>Verdana</vt:lpstr>
      <vt:lpstr>Wingdings 2</vt:lpstr>
      <vt:lpstr>Solstice</vt:lpstr>
      <vt:lpstr>DNA Technology</vt:lpstr>
      <vt:lpstr>What is DNA technology? </vt:lpstr>
      <vt:lpstr>Restriction Enzymes: </vt:lpstr>
      <vt:lpstr>DNA Analysis</vt:lpstr>
      <vt:lpstr>DNA Amplification: PCR</vt:lpstr>
      <vt:lpstr>Coronavirus Testing </vt:lpstr>
      <vt:lpstr>PowerPoint Presentation</vt:lpstr>
      <vt:lpstr>COVID-19</vt:lpstr>
      <vt:lpstr>PowerPoint Presentation</vt:lpstr>
      <vt:lpstr>PowerPoint Presentation</vt:lpstr>
      <vt:lpstr>Cloning</vt:lpstr>
      <vt:lpstr>Viral Vectors</vt:lpstr>
      <vt:lpstr>PowerPoint Presentation</vt:lpstr>
      <vt:lpstr>Genetically Modifies Organisms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Technology</dc:title>
  <dc:creator>NDHS</dc:creator>
  <cp:lastModifiedBy>Irvin, Matt</cp:lastModifiedBy>
  <cp:revision>36</cp:revision>
  <dcterms:created xsi:type="dcterms:W3CDTF">2014-03-10T20:40:24Z</dcterms:created>
  <dcterms:modified xsi:type="dcterms:W3CDTF">2021-03-18T21:35:35Z</dcterms:modified>
</cp:coreProperties>
</file>