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6" r:id="rId5"/>
    <p:sldId id="259" r:id="rId6"/>
    <p:sldId id="260" r:id="rId7"/>
    <p:sldId id="261" r:id="rId8"/>
    <p:sldId id="262" r:id="rId9"/>
    <p:sldId id="263" r:id="rId10"/>
    <p:sldId id="264"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09" d="100"/>
          <a:sy n="109" d="100"/>
        </p:scale>
        <p:origin x="-62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45EB54C6-5864-47A1-8412-C29C2D3FC605}" type="datetimeFigureOut">
              <a:rPr lang="en-US" smtClean="0"/>
              <a:t>2/10/2014</a:t>
            </a:fld>
            <a:endParaRPr lang="en-US"/>
          </a:p>
        </p:txBody>
      </p:sp>
      <p:sp>
        <p:nvSpPr>
          <p:cNvPr id="23" name="Slide Number Placeholder 22"/>
          <p:cNvSpPr>
            <a:spLocks noGrp="1"/>
          </p:cNvSpPr>
          <p:nvPr>
            <p:ph type="sldNum" sz="quarter" idx="11"/>
          </p:nvPr>
        </p:nvSpPr>
        <p:spPr/>
        <p:txBody>
          <a:bodyPr/>
          <a:lstStyle/>
          <a:p>
            <a:fld id="{F7967362-0252-4724-B754-9FD2B066CC57}"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EB54C6-5864-47A1-8412-C29C2D3FC605}" type="datetimeFigureOut">
              <a:rPr lang="en-US" smtClean="0"/>
              <a:t>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67362-0252-4724-B754-9FD2B066CC5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EB54C6-5864-47A1-8412-C29C2D3FC605}" type="datetimeFigureOut">
              <a:rPr lang="en-US" smtClean="0"/>
              <a:t>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67362-0252-4724-B754-9FD2B066CC5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45EB54C6-5864-47A1-8412-C29C2D3FC605}" type="datetimeFigureOut">
              <a:rPr lang="en-US" smtClean="0"/>
              <a:t>2/10/2014</a:t>
            </a:fld>
            <a:endParaRPr lang="en-US"/>
          </a:p>
        </p:txBody>
      </p:sp>
      <p:sp>
        <p:nvSpPr>
          <p:cNvPr id="19" name="Slide Number Placeholder 18"/>
          <p:cNvSpPr>
            <a:spLocks noGrp="1"/>
          </p:cNvSpPr>
          <p:nvPr>
            <p:ph type="sldNum" sz="quarter" idx="15"/>
          </p:nvPr>
        </p:nvSpPr>
        <p:spPr/>
        <p:txBody>
          <a:bodyPr/>
          <a:lstStyle/>
          <a:p>
            <a:fld id="{F7967362-0252-4724-B754-9FD2B066CC57}"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45EB54C6-5864-47A1-8412-C29C2D3FC605}" type="datetimeFigureOut">
              <a:rPr lang="en-US" smtClean="0"/>
              <a:t>2/10/2014</a:t>
            </a:fld>
            <a:endParaRPr lang="en-US"/>
          </a:p>
        </p:txBody>
      </p:sp>
      <p:sp>
        <p:nvSpPr>
          <p:cNvPr id="20" name="Slide Number Placeholder 19"/>
          <p:cNvSpPr>
            <a:spLocks noGrp="1"/>
          </p:cNvSpPr>
          <p:nvPr>
            <p:ph type="sldNum" sz="quarter" idx="11"/>
          </p:nvPr>
        </p:nvSpPr>
        <p:spPr/>
        <p:txBody>
          <a:bodyPr/>
          <a:lstStyle/>
          <a:p>
            <a:fld id="{F7967362-0252-4724-B754-9FD2B066CC57}" type="slidenum">
              <a:rPr lang="en-US" smtClean="0"/>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45EB54C6-5864-47A1-8412-C29C2D3FC605}" type="datetimeFigureOut">
              <a:rPr lang="en-US" smtClean="0"/>
              <a:t>2/10/2014</a:t>
            </a:fld>
            <a:endParaRPr lang="en-US"/>
          </a:p>
        </p:txBody>
      </p:sp>
      <p:sp>
        <p:nvSpPr>
          <p:cNvPr id="25" name="Slide Number Placeholder 24"/>
          <p:cNvSpPr>
            <a:spLocks noGrp="1"/>
          </p:cNvSpPr>
          <p:nvPr>
            <p:ph type="sldNum" sz="quarter" idx="16"/>
          </p:nvPr>
        </p:nvSpPr>
        <p:spPr/>
        <p:txBody>
          <a:bodyPr/>
          <a:lstStyle/>
          <a:p>
            <a:fld id="{F7967362-0252-4724-B754-9FD2B066CC57}" type="slidenum">
              <a:rPr lang="en-US" smtClean="0"/>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45EB54C6-5864-47A1-8412-C29C2D3FC605}" type="datetimeFigureOut">
              <a:rPr lang="en-US" smtClean="0"/>
              <a:t>2/10/2014</a:t>
            </a:fld>
            <a:endParaRPr lang="en-US"/>
          </a:p>
        </p:txBody>
      </p:sp>
      <p:sp>
        <p:nvSpPr>
          <p:cNvPr id="24" name="Slide Number Placeholder 23"/>
          <p:cNvSpPr>
            <a:spLocks noGrp="1"/>
          </p:cNvSpPr>
          <p:nvPr>
            <p:ph type="sldNum" sz="quarter" idx="17"/>
          </p:nvPr>
        </p:nvSpPr>
        <p:spPr/>
        <p:txBody>
          <a:bodyPr/>
          <a:lstStyle/>
          <a:p>
            <a:fld id="{F7967362-0252-4724-B754-9FD2B066CC57}" type="slidenum">
              <a:rPr lang="en-US" smtClean="0"/>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45EB54C6-5864-47A1-8412-C29C2D3FC605}" type="datetimeFigureOut">
              <a:rPr lang="en-US" smtClean="0"/>
              <a:t>2/10/2014</a:t>
            </a:fld>
            <a:endParaRPr lang="en-US"/>
          </a:p>
        </p:txBody>
      </p:sp>
      <p:sp>
        <p:nvSpPr>
          <p:cNvPr id="14" name="Slide Number Placeholder 13"/>
          <p:cNvSpPr>
            <a:spLocks noGrp="1"/>
          </p:cNvSpPr>
          <p:nvPr>
            <p:ph type="sldNum" sz="quarter" idx="11"/>
          </p:nvPr>
        </p:nvSpPr>
        <p:spPr/>
        <p:txBody>
          <a:bodyPr/>
          <a:lstStyle/>
          <a:p>
            <a:fld id="{F7967362-0252-4724-B754-9FD2B066CC57}"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45EB54C6-5864-47A1-8412-C29C2D3FC605}" type="datetimeFigureOut">
              <a:rPr lang="en-US" smtClean="0"/>
              <a:t>2/10/2014</a:t>
            </a:fld>
            <a:endParaRPr lang="en-US"/>
          </a:p>
        </p:txBody>
      </p:sp>
      <p:sp>
        <p:nvSpPr>
          <p:cNvPr id="12" name="Slide Number Placeholder 11"/>
          <p:cNvSpPr>
            <a:spLocks noGrp="1"/>
          </p:cNvSpPr>
          <p:nvPr>
            <p:ph type="sldNum" sz="quarter" idx="11"/>
          </p:nvPr>
        </p:nvSpPr>
        <p:spPr/>
        <p:txBody>
          <a:bodyPr/>
          <a:lstStyle/>
          <a:p>
            <a:fld id="{F7967362-0252-4724-B754-9FD2B066CC57}" type="slidenum">
              <a:rPr lang="en-US" smtClean="0"/>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45EB54C6-5864-47A1-8412-C29C2D3FC605}" type="datetimeFigureOut">
              <a:rPr lang="en-US" smtClean="0"/>
              <a:t>2/10/2014</a:t>
            </a:fld>
            <a:endParaRPr lang="en-US"/>
          </a:p>
        </p:txBody>
      </p:sp>
      <p:sp>
        <p:nvSpPr>
          <p:cNvPr id="18" name="Slide Number Placeholder 17"/>
          <p:cNvSpPr>
            <a:spLocks noGrp="1"/>
          </p:cNvSpPr>
          <p:nvPr>
            <p:ph type="sldNum" sz="quarter" idx="16"/>
          </p:nvPr>
        </p:nvSpPr>
        <p:spPr/>
        <p:txBody>
          <a:bodyPr/>
          <a:lstStyle/>
          <a:p>
            <a:fld id="{F7967362-0252-4724-B754-9FD2B066CC57}" type="slidenum">
              <a:rPr lang="en-US" smtClean="0"/>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45EB54C6-5864-47A1-8412-C29C2D3FC605}" type="datetimeFigureOut">
              <a:rPr lang="en-US" smtClean="0"/>
              <a:t>2/10/2014</a:t>
            </a:fld>
            <a:endParaRPr lang="en-US"/>
          </a:p>
        </p:txBody>
      </p:sp>
      <p:sp>
        <p:nvSpPr>
          <p:cNvPr id="20" name="Slide Number Placeholder 19"/>
          <p:cNvSpPr>
            <a:spLocks noGrp="1"/>
          </p:cNvSpPr>
          <p:nvPr>
            <p:ph type="sldNum" sz="quarter" idx="15"/>
          </p:nvPr>
        </p:nvSpPr>
        <p:spPr/>
        <p:txBody>
          <a:bodyPr/>
          <a:lstStyle/>
          <a:p>
            <a:fld id="{F7967362-0252-4724-B754-9FD2B066CC57}"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45EB54C6-5864-47A1-8412-C29C2D3FC605}" type="datetimeFigureOut">
              <a:rPr lang="en-US" smtClean="0"/>
              <a:t>2/10/2014</a:t>
            </a:fld>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F7967362-0252-4724-B754-9FD2B066CC57}"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upload.wikimedia.org/wikipedia/commons/4/4c/DNA_Structure%2BKey%2BLabelled.pn_NoBB.png" TargetMode="Externa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hyperlink" Target="http://en.wikipedia.org/wiki/File:ADN_animation.gi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File:Phosphat-Ion.svg" TargetMode="External"/><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rl?sa=i&amp;rct=j&amp;q=&amp;esrc=s&amp;frm=1&amp;source=images&amp;cd=&amp;cad=rja&amp;docid=6v-JqXfQxK3RKM&amp;tbnid=ssODPFcMLDlLyM:&amp;ved=0CAUQjRw&amp;url=http://student.ccbcmd.edu/~gkaiser/biotutorials/dna/fg4.html&amp;ei=Kzb5UuS4J8rb0QHCo4DgCw&amp;bvm=bv.60983673,d.aWc&amp;psig=AFQjCNGVnLTi8wlqDwIfphI8AFj3b9VpFw&amp;ust=139215038001950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title"/>
          </p:nvPr>
        </p:nvSpPr>
        <p:spPr/>
        <p:txBody>
          <a:bodyPr/>
          <a:lstStyle/>
          <a:p>
            <a:r>
              <a:rPr lang="en-US" dirty="0" smtClean="0"/>
              <a:t>DNA Structure</a:t>
            </a:r>
            <a:endParaRPr lang="en-US" dirty="0"/>
          </a:p>
        </p:txBody>
      </p:sp>
    </p:spTree>
    <p:extLst>
      <p:ext uri="{BB962C8B-B14F-4D97-AF65-F5344CB8AC3E}">
        <p14:creationId xmlns:p14="http://schemas.microsoft.com/office/powerpoint/2010/main" val="24647232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52400"/>
            <a:ext cx="7680960" cy="6035040"/>
          </a:xfrm>
        </p:spPr>
        <p:txBody>
          <a:bodyPr>
            <a:normAutofit fontScale="92500"/>
          </a:bodyPr>
          <a:lstStyle/>
          <a:p>
            <a:r>
              <a:rPr lang="en-US" sz="2800" u="sng" dirty="0"/>
              <a:t>What they found:</a:t>
            </a:r>
            <a:br>
              <a:rPr lang="en-US" sz="2800" u="sng" dirty="0"/>
            </a:br>
            <a:r>
              <a:rPr lang="en-US" sz="2800" b="1" u="sng" dirty="0">
                <a:solidFill>
                  <a:srgbClr val="00B0F0"/>
                </a:solidFill>
              </a:rPr>
              <a:t>Sides</a:t>
            </a:r>
            <a:r>
              <a:rPr lang="en-US" sz="2800" dirty="0">
                <a:solidFill>
                  <a:srgbClr val="00B0F0"/>
                </a:solidFill>
              </a:rPr>
              <a:t> </a:t>
            </a:r>
            <a:r>
              <a:rPr lang="en-US" sz="2800" dirty="0"/>
              <a:t>of “ladder” are made of </a:t>
            </a:r>
            <a:r>
              <a:rPr lang="en-US" sz="2800" b="1" u="sng" dirty="0" err="1">
                <a:solidFill>
                  <a:srgbClr val="00B0F0"/>
                </a:solidFill>
              </a:rPr>
              <a:t>deoxyribose</a:t>
            </a:r>
            <a:r>
              <a:rPr lang="en-US" sz="2800" b="1" u="sng" dirty="0">
                <a:solidFill>
                  <a:srgbClr val="00B0F0"/>
                </a:solidFill>
              </a:rPr>
              <a:t> and phosphate</a:t>
            </a:r>
            <a:r>
              <a:rPr lang="en-US" sz="2800" dirty="0">
                <a:solidFill>
                  <a:srgbClr val="00B0F0"/>
                </a:solidFill>
              </a:rPr>
              <a:t>. </a:t>
            </a:r>
            <a:endParaRPr lang="en-US" sz="2800" dirty="0" smtClean="0">
              <a:solidFill>
                <a:srgbClr val="00B0F0"/>
              </a:solidFill>
            </a:endParaRPr>
          </a:p>
          <a:p>
            <a:r>
              <a:rPr lang="en-US" sz="2800" dirty="0" smtClean="0"/>
              <a:t>Phosphates </a:t>
            </a:r>
            <a:r>
              <a:rPr lang="en-US" sz="2800" dirty="0"/>
              <a:t>bind to the </a:t>
            </a:r>
            <a:r>
              <a:rPr lang="en-US" sz="2800" b="1" u="sng" dirty="0">
                <a:solidFill>
                  <a:srgbClr val="00B0F0"/>
                </a:solidFill>
              </a:rPr>
              <a:t>5’ and 3’ carbons of the </a:t>
            </a:r>
            <a:r>
              <a:rPr lang="en-US" sz="2800" b="1" u="sng" dirty="0" err="1">
                <a:solidFill>
                  <a:srgbClr val="00B0F0"/>
                </a:solidFill>
              </a:rPr>
              <a:t>deoxyribose</a:t>
            </a:r>
            <a:r>
              <a:rPr lang="en-US" sz="2800" b="1" u="sng" dirty="0">
                <a:solidFill>
                  <a:srgbClr val="00B0F0"/>
                </a:solidFill>
              </a:rPr>
              <a:t>.</a:t>
            </a:r>
          </a:p>
          <a:p>
            <a:r>
              <a:rPr lang="en-US" sz="2800" b="1" u="sng" dirty="0">
                <a:solidFill>
                  <a:srgbClr val="00B0F0"/>
                </a:solidFill>
              </a:rPr>
              <a:t>Steps</a:t>
            </a:r>
            <a:r>
              <a:rPr lang="en-US" sz="2800" dirty="0">
                <a:solidFill>
                  <a:srgbClr val="00B0F0"/>
                </a:solidFill>
              </a:rPr>
              <a:t> </a:t>
            </a:r>
            <a:r>
              <a:rPr lang="en-US" sz="2800" dirty="0"/>
              <a:t>of the “ladder” are made of </a:t>
            </a:r>
            <a:r>
              <a:rPr lang="en-US" sz="2800" b="1" u="sng" dirty="0">
                <a:solidFill>
                  <a:srgbClr val="00B0F0"/>
                </a:solidFill>
              </a:rPr>
              <a:t>the nitrogenous bases branching off the </a:t>
            </a:r>
            <a:r>
              <a:rPr lang="en-US" sz="2800" b="1" u="sng" dirty="0" err="1">
                <a:solidFill>
                  <a:srgbClr val="00B0F0"/>
                </a:solidFill>
              </a:rPr>
              <a:t>deoxyribose</a:t>
            </a:r>
            <a:r>
              <a:rPr lang="en-US" sz="2800" dirty="0"/>
              <a:t>. </a:t>
            </a:r>
            <a:endParaRPr lang="en-US" sz="2800" dirty="0" smtClean="0"/>
          </a:p>
          <a:p>
            <a:r>
              <a:rPr lang="en-US" sz="2800" dirty="0" smtClean="0"/>
              <a:t>Bases </a:t>
            </a:r>
            <a:r>
              <a:rPr lang="en-US" sz="2800" b="1" u="sng" dirty="0">
                <a:solidFill>
                  <a:srgbClr val="00B0F0"/>
                </a:solidFill>
              </a:rPr>
              <a:t>link together to form complimentary pairs</a:t>
            </a:r>
            <a:r>
              <a:rPr lang="en-US" sz="2800" dirty="0"/>
              <a:t>. </a:t>
            </a:r>
            <a:endParaRPr lang="en-US" sz="2800" dirty="0" smtClean="0"/>
          </a:p>
          <a:p>
            <a:r>
              <a:rPr lang="en-US" sz="2800" dirty="0"/>
              <a:t>		</a:t>
            </a:r>
            <a:r>
              <a:rPr lang="en-US" sz="2800" b="1" u="sng" dirty="0">
                <a:solidFill>
                  <a:srgbClr val="00B0F0"/>
                </a:solidFill>
              </a:rPr>
              <a:t>Adenine bonds to </a:t>
            </a:r>
            <a:r>
              <a:rPr lang="en-US" sz="2800" b="1" u="sng" dirty="0" smtClean="0">
                <a:solidFill>
                  <a:srgbClr val="00B0F0"/>
                </a:solidFill>
              </a:rPr>
              <a:t>Thymine</a:t>
            </a:r>
          </a:p>
          <a:p>
            <a:r>
              <a:rPr lang="en-US" sz="2800" b="1" dirty="0"/>
              <a:t>		</a:t>
            </a:r>
            <a:r>
              <a:rPr lang="en-US" sz="2800" b="1" u="sng" dirty="0">
                <a:solidFill>
                  <a:srgbClr val="00B0F0"/>
                </a:solidFill>
              </a:rPr>
              <a:t>Guanine bonds to </a:t>
            </a:r>
            <a:r>
              <a:rPr lang="en-US" sz="2800" b="1" u="sng" dirty="0" smtClean="0">
                <a:solidFill>
                  <a:srgbClr val="00B0F0"/>
                </a:solidFill>
              </a:rPr>
              <a:t>Cytosine</a:t>
            </a:r>
            <a:endParaRPr lang="en-US" sz="2800" dirty="0" smtClean="0">
              <a:solidFill>
                <a:srgbClr val="00B0F0"/>
              </a:solidFill>
            </a:endParaRPr>
          </a:p>
          <a:p>
            <a:r>
              <a:rPr lang="en-US" sz="2800" dirty="0" smtClean="0"/>
              <a:t>Each </a:t>
            </a:r>
            <a:r>
              <a:rPr lang="en-US" sz="2800" dirty="0"/>
              <a:t>side runs </a:t>
            </a:r>
            <a:r>
              <a:rPr lang="en-US" sz="2800" b="1" u="sng" dirty="0">
                <a:solidFill>
                  <a:srgbClr val="00B0F0"/>
                </a:solidFill>
              </a:rPr>
              <a:t>Anti-parallel</a:t>
            </a:r>
            <a:r>
              <a:rPr lang="en-US" sz="2800" dirty="0"/>
              <a:t> to the other – they run </a:t>
            </a:r>
            <a:r>
              <a:rPr lang="en-US" sz="2800" b="1" u="sng" dirty="0">
                <a:solidFill>
                  <a:srgbClr val="00B0F0"/>
                </a:solidFill>
              </a:rPr>
              <a:t>opposite directions</a:t>
            </a:r>
            <a:r>
              <a:rPr lang="en-US" sz="2800" dirty="0">
                <a:solidFill>
                  <a:srgbClr val="00B0F0"/>
                </a:solidFill>
              </a:rPr>
              <a:t> </a:t>
            </a:r>
          </a:p>
          <a:p>
            <a:endParaRPr lang="en-US" dirty="0"/>
          </a:p>
        </p:txBody>
      </p:sp>
    </p:spTree>
    <p:extLst>
      <p:ext uri="{BB962C8B-B14F-4D97-AF65-F5344CB8AC3E}">
        <p14:creationId xmlns:p14="http://schemas.microsoft.com/office/powerpoint/2010/main" val="271977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7620000" cy="4404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7763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3600" dirty="0"/>
              <a:t>the study of the inheritance of genes, genotypes, and phenotypes of individuals </a:t>
            </a:r>
            <a:r>
              <a:rPr lang="en-US" sz="3600" dirty="0" smtClean="0"/>
              <a:t>and </a:t>
            </a:r>
            <a:r>
              <a:rPr lang="en-US" sz="3600" dirty="0"/>
              <a:t>populations. </a:t>
            </a:r>
            <a:endParaRPr lang="en-US" sz="3600" dirty="0" smtClean="0"/>
          </a:p>
          <a:p>
            <a:endParaRPr lang="en-US" sz="3600" dirty="0"/>
          </a:p>
        </p:txBody>
      </p:sp>
      <p:sp>
        <p:nvSpPr>
          <p:cNvPr id="3" name="Title 2"/>
          <p:cNvSpPr>
            <a:spLocks noGrp="1"/>
          </p:cNvSpPr>
          <p:nvPr>
            <p:ph type="title"/>
          </p:nvPr>
        </p:nvSpPr>
        <p:spPr/>
        <p:txBody>
          <a:bodyPr/>
          <a:lstStyle/>
          <a:p>
            <a:r>
              <a:rPr lang="en-US" dirty="0" smtClean="0"/>
              <a:t>Genetics and Heredity</a:t>
            </a:r>
            <a:endParaRPr lang="en-US" dirty="0"/>
          </a:p>
        </p:txBody>
      </p:sp>
    </p:spTree>
    <p:extLst>
      <p:ext uri="{BB962C8B-B14F-4D97-AF65-F5344CB8AC3E}">
        <p14:creationId xmlns:p14="http://schemas.microsoft.com/office/powerpoint/2010/main" val="3964333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800" b="1" u="sng" dirty="0"/>
              <a:t>Gene</a:t>
            </a:r>
            <a:r>
              <a:rPr lang="en-US" sz="2800" dirty="0"/>
              <a:t>: Section of DNA that </a:t>
            </a:r>
            <a:r>
              <a:rPr lang="en-US" sz="2800" b="1" u="sng" dirty="0">
                <a:solidFill>
                  <a:srgbClr val="00B0F0"/>
                </a:solidFill>
              </a:rPr>
              <a:t>controls the expression of a characteristic</a:t>
            </a:r>
            <a:r>
              <a:rPr lang="en-US" sz="2800" dirty="0">
                <a:solidFill>
                  <a:srgbClr val="00B0F0"/>
                </a:solidFill>
              </a:rPr>
              <a:t> </a:t>
            </a:r>
            <a:r>
              <a:rPr lang="en-US" sz="2800" dirty="0"/>
              <a:t>by directing the </a:t>
            </a:r>
            <a:r>
              <a:rPr lang="en-US" sz="2800" b="1" u="sng" dirty="0">
                <a:solidFill>
                  <a:srgbClr val="00B0F0"/>
                </a:solidFill>
              </a:rPr>
              <a:t>manufacture of a protein</a:t>
            </a:r>
            <a:r>
              <a:rPr lang="en-US" sz="2800" dirty="0"/>
              <a:t>.</a:t>
            </a:r>
            <a:br>
              <a:rPr lang="en-US" sz="2800" dirty="0"/>
            </a:br>
            <a:endParaRPr lang="en-US" sz="2800" dirty="0" smtClean="0"/>
          </a:p>
          <a:p>
            <a:r>
              <a:rPr lang="en-US" sz="2800" dirty="0"/>
              <a:t>Protein is then used as the materials to </a:t>
            </a:r>
            <a:r>
              <a:rPr lang="en-US" sz="2800" b="1" u="sng" dirty="0">
                <a:solidFill>
                  <a:srgbClr val="00B0F0"/>
                </a:solidFill>
              </a:rPr>
              <a:t>build the structure of the cell</a:t>
            </a:r>
            <a:r>
              <a:rPr lang="en-US" sz="2800" dirty="0"/>
              <a:t> OR it is an </a:t>
            </a:r>
            <a:r>
              <a:rPr lang="en-US" sz="2800" b="1" u="sng" dirty="0">
                <a:solidFill>
                  <a:srgbClr val="00B0F0"/>
                </a:solidFill>
              </a:rPr>
              <a:t>enzyme that regulates how the cell does its job</a:t>
            </a:r>
            <a:r>
              <a:rPr lang="en-US" sz="2800" dirty="0"/>
              <a:t>. </a:t>
            </a:r>
            <a:br>
              <a:rPr lang="en-US" sz="2800" dirty="0"/>
            </a:br>
            <a:r>
              <a:rPr lang="en-US" sz="2800" dirty="0"/>
              <a:t>	The expression of these proteins is what </a:t>
            </a:r>
            <a:r>
              <a:rPr lang="en-US" sz="2800" b="1" u="sng" dirty="0">
                <a:solidFill>
                  <a:srgbClr val="00B0F0"/>
                </a:solidFill>
              </a:rPr>
              <a:t>determines the specific traits</a:t>
            </a:r>
            <a:r>
              <a:rPr lang="en-US" sz="2800" dirty="0"/>
              <a:t>.</a:t>
            </a:r>
            <a:br>
              <a:rPr lang="en-US" sz="2800" dirty="0"/>
            </a:br>
            <a:endParaRPr lang="en-US" sz="2800"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81615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dirty="0"/>
          </a:p>
        </p:txBody>
      </p:sp>
      <p:sp>
        <p:nvSpPr>
          <p:cNvPr id="3" name="Title 2"/>
          <p:cNvSpPr>
            <a:spLocks noGrp="1"/>
          </p:cNvSpPr>
          <p:nvPr>
            <p:ph type="title"/>
          </p:nvPr>
        </p:nvSpPr>
        <p:spPr/>
        <p:txBody>
          <a:bodyPr/>
          <a:lstStyle/>
          <a:p>
            <a:endParaRPr lang="en-US"/>
          </a:p>
        </p:txBody>
      </p:sp>
      <p:grpSp>
        <p:nvGrpSpPr>
          <p:cNvPr id="4" name="Group 4"/>
          <p:cNvGrpSpPr>
            <a:grpSpLocks/>
          </p:cNvGrpSpPr>
          <p:nvPr/>
        </p:nvGrpSpPr>
        <p:grpSpPr bwMode="auto">
          <a:xfrm>
            <a:off x="1220744" y="1639888"/>
            <a:ext cx="5792787" cy="4443412"/>
            <a:chOff x="1231" y="1225"/>
            <a:chExt cx="3649" cy="2799"/>
          </a:xfrm>
          <a:noFill/>
        </p:grpSpPr>
        <p:grpSp>
          <p:nvGrpSpPr>
            <p:cNvPr id="5" name="Group 5"/>
            <p:cNvGrpSpPr>
              <a:grpSpLocks/>
            </p:cNvGrpSpPr>
            <p:nvPr/>
          </p:nvGrpSpPr>
          <p:grpSpPr bwMode="auto">
            <a:xfrm>
              <a:off x="1848" y="1225"/>
              <a:ext cx="3032" cy="2786"/>
              <a:chOff x="904" y="774"/>
              <a:chExt cx="3449" cy="3168"/>
            </a:xfrm>
            <a:grpFill/>
          </p:grpSpPr>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6" y="774"/>
                <a:ext cx="2893" cy="3162"/>
              </a:xfrm>
              <a:prstGeom prst="rect">
                <a:avLst/>
              </a:prstGeom>
              <a:grpFill/>
              <a:ln w="9525">
                <a:noFill/>
                <a:miter lim="800000"/>
                <a:headEnd/>
                <a:tailEnd/>
              </a:ln>
              <a:extLst>
                <a:ext uri="{909E8E84-426E-40DD-AFC4-6F175D3DCCD1}">
                  <a14:hiddenFill xmlns:a14="http://schemas.microsoft.com/office/drawing/2010/main">
                    <a:solidFill>
                      <a:srgbClr val="FFFFFF"/>
                    </a:solidFill>
                  </a14:hiddenFill>
                </a:ext>
              </a:extLst>
            </p:spPr>
          </p:pic>
          <p:sp>
            <p:nvSpPr>
              <p:cNvPr id="8" name="Text Box 7"/>
              <p:cNvSpPr txBox="1">
                <a:spLocks noChangeArrowheads="1"/>
              </p:cNvSpPr>
              <p:nvPr/>
            </p:nvSpPr>
            <p:spPr bwMode="auto">
              <a:xfrm>
                <a:off x="904" y="1252"/>
                <a:ext cx="1105" cy="218"/>
              </a:xfrm>
              <a:prstGeom prst="rect">
                <a:avLst/>
              </a:prstGeom>
              <a:grpFill/>
              <a:ln w="34925">
                <a:noFill/>
                <a:miter lim="800000"/>
                <a:headEnd/>
                <a:tailEnd/>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defRPr kumimoji="1" sz="2500">
                    <a:solidFill>
                      <a:schemeClr val="tx1"/>
                    </a:solidFill>
                    <a:latin typeface="Arial" charset="0"/>
                    <a:sym typeface="Symbol" pitchFamily="18" charset="2"/>
                  </a:defRPr>
                </a:lvl1pPr>
                <a:lvl2pPr marL="742950" indent="-285750">
                  <a:defRPr kumimoji="1" sz="2500">
                    <a:solidFill>
                      <a:schemeClr val="tx1"/>
                    </a:solidFill>
                    <a:latin typeface="Arial" charset="0"/>
                    <a:sym typeface="Symbol" pitchFamily="18" charset="2"/>
                  </a:defRPr>
                </a:lvl2pPr>
                <a:lvl3pPr marL="1143000" indent="-228600">
                  <a:defRPr kumimoji="1" sz="2500">
                    <a:solidFill>
                      <a:schemeClr val="tx1"/>
                    </a:solidFill>
                    <a:latin typeface="Arial" charset="0"/>
                    <a:sym typeface="Symbol" pitchFamily="18" charset="2"/>
                  </a:defRPr>
                </a:lvl3pPr>
                <a:lvl4pPr marL="1600200" indent="-228600">
                  <a:defRPr kumimoji="1" sz="2500">
                    <a:solidFill>
                      <a:schemeClr val="tx1"/>
                    </a:solidFill>
                    <a:latin typeface="Arial" charset="0"/>
                    <a:sym typeface="Symbol" pitchFamily="18" charset="2"/>
                  </a:defRPr>
                </a:lvl4pPr>
                <a:lvl5pPr marL="2057400" indent="-228600">
                  <a:defRPr kumimoji="1" sz="2500">
                    <a:solidFill>
                      <a:schemeClr val="tx1"/>
                    </a:solidFill>
                    <a:latin typeface="Arial" charset="0"/>
                    <a:sym typeface="Symbol" pitchFamily="18" charset="2"/>
                  </a:defRPr>
                </a:lvl5pPr>
                <a:lvl6pPr marL="2514600" indent="-228600" eaLnBrk="0" fontAlgn="base" hangingPunct="0">
                  <a:spcBef>
                    <a:spcPct val="0"/>
                  </a:spcBef>
                  <a:spcAft>
                    <a:spcPct val="0"/>
                  </a:spcAft>
                  <a:defRPr kumimoji="1" sz="2500">
                    <a:solidFill>
                      <a:schemeClr val="tx1"/>
                    </a:solidFill>
                    <a:latin typeface="Arial" charset="0"/>
                    <a:sym typeface="Symbol" pitchFamily="18" charset="2"/>
                  </a:defRPr>
                </a:lvl6pPr>
                <a:lvl7pPr marL="2971800" indent="-228600" eaLnBrk="0" fontAlgn="base" hangingPunct="0">
                  <a:spcBef>
                    <a:spcPct val="0"/>
                  </a:spcBef>
                  <a:spcAft>
                    <a:spcPct val="0"/>
                  </a:spcAft>
                  <a:defRPr kumimoji="1" sz="2500">
                    <a:solidFill>
                      <a:schemeClr val="tx1"/>
                    </a:solidFill>
                    <a:latin typeface="Arial" charset="0"/>
                    <a:sym typeface="Symbol" pitchFamily="18" charset="2"/>
                  </a:defRPr>
                </a:lvl7pPr>
                <a:lvl8pPr marL="3429000" indent="-228600" eaLnBrk="0" fontAlgn="base" hangingPunct="0">
                  <a:spcBef>
                    <a:spcPct val="0"/>
                  </a:spcBef>
                  <a:spcAft>
                    <a:spcPct val="0"/>
                  </a:spcAft>
                  <a:defRPr kumimoji="1" sz="2500">
                    <a:solidFill>
                      <a:schemeClr val="tx1"/>
                    </a:solidFill>
                    <a:latin typeface="Arial" charset="0"/>
                    <a:sym typeface="Symbol" pitchFamily="18" charset="2"/>
                  </a:defRPr>
                </a:lvl8pPr>
                <a:lvl9pPr marL="3886200" indent="-228600" eaLnBrk="0" fontAlgn="base" hangingPunct="0">
                  <a:spcBef>
                    <a:spcPct val="0"/>
                  </a:spcBef>
                  <a:spcAft>
                    <a:spcPct val="0"/>
                  </a:spcAft>
                  <a:defRPr kumimoji="1" sz="2500">
                    <a:solidFill>
                      <a:schemeClr val="tx1"/>
                    </a:solidFill>
                    <a:latin typeface="Arial" charset="0"/>
                    <a:sym typeface="Symbol" pitchFamily="18" charset="2"/>
                  </a:defRPr>
                </a:lvl9pPr>
              </a:lstStyle>
              <a:p>
                <a:pPr algn="ctr"/>
                <a:r>
                  <a:rPr kumimoji="0" lang="en-US" altLang="en-US" sz="1400"/>
                  <a:t>1</a:t>
                </a:r>
              </a:p>
            </p:txBody>
          </p:sp>
          <p:sp>
            <p:nvSpPr>
              <p:cNvPr id="9" name="Text Box 8"/>
              <p:cNvSpPr txBox="1">
                <a:spLocks noChangeArrowheads="1"/>
              </p:cNvSpPr>
              <p:nvPr/>
            </p:nvSpPr>
            <p:spPr bwMode="auto">
              <a:xfrm>
                <a:off x="904" y="2579"/>
                <a:ext cx="1105" cy="218"/>
              </a:xfrm>
              <a:prstGeom prst="rect">
                <a:avLst/>
              </a:prstGeom>
              <a:grpFill/>
              <a:ln w="34925">
                <a:noFill/>
                <a:miter lim="800000"/>
                <a:headEnd/>
                <a:tailEnd/>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defRPr kumimoji="1" sz="2500">
                    <a:solidFill>
                      <a:schemeClr val="tx1"/>
                    </a:solidFill>
                    <a:latin typeface="Arial" charset="0"/>
                    <a:sym typeface="Symbol" pitchFamily="18" charset="2"/>
                  </a:defRPr>
                </a:lvl1pPr>
                <a:lvl2pPr marL="742950" indent="-285750">
                  <a:defRPr kumimoji="1" sz="2500">
                    <a:solidFill>
                      <a:schemeClr val="tx1"/>
                    </a:solidFill>
                    <a:latin typeface="Arial" charset="0"/>
                    <a:sym typeface="Symbol" pitchFamily="18" charset="2"/>
                  </a:defRPr>
                </a:lvl2pPr>
                <a:lvl3pPr marL="1143000" indent="-228600">
                  <a:defRPr kumimoji="1" sz="2500">
                    <a:solidFill>
                      <a:schemeClr val="tx1"/>
                    </a:solidFill>
                    <a:latin typeface="Arial" charset="0"/>
                    <a:sym typeface="Symbol" pitchFamily="18" charset="2"/>
                  </a:defRPr>
                </a:lvl3pPr>
                <a:lvl4pPr marL="1600200" indent="-228600">
                  <a:defRPr kumimoji="1" sz="2500">
                    <a:solidFill>
                      <a:schemeClr val="tx1"/>
                    </a:solidFill>
                    <a:latin typeface="Arial" charset="0"/>
                    <a:sym typeface="Symbol" pitchFamily="18" charset="2"/>
                  </a:defRPr>
                </a:lvl4pPr>
                <a:lvl5pPr marL="2057400" indent="-228600">
                  <a:defRPr kumimoji="1" sz="2500">
                    <a:solidFill>
                      <a:schemeClr val="tx1"/>
                    </a:solidFill>
                    <a:latin typeface="Arial" charset="0"/>
                    <a:sym typeface="Symbol" pitchFamily="18" charset="2"/>
                  </a:defRPr>
                </a:lvl5pPr>
                <a:lvl6pPr marL="2514600" indent="-228600" eaLnBrk="0" fontAlgn="base" hangingPunct="0">
                  <a:spcBef>
                    <a:spcPct val="0"/>
                  </a:spcBef>
                  <a:spcAft>
                    <a:spcPct val="0"/>
                  </a:spcAft>
                  <a:defRPr kumimoji="1" sz="2500">
                    <a:solidFill>
                      <a:schemeClr val="tx1"/>
                    </a:solidFill>
                    <a:latin typeface="Arial" charset="0"/>
                    <a:sym typeface="Symbol" pitchFamily="18" charset="2"/>
                  </a:defRPr>
                </a:lvl6pPr>
                <a:lvl7pPr marL="2971800" indent="-228600" eaLnBrk="0" fontAlgn="base" hangingPunct="0">
                  <a:spcBef>
                    <a:spcPct val="0"/>
                  </a:spcBef>
                  <a:spcAft>
                    <a:spcPct val="0"/>
                  </a:spcAft>
                  <a:defRPr kumimoji="1" sz="2500">
                    <a:solidFill>
                      <a:schemeClr val="tx1"/>
                    </a:solidFill>
                    <a:latin typeface="Arial" charset="0"/>
                    <a:sym typeface="Symbol" pitchFamily="18" charset="2"/>
                  </a:defRPr>
                </a:lvl7pPr>
                <a:lvl8pPr marL="3429000" indent="-228600" eaLnBrk="0" fontAlgn="base" hangingPunct="0">
                  <a:spcBef>
                    <a:spcPct val="0"/>
                  </a:spcBef>
                  <a:spcAft>
                    <a:spcPct val="0"/>
                  </a:spcAft>
                  <a:defRPr kumimoji="1" sz="2500">
                    <a:solidFill>
                      <a:schemeClr val="tx1"/>
                    </a:solidFill>
                    <a:latin typeface="Arial" charset="0"/>
                    <a:sym typeface="Symbol" pitchFamily="18" charset="2"/>
                  </a:defRPr>
                </a:lvl8pPr>
                <a:lvl9pPr marL="3886200" indent="-228600" eaLnBrk="0" fontAlgn="base" hangingPunct="0">
                  <a:spcBef>
                    <a:spcPct val="0"/>
                  </a:spcBef>
                  <a:spcAft>
                    <a:spcPct val="0"/>
                  </a:spcAft>
                  <a:defRPr kumimoji="1" sz="2500">
                    <a:solidFill>
                      <a:schemeClr val="tx1"/>
                    </a:solidFill>
                    <a:latin typeface="Arial" charset="0"/>
                    <a:sym typeface="Symbol" pitchFamily="18" charset="2"/>
                  </a:defRPr>
                </a:lvl9pPr>
              </a:lstStyle>
              <a:p>
                <a:pPr algn="ctr"/>
                <a:r>
                  <a:rPr kumimoji="0" lang="en-US" altLang="en-US" sz="1400"/>
                  <a:t>2</a:t>
                </a:r>
              </a:p>
            </p:txBody>
          </p:sp>
          <p:sp>
            <p:nvSpPr>
              <p:cNvPr id="10" name="Text Box 9"/>
              <p:cNvSpPr txBox="1">
                <a:spLocks noChangeArrowheads="1"/>
              </p:cNvSpPr>
              <p:nvPr/>
            </p:nvSpPr>
            <p:spPr bwMode="auto">
              <a:xfrm>
                <a:off x="912" y="3163"/>
                <a:ext cx="1105" cy="219"/>
              </a:xfrm>
              <a:prstGeom prst="rect">
                <a:avLst/>
              </a:prstGeom>
              <a:grpFill/>
              <a:ln w="34925">
                <a:noFill/>
                <a:miter lim="800000"/>
                <a:headEnd/>
                <a:tailEnd/>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defRPr kumimoji="1" sz="2500">
                    <a:solidFill>
                      <a:schemeClr val="tx1"/>
                    </a:solidFill>
                    <a:latin typeface="Arial" charset="0"/>
                    <a:sym typeface="Symbol" pitchFamily="18" charset="2"/>
                  </a:defRPr>
                </a:lvl1pPr>
                <a:lvl2pPr marL="742950" indent="-285750">
                  <a:defRPr kumimoji="1" sz="2500">
                    <a:solidFill>
                      <a:schemeClr val="tx1"/>
                    </a:solidFill>
                    <a:latin typeface="Arial" charset="0"/>
                    <a:sym typeface="Symbol" pitchFamily="18" charset="2"/>
                  </a:defRPr>
                </a:lvl2pPr>
                <a:lvl3pPr marL="1143000" indent="-228600">
                  <a:defRPr kumimoji="1" sz="2500">
                    <a:solidFill>
                      <a:schemeClr val="tx1"/>
                    </a:solidFill>
                    <a:latin typeface="Arial" charset="0"/>
                    <a:sym typeface="Symbol" pitchFamily="18" charset="2"/>
                  </a:defRPr>
                </a:lvl3pPr>
                <a:lvl4pPr marL="1600200" indent="-228600">
                  <a:defRPr kumimoji="1" sz="2500">
                    <a:solidFill>
                      <a:schemeClr val="tx1"/>
                    </a:solidFill>
                    <a:latin typeface="Arial" charset="0"/>
                    <a:sym typeface="Symbol" pitchFamily="18" charset="2"/>
                  </a:defRPr>
                </a:lvl4pPr>
                <a:lvl5pPr marL="2057400" indent="-228600">
                  <a:defRPr kumimoji="1" sz="2500">
                    <a:solidFill>
                      <a:schemeClr val="tx1"/>
                    </a:solidFill>
                    <a:latin typeface="Arial" charset="0"/>
                    <a:sym typeface="Symbol" pitchFamily="18" charset="2"/>
                  </a:defRPr>
                </a:lvl5pPr>
                <a:lvl6pPr marL="2514600" indent="-228600" eaLnBrk="0" fontAlgn="base" hangingPunct="0">
                  <a:spcBef>
                    <a:spcPct val="0"/>
                  </a:spcBef>
                  <a:spcAft>
                    <a:spcPct val="0"/>
                  </a:spcAft>
                  <a:defRPr kumimoji="1" sz="2500">
                    <a:solidFill>
                      <a:schemeClr val="tx1"/>
                    </a:solidFill>
                    <a:latin typeface="Arial" charset="0"/>
                    <a:sym typeface="Symbol" pitchFamily="18" charset="2"/>
                  </a:defRPr>
                </a:lvl6pPr>
                <a:lvl7pPr marL="2971800" indent="-228600" eaLnBrk="0" fontAlgn="base" hangingPunct="0">
                  <a:spcBef>
                    <a:spcPct val="0"/>
                  </a:spcBef>
                  <a:spcAft>
                    <a:spcPct val="0"/>
                  </a:spcAft>
                  <a:defRPr kumimoji="1" sz="2500">
                    <a:solidFill>
                      <a:schemeClr val="tx1"/>
                    </a:solidFill>
                    <a:latin typeface="Arial" charset="0"/>
                    <a:sym typeface="Symbol" pitchFamily="18" charset="2"/>
                  </a:defRPr>
                </a:lvl7pPr>
                <a:lvl8pPr marL="3429000" indent="-228600" eaLnBrk="0" fontAlgn="base" hangingPunct="0">
                  <a:spcBef>
                    <a:spcPct val="0"/>
                  </a:spcBef>
                  <a:spcAft>
                    <a:spcPct val="0"/>
                  </a:spcAft>
                  <a:defRPr kumimoji="1" sz="2500">
                    <a:solidFill>
                      <a:schemeClr val="tx1"/>
                    </a:solidFill>
                    <a:latin typeface="Arial" charset="0"/>
                    <a:sym typeface="Symbol" pitchFamily="18" charset="2"/>
                  </a:defRPr>
                </a:lvl8pPr>
                <a:lvl9pPr marL="3886200" indent="-228600" eaLnBrk="0" fontAlgn="base" hangingPunct="0">
                  <a:spcBef>
                    <a:spcPct val="0"/>
                  </a:spcBef>
                  <a:spcAft>
                    <a:spcPct val="0"/>
                  </a:spcAft>
                  <a:defRPr kumimoji="1" sz="2500">
                    <a:solidFill>
                      <a:schemeClr val="tx1"/>
                    </a:solidFill>
                    <a:latin typeface="Arial" charset="0"/>
                    <a:sym typeface="Symbol" pitchFamily="18" charset="2"/>
                  </a:defRPr>
                </a:lvl9pPr>
              </a:lstStyle>
              <a:p>
                <a:pPr algn="ctr"/>
                <a:r>
                  <a:rPr kumimoji="0" lang="en-US" altLang="en-US" sz="1400"/>
                  <a:t>3</a:t>
                </a:r>
              </a:p>
            </p:txBody>
          </p:sp>
          <p:sp>
            <p:nvSpPr>
              <p:cNvPr id="11" name="Text Box 10"/>
              <p:cNvSpPr txBox="1">
                <a:spLocks noChangeArrowheads="1"/>
              </p:cNvSpPr>
              <p:nvPr/>
            </p:nvSpPr>
            <p:spPr bwMode="auto">
              <a:xfrm>
                <a:off x="928" y="1274"/>
                <a:ext cx="1569" cy="307"/>
              </a:xfrm>
              <a:prstGeom prst="rect">
                <a:avLst/>
              </a:prstGeom>
              <a:grpFill/>
              <a:ln w="34925">
                <a:noFill/>
                <a:miter lim="800000"/>
                <a:headEnd/>
                <a:tailEnd/>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defRPr kumimoji="1" sz="2500">
                    <a:solidFill>
                      <a:schemeClr val="tx1"/>
                    </a:solidFill>
                    <a:latin typeface="Arial" charset="0"/>
                    <a:sym typeface="Symbol" pitchFamily="18" charset="2"/>
                  </a:defRPr>
                </a:lvl1pPr>
                <a:lvl2pPr marL="742950" indent="-285750">
                  <a:defRPr kumimoji="1" sz="2500">
                    <a:solidFill>
                      <a:schemeClr val="tx1"/>
                    </a:solidFill>
                    <a:latin typeface="Arial" charset="0"/>
                    <a:sym typeface="Symbol" pitchFamily="18" charset="2"/>
                  </a:defRPr>
                </a:lvl2pPr>
                <a:lvl3pPr marL="1143000" indent="-228600">
                  <a:defRPr kumimoji="1" sz="2500">
                    <a:solidFill>
                      <a:schemeClr val="tx1"/>
                    </a:solidFill>
                    <a:latin typeface="Arial" charset="0"/>
                    <a:sym typeface="Symbol" pitchFamily="18" charset="2"/>
                  </a:defRPr>
                </a:lvl3pPr>
                <a:lvl4pPr marL="1600200" indent="-228600">
                  <a:defRPr kumimoji="1" sz="2500">
                    <a:solidFill>
                      <a:schemeClr val="tx1"/>
                    </a:solidFill>
                    <a:latin typeface="Arial" charset="0"/>
                    <a:sym typeface="Symbol" pitchFamily="18" charset="2"/>
                  </a:defRPr>
                </a:lvl4pPr>
                <a:lvl5pPr marL="2057400" indent="-228600">
                  <a:defRPr kumimoji="1" sz="2500">
                    <a:solidFill>
                      <a:schemeClr val="tx1"/>
                    </a:solidFill>
                    <a:latin typeface="Arial" charset="0"/>
                    <a:sym typeface="Symbol" pitchFamily="18" charset="2"/>
                  </a:defRPr>
                </a:lvl5pPr>
                <a:lvl6pPr marL="2514600" indent="-228600" eaLnBrk="0" fontAlgn="base" hangingPunct="0">
                  <a:spcBef>
                    <a:spcPct val="0"/>
                  </a:spcBef>
                  <a:spcAft>
                    <a:spcPct val="0"/>
                  </a:spcAft>
                  <a:defRPr kumimoji="1" sz="2500">
                    <a:solidFill>
                      <a:schemeClr val="tx1"/>
                    </a:solidFill>
                    <a:latin typeface="Arial" charset="0"/>
                    <a:sym typeface="Symbol" pitchFamily="18" charset="2"/>
                  </a:defRPr>
                </a:lvl6pPr>
                <a:lvl7pPr marL="2971800" indent="-228600" eaLnBrk="0" fontAlgn="base" hangingPunct="0">
                  <a:spcBef>
                    <a:spcPct val="0"/>
                  </a:spcBef>
                  <a:spcAft>
                    <a:spcPct val="0"/>
                  </a:spcAft>
                  <a:defRPr kumimoji="1" sz="2500">
                    <a:solidFill>
                      <a:schemeClr val="tx1"/>
                    </a:solidFill>
                    <a:latin typeface="Arial" charset="0"/>
                    <a:sym typeface="Symbol" pitchFamily="18" charset="2"/>
                  </a:defRPr>
                </a:lvl7pPr>
                <a:lvl8pPr marL="3429000" indent="-228600" eaLnBrk="0" fontAlgn="base" hangingPunct="0">
                  <a:spcBef>
                    <a:spcPct val="0"/>
                  </a:spcBef>
                  <a:spcAft>
                    <a:spcPct val="0"/>
                  </a:spcAft>
                  <a:defRPr kumimoji="1" sz="2500">
                    <a:solidFill>
                      <a:schemeClr val="tx1"/>
                    </a:solidFill>
                    <a:latin typeface="Arial" charset="0"/>
                    <a:sym typeface="Symbol" pitchFamily="18" charset="2"/>
                  </a:defRPr>
                </a:lvl8pPr>
                <a:lvl9pPr marL="3886200" indent="-228600" eaLnBrk="0" fontAlgn="base" hangingPunct="0">
                  <a:spcBef>
                    <a:spcPct val="0"/>
                  </a:spcBef>
                  <a:spcAft>
                    <a:spcPct val="0"/>
                  </a:spcAft>
                  <a:defRPr kumimoji="1" sz="2500">
                    <a:solidFill>
                      <a:schemeClr val="tx1"/>
                    </a:solidFill>
                    <a:latin typeface="Arial" charset="0"/>
                    <a:sym typeface="Symbol" pitchFamily="18" charset="2"/>
                  </a:defRPr>
                </a:lvl9pPr>
              </a:lstStyle>
              <a:p>
                <a:pPr algn="ctr"/>
                <a:r>
                  <a:rPr kumimoji="0" lang="en-US" altLang="en-US" sz="1100" dirty="0"/>
                  <a:t>       </a:t>
                </a:r>
                <a:r>
                  <a:rPr kumimoji="0" lang="en-US" altLang="en-US" sz="1100" dirty="0">
                    <a:solidFill>
                      <a:schemeClr val="bg1"/>
                    </a:solidFill>
                  </a:rPr>
                  <a:t>Synthesis of</a:t>
                </a:r>
                <a:br>
                  <a:rPr kumimoji="0" lang="en-US" altLang="en-US" sz="1100" dirty="0">
                    <a:solidFill>
                      <a:schemeClr val="bg1"/>
                    </a:solidFill>
                  </a:rPr>
                </a:br>
                <a:r>
                  <a:rPr kumimoji="0" lang="en-US" altLang="en-US" sz="1100" dirty="0">
                    <a:solidFill>
                      <a:schemeClr val="bg1"/>
                    </a:solidFill>
                  </a:rPr>
                  <a:t>            mRNA in the nucleus</a:t>
                </a:r>
              </a:p>
            </p:txBody>
          </p:sp>
          <p:sp>
            <p:nvSpPr>
              <p:cNvPr id="12" name="Text Box 11"/>
              <p:cNvSpPr txBox="1">
                <a:spLocks noChangeArrowheads="1"/>
              </p:cNvSpPr>
              <p:nvPr/>
            </p:nvSpPr>
            <p:spPr bwMode="auto">
              <a:xfrm>
                <a:off x="1080" y="2596"/>
                <a:ext cx="1496" cy="427"/>
              </a:xfrm>
              <a:prstGeom prst="rect">
                <a:avLst/>
              </a:prstGeom>
              <a:grpFill/>
              <a:ln w="34925">
                <a:noFill/>
                <a:miter lim="800000"/>
                <a:headEnd/>
                <a:tailEnd/>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defRPr kumimoji="1" sz="2500">
                    <a:solidFill>
                      <a:schemeClr val="tx1"/>
                    </a:solidFill>
                    <a:latin typeface="Arial" charset="0"/>
                    <a:sym typeface="Symbol" pitchFamily="18" charset="2"/>
                  </a:defRPr>
                </a:lvl1pPr>
                <a:lvl2pPr marL="742950" indent="-285750">
                  <a:defRPr kumimoji="1" sz="2500">
                    <a:solidFill>
                      <a:schemeClr val="tx1"/>
                    </a:solidFill>
                    <a:latin typeface="Arial" charset="0"/>
                    <a:sym typeface="Symbol" pitchFamily="18" charset="2"/>
                  </a:defRPr>
                </a:lvl2pPr>
                <a:lvl3pPr marL="1143000" indent="-228600">
                  <a:defRPr kumimoji="1" sz="2500">
                    <a:solidFill>
                      <a:schemeClr val="tx1"/>
                    </a:solidFill>
                    <a:latin typeface="Arial" charset="0"/>
                    <a:sym typeface="Symbol" pitchFamily="18" charset="2"/>
                  </a:defRPr>
                </a:lvl3pPr>
                <a:lvl4pPr marL="1600200" indent="-228600">
                  <a:defRPr kumimoji="1" sz="2500">
                    <a:solidFill>
                      <a:schemeClr val="tx1"/>
                    </a:solidFill>
                    <a:latin typeface="Arial" charset="0"/>
                    <a:sym typeface="Symbol" pitchFamily="18" charset="2"/>
                  </a:defRPr>
                </a:lvl4pPr>
                <a:lvl5pPr marL="2057400" indent="-228600">
                  <a:defRPr kumimoji="1" sz="2500">
                    <a:solidFill>
                      <a:schemeClr val="tx1"/>
                    </a:solidFill>
                    <a:latin typeface="Arial" charset="0"/>
                    <a:sym typeface="Symbol" pitchFamily="18" charset="2"/>
                  </a:defRPr>
                </a:lvl5pPr>
                <a:lvl6pPr marL="2514600" indent="-228600" eaLnBrk="0" fontAlgn="base" hangingPunct="0">
                  <a:spcBef>
                    <a:spcPct val="0"/>
                  </a:spcBef>
                  <a:spcAft>
                    <a:spcPct val="0"/>
                  </a:spcAft>
                  <a:defRPr kumimoji="1" sz="2500">
                    <a:solidFill>
                      <a:schemeClr val="tx1"/>
                    </a:solidFill>
                    <a:latin typeface="Arial" charset="0"/>
                    <a:sym typeface="Symbol" pitchFamily="18" charset="2"/>
                  </a:defRPr>
                </a:lvl6pPr>
                <a:lvl7pPr marL="2971800" indent="-228600" eaLnBrk="0" fontAlgn="base" hangingPunct="0">
                  <a:spcBef>
                    <a:spcPct val="0"/>
                  </a:spcBef>
                  <a:spcAft>
                    <a:spcPct val="0"/>
                  </a:spcAft>
                  <a:defRPr kumimoji="1" sz="2500">
                    <a:solidFill>
                      <a:schemeClr val="tx1"/>
                    </a:solidFill>
                    <a:latin typeface="Arial" charset="0"/>
                    <a:sym typeface="Symbol" pitchFamily="18" charset="2"/>
                  </a:defRPr>
                </a:lvl7pPr>
                <a:lvl8pPr marL="3429000" indent="-228600" eaLnBrk="0" fontAlgn="base" hangingPunct="0">
                  <a:spcBef>
                    <a:spcPct val="0"/>
                  </a:spcBef>
                  <a:spcAft>
                    <a:spcPct val="0"/>
                  </a:spcAft>
                  <a:defRPr kumimoji="1" sz="2500">
                    <a:solidFill>
                      <a:schemeClr val="tx1"/>
                    </a:solidFill>
                    <a:latin typeface="Arial" charset="0"/>
                    <a:sym typeface="Symbol" pitchFamily="18" charset="2"/>
                  </a:defRPr>
                </a:lvl8pPr>
                <a:lvl9pPr marL="3886200" indent="-228600" eaLnBrk="0" fontAlgn="base" hangingPunct="0">
                  <a:spcBef>
                    <a:spcPct val="0"/>
                  </a:spcBef>
                  <a:spcAft>
                    <a:spcPct val="0"/>
                  </a:spcAft>
                  <a:defRPr kumimoji="1" sz="2500">
                    <a:solidFill>
                      <a:schemeClr val="tx1"/>
                    </a:solidFill>
                    <a:latin typeface="Arial" charset="0"/>
                    <a:sym typeface="Symbol" pitchFamily="18" charset="2"/>
                  </a:defRPr>
                </a:lvl9pPr>
              </a:lstStyle>
              <a:p>
                <a:pPr algn="ctr"/>
                <a:r>
                  <a:rPr kumimoji="0" lang="en-US" altLang="en-US" sz="1100" dirty="0">
                    <a:solidFill>
                      <a:schemeClr val="bg1"/>
                    </a:solidFill>
                  </a:rPr>
                  <a:t>Movement of </a:t>
                </a:r>
              </a:p>
              <a:p>
                <a:pPr algn="ctr"/>
                <a:r>
                  <a:rPr kumimoji="0" lang="en-US" altLang="en-US" sz="1100" dirty="0">
                    <a:solidFill>
                      <a:schemeClr val="bg1"/>
                    </a:solidFill>
                  </a:rPr>
                  <a:t>mRNA into cytoplasm </a:t>
                </a:r>
              </a:p>
              <a:p>
                <a:r>
                  <a:rPr kumimoji="0" lang="en-US" altLang="en-US" sz="1100" dirty="0">
                    <a:solidFill>
                      <a:schemeClr val="bg1"/>
                    </a:solidFill>
                  </a:rPr>
                  <a:t>         via nuclear pore</a:t>
                </a:r>
              </a:p>
            </p:txBody>
          </p:sp>
          <p:sp>
            <p:nvSpPr>
              <p:cNvPr id="13" name="Text Box 12"/>
              <p:cNvSpPr txBox="1">
                <a:spLocks noChangeArrowheads="1"/>
              </p:cNvSpPr>
              <p:nvPr/>
            </p:nvSpPr>
            <p:spPr bwMode="auto">
              <a:xfrm>
                <a:off x="1200" y="3183"/>
                <a:ext cx="1104" cy="307"/>
              </a:xfrm>
              <a:prstGeom prst="rect">
                <a:avLst/>
              </a:prstGeom>
              <a:grpFill/>
              <a:ln w="34925">
                <a:noFill/>
                <a:miter lim="800000"/>
                <a:headEnd/>
                <a:tailEnd/>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defRPr kumimoji="1" sz="2500">
                    <a:solidFill>
                      <a:schemeClr val="tx1"/>
                    </a:solidFill>
                    <a:latin typeface="Arial" charset="0"/>
                    <a:sym typeface="Symbol" pitchFamily="18" charset="2"/>
                  </a:defRPr>
                </a:lvl1pPr>
                <a:lvl2pPr marL="742950" indent="-285750">
                  <a:defRPr kumimoji="1" sz="2500">
                    <a:solidFill>
                      <a:schemeClr val="tx1"/>
                    </a:solidFill>
                    <a:latin typeface="Arial" charset="0"/>
                    <a:sym typeface="Symbol" pitchFamily="18" charset="2"/>
                  </a:defRPr>
                </a:lvl2pPr>
                <a:lvl3pPr marL="1143000" indent="-228600">
                  <a:defRPr kumimoji="1" sz="2500">
                    <a:solidFill>
                      <a:schemeClr val="tx1"/>
                    </a:solidFill>
                    <a:latin typeface="Arial" charset="0"/>
                    <a:sym typeface="Symbol" pitchFamily="18" charset="2"/>
                  </a:defRPr>
                </a:lvl3pPr>
                <a:lvl4pPr marL="1600200" indent="-228600">
                  <a:defRPr kumimoji="1" sz="2500">
                    <a:solidFill>
                      <a:schemeClr val="tx1"/>
                    </a:solidFill>
                    <a:latin typeface="Arial" charset="0"/>
                    <a:sym typeface="Symbol" pitchFamily="18" charset="2"/>
                  </a:defRPr>
                </a:lvl4pPr>
                <a:lvl5pPr marL="2057400" indent="-228600">
                  <a:defRPr kumimoji="1" sz="2500">
                    <a:solidFill>
                      <a:schemeClr val="tx1"/>
                    </a:solidFill>
                    <a:latin typeface="Arial" charset="0"/>
                    <a:sym typeface="Symbol" pitchFamily="18" charset="2"/>
                  </a:defRPr>
                </a:lvl5pPr>
                <a:lvl6pPr marL="2514600" indent="-228600" eaLnBrk="0" fontAlgn="base" hangingPunct="0">
                  <a:spcBef>
                    <a:spcPct val="0"/>
                  </a:spcBef>
                  <a:spcAft>
                    <a:spcPct val="0"/>
                  </a:spcAft>
                  <a:defRPr kumimoji="1" sz="2500">
                    <a:solidFill>
                      <a:schemeClr val="tx1"/>
                    </a:solidFill>
                    <a:latin typeface="Arial" charset="0"/>
                    <a:sym typeface="Symbol" pitchFamily="18" charset="2"/>
                  </a:defRPr>
                </a:lvl6pPr>
                <a:lvl7pPr marL="2971800" indent="-228600" eaLnBrk="0" fontAlgn="base" hangingPunct="0">
                  <a:spcBef>
                    <a:spcPct val="0"/>
                  </a:spcBef>
                  <a:spcAft>
                    <a:spcPct val="0"/>
                  </a:spcAft>
                  <a:defRPr kumimoji="1" sz="2500">
                    <a:solidFill>
                      <a:schemeClr val="tx1"/>
                    </a:solidFill>
                    <a:latin typeface="Arial" charset="0"/>
                    <a:sym typeface="Symbol" pitchFamily="18" charset="2"/>
                  </a:defRPr>
                </a:lvl7pPr>
                <a:lvl8pPr marL="3429000" indent="-228600" eaLnBrk="0" fontAlgn="base" hangingPunct="0">
                  <a:spcBef>
                    <a:spcPct val="0"/>
                  </a:spcBef>
                  <a:spcAft>
                    <a:spcPct val="0"/>
                  </a:spcAft>
                  <a:defRPr kumimoji="1" sz="2500">
                    <a:solidFill>
                      <a:schemeClr val="tx1"/>
                    </a:solidFill>
                    <a:latin typeface="Arial" charset="0"/>
                    <a:sym typeface="Symbol" pitchFamily="18" charset="2"/>
                  </a:defRPr>
                </a:lvl8pPr>
                <a:lvl9pPr marL="3886200" indent="-228600" eaLnBrk="0" fontAlgn="base" hangingPunct="0">
                  <a:spcBef>
                    <a:spcPct val="0"/>
                  </a:spcBef>
                  <a:spcAft>
                    <a:spcPct val="0"/>
                  </a:spcAft>
                  <a:defRPr kumimoji="1" sz="2500">
                    <a:solidFill>
                      <a:schemeClr val="tx1"/>
                    </a:solidFill>
                    <a:latin typeface="Arial" charset="0"/>
                    <a:sym typeface="Symbol" pitchFamily="18" charset="2"/>
                  </a:defRPr>
                </a:lvl9pPr>
              </a:lstStyle>
              <a:p>
                <a:pPr algn="ctr"/>
                <a:r>
                  <a:rPr kumimoji="0" lang="en-US" altLang="en-US" sz="1100" dirty="0">
                    <a:solidFill>
                      <a:schemeClr val="bg1"/>
                    </a:solidFill>
                  </a:rPr>
                  <a:t>Synthesis</a:t>
                </a:r>
              </a:p>
              <a:p>
                <a:pPr algn="ctr"/>
                <a:r>
                  <a:rPr kumimoji="0" lang="en-US" altLang="en-US" sz="1100" dirty="0">
                    <a:solidFill>
                      <a:schemeClr val="bg1"/>
                    </a:solidFill>
                  </a:rPr>
                  <a:t>of protein</a:t>
                </a:r>
              </a:p>
            </p:txBody>
          </p:sp>
          <p:sp>
            <p:nvSpPr>
              <p:cNvPr id="14" name="Text Box 13"/>
              <p:cNvSpPr txBox="1">
                <a:spLocks noChangeArrowheads="1"/>
              </p:cNvSpPr>
              <p:nvPr/>
            </p:nvSpPr>
            <p:spPr bwMode="auto">
              <a:xfrm>
                <a:off x="1200" y="1955"/>
                <a:ext cx="1104" cy="221"/>
              </a:xfrm>
              <a:prstGeom prst="rect">
                <a:avLst/>
              </a:prstGeom>
              <a:grpFill/>
              <a:ln w="34925">
                <a:noFill/>
                <a:miter lim="800000"/>
                <a:headEnd/>
                <a:tailEnd/>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defRPr kumimoji="1" sz="2500">
                    <a:solidFill>
                      <a:schemeClr val="tx1"/>
                    </a:solidFill>
                    <a:latin typeface="Arial" charset="0"/>
                    <a:sym typeface="Symbol" pitchFamily="18" charset="2"/>
                  </a:defRPr>
                </a:lvl1pPr>
                <a:lvl2pPr marL="742950" indent="-285750">
                  <a:defRPr kumimoji="1" sz="2500">
                    <a:solidFill>
                      <a:schemeClr val="tx1"/>
                    </a:solidFill>
                    <a:latin typeface="Arial" charset="0"/>
                    <a:sym typeface="Symbol" pitchFamily="18" charset="2"/>
                  </a:defRPr>
                </a:lvl2pPr>
                <a:lvl3pPr marL="1143000" indent="-228600">
                  <a:defRPr kumimoji="1" sz="2500">
                    <a:solidFill>
                      <a:schemeClr val="tx1"/>
                    </a:solidFill>
                    <a:latin typeface="Arial" charset="0"/>
                    <a:sym typeface="Symbol" pitchFamily="18" charset="2"/>
                  </a:defRPr>
                </a:lvl3pPr>
                <a:lvl4pPr marL="1600200" indent="-228600">
                  <a:defRPr kumimoji="1" sz="2500">
                    <a:solidFill>
                      <a:schemeClr val="tx1"/>
                    </a:solidFill>
                    <a:latin typeface="Arial" charset="0"/>
                    <a:sym typeface="Symbol" pitchFamily="18" charset="2"/>
                  </a:defRPr>
                </a:lvl4pPr>
                <a:lvl5pPr marL="2057400" indent="-228600">
                  <a:defRPr kumimoji="1" sz="2500">
                    <a:solidFill>
                      <a:schemeClr val="tx1"/>
                    </a:solidFill>
                    <a:latin typeface="Arial" charset="0"/>
                    <a:sym typeface="Symbol" pitchFamily="18" charset="2"/>
                  </a:defRPr>
                </a:lvl5pPr>
                <a:lvl6pPr marL="2514600" indent="-228600" eaLnBrk="0" fontAlgn="base" hangingPunct="0">
                  <a:spcBef>
                    <a:spcPct val="0"/>
                  </a:spcBef>
                  <a:spcAft>
                    <a:spcPct val="0"/>
                  </a:spcAft>
                  <a:defRPr kumimoji="1" sz="2500">
                    <a:solidFill>
                      <a:schemeClr val="tx1"/>
                    </a:solidFill>
                    <a:latin typeface="Arial" charset="0"/>
                    <a:sym typeface="Symbol" pitchFamily="18" charset="2"/>
                  </a:defRPr>
                </a:lvl6pPr>
                <a:lvl7pPr marL="2971800" indent="-228600" eaLnBrk="0" fontAlgn="base" hangingPunct="0">
                  <a:spcBef>
                    <a:spcPct val="0"/>
                  </a:spcBef>
                  <a:spcAft>
                    <a:spcPct val="0"/>
                  </a:spcAft>
                  <a:defRPr kumimoji="1" sz="2500">
                    <a:solidFill>
                      <a:schemeClr val="tx1"/>
                    </a:solidFill>
                    <a:latin typeface="Arial" charset="0"/>
                    <a:sym typeface="Symbol" pitchFamily="18" charset="2"/>
                  </a:defRPr>
                </a:lvl7pPr>
                <a:lvl8pPr marL="3429000" indent="-228600" eaLnBrk="0" fontAlgn="base" hangingPunct="0">
                  <a:spcBef>
                    <a:spcPct val="0"/>
                  </a:spcBef>
                  <a:spcAft>
                    <a:spcPct val="0"/>
                  </a:spcAft>
                  <a:defRPr kumimoji="1" sz="2500">
                    <a:solidFill>
                      <a:schemeClr val="tx1"/>
                    </a:solidFill>
                    <a:latin typeface="Arial" charset="0"/>
                    <a:sym typeface="Symbol" pitchFamily="18" charset="2"/>
                  </a:defRPr>
                </a:lvl8pPr>
                <a:lvl9pPr marL="3886200" indent="-228600" eaLnBrk="0" fontAlgn="base" hangingPunct="0">
                  <a:spcBef>
                    <a:spcPct val="0"/>
                  </a:spcBef>
                  <a:spcAft>
                    <a:spcPct val="0"/>
                  </a:spcAft>
                  <a:defRPr kumimoji="1" sz="2500">
                    <a:solidFill>
                      <a:schemeClr val="tx1"/>
                    </a:solidFill>
                    <a:latin typeface="Arial" charset="0"/>
                    <a:sym typeface="Symbol" pitchFamily="18" charset="2"/>
                  </a:defRPr>
                </a:lvl9pPr>
              </a:lstStyle>
              <a:p>
                <a:pPr algn="ctr"/>
                <a:r>
                  <a:rPr kumimoji="0" lang="en-US" altLang="en-US" sz="1400" dirty="0">
                    <a:solidFill>
                      <a:schemeClr val="bg1"/>
                    </a:solidFill>
                  </a:rPr>
                  <a:t>NUCLEUS</a:t>
                </a:r>
              </a:p>
            </p:txBody>
          </p:sp>
          <p:sp>
            <p:nvSpPr>
              <p:cNvPr id="15" name="Text Box 14"/>
              <p:cNvSpPr txBox="1">
                <a:spLocks noChangeArrowheads="1"/>
              </p:cNvSpPr>
              <p:nvPr/>
            </p:nvSpPr>
            <p:spPr bwMode="auto">
              <a:xfrm>
                <a:off x="3024" y="2099"/>
                <a:ext cx="1104" cy="221"/>
              </a:xfrm>
              <a:prstGeom prst="rect">
                <a:avLst/>
              </a:prstGeom>
              <a:grpFill/>
              <a:ln w="34925">
                <a:noFill/>
                <a:miter lim="800000"/>
                <a:headEnd/>
                <a:tailEnd/>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defRPr kumimoji="1" sz="2500">
                    <a:solidFill>
                      <a:schemeClr val="tx1"/>
                    </a:solidFill>
                    <a:latin typeface="Arial" charset="0"/>
                    <a:sym typeface="Symbol" pitchFamily="18" charset="2"/>
                  </a:defRPr>
                </a:lvl1pPr>
                <a:lvl2pPr marL="742950" indent="-285750">
                  <a:defRPr kumimoji="1" sz="2500">
                    <a:solidFill>
                      <a:schemeClr val="tx1"/>
                    </a:solidFill>
                    <a:latin typeface="Arial" charset="0"/>
                    <a:sym typeface="Symbol" pitchFamily="18" charset="2"/>
                  </a:defRPr>
                </a:lvl2pPr>
                <a:lvl3pPr marL="1143000" indent="-228600">
                  <a:defRPr kumimoji="1" sz="2500">
                    <a:solidFill>
                      <a:schemeClr val="tx1"/>
                    </a:solidFill>
                    <a:latin typeface="Arial" charset="0"/>
                    <a:sym typeface="Symbol" pitchFamily="18" charset="2"/>
                  </a:defRPr>
                </a:lvl3pPr>
                <a:lvl4pPr marL="1600200" indent="-228600">
                  <a:defRPr kumimoji="1" sz="2500">
                    <a:solidFill>
                      <a:schemeClr val="tx1"/>
                    </a:solidFill>
                    <a:latin typeface="Arial" charset="0"/>
                    <a:sym typeface="Symbol" pitchFamily="18" charset="2"/>
                  </a:defRPr>
                </a:lvl4pPr>
                <a:lvl5pPr marL="2057400" indent="-228600">
                  <a:defRPr kumimoji="1" sz="2500">
                    <a:solidFill>
                      <a:schemeClr val="tx1"/>
                    </a:solidFill>
                    <a:latin typeface="Arial" charset="0"/>
                    <a:sym typeface="Symbol" pitchFamily="18" charset="2"/>
                  </a:defRPr>
                </a:lvl5pPr>
                <a:lvl6pPr marL="2514600" indent="-228600" eaLnBrk="0" fontAlgn="base" hangingPunct="0">
                  <a:spcBef>
                    <a:spcPct val="0"/>
                  </a:spcBef>
                  <a:spcAft>
                    <a:spcPct val="0"/>
                  </a:spcAft>
                  <a:defRPr kumimoji="1" sz="2500">
                    <a:solidFill>
                      <a:schemeClr val="tx1"/>
                    </a:solidFill>
                    <a:latin typeface="Arial" charset="0"/>
                    <a:sym typeface="Symbol" pitchFamily="18" charset="2"/>
                  </a:defRPr>
                </a:lvl6pPr>
                <a:lvl7pPr marL="2971800" indent="-228600" eaLnBrk="0" fontAlgn="base" hangingPunct="0">
                  <a:spcBef>
                    <a:spcPct val="0"/>
                  </a:spcBef>
                  <a:spcAft>
                    <a:spcPct val="0"/>
                  </a:spcAft>
                  <a:defRPr kumimoji="1" sz="2500">
                    <a:solidFill>
                      <a:schemeClr val="tx1"/>
                    </a:solidFill>
                    <a:latin typeface="Arial" charset="0"/>
                    <a:sym typeface="Symbol" pitchFamily="18" charset="2"/>
                  </a:defRPr>
                </a:lvl7pPr>
                <a:lvl8pPr marL="3429000" indent="-228600" eaLnBrk="0" fontAlgn="base" hangingPunct="0">
                  <a:spcBef>
                    <a:spcPct val="0"/>
                  </a:spcBef>
                  <a:spcAft>
                    <a:spcPct val="0"/>
                  </a:spcAft>
                  <a:defRPr kumimoji="1" sz="2500">
                    <a:solidFill>
                      <a:schemeClr val="tx1"/>
                    </a:solidFill>
                    <a:latin typeface="Arial" charset="0"/>
                    <a:sym typeface="Symbol" pitchFamily="18" charset="2"/>
                  </a:defRPr>
                </a:lvl8pPr>
                <a:lvl9pPr marL="3886200" indent="-228600" eaLnBrk="0" fontAlgn="base" hangingPunct="0">
                  <a:spcBef>
                    <a:spcPct val="0"/>
                  </a:spcBef>
                  <a:spcAft>
                    <a:spcPct val="0"/>
                  </a:spcAft>
                  <a:defRPr kumimoji="1" sz="2500">
                    <a:solidFill>
                      <a:schemeClr val="tx1"/>
                    </a:solidFill>
                    <a:latin typeface="Arial" charset="0"/>
                    <a:sym typeface="Symbol" pitchFamily="18" charset="2"/>
                  </a:defRPr>
                </a:lvl9pPr>
              </a:lstStyle>
              <a:p>
                <a:pPr algn="ctr"/>
                <a:r>
                  <a:rPr kumimoji="0" lang="en-US" altLang="en-US" sz="1400" dirty="0">
                    <a:solidFill>
                      <a:schemeClr val="bg1"/>
                    </a:solidFill>
                  </a:rPr>
                  <a:t>CYTOPLASM</a:t>
                </a:r>
              </a:p>
            </p:txBody>
          </p:sp>
          <p:sp>
            <p:nvSpPr>
              <p:cNvPr id="16" name="Text Box 15"/>
              <p:cNvSpPr txBox="1">
                <a:spLocks noChangeArrowheads="1"/>
              </p:cNvSpPr>
              <p:nvPr/>
            </p:nvSpPr>
            <p:spPr bwMode="auto">
              <a:xfrm>
                <a:off x="2064" y="803"/>
                <a:ext cx="1104" cy="221"/>
              </a:xfrm>
              <a:prstGeom prst="rect">
                <a:avLst/>
              </a:prstGeom>
              <a:grpFill/>
              <a:ln w="34925">
                <a:noFill/>
                <a:miter lim="800000"/>
                <a:headEnd/>
                <a:tailEnd/>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defRPr kumimoji="1" sz="2500">
                    <a:solidFill>
                      <a:schemeClr val="tx1"/>
                    </a:solidFill>
                    <a:latin typeface="Arial" charset="0"/>
                    <a:sym typeface="Symbol" pitchFamily="18" charset="2"/>
                  </a:defRPr>
                </a:lvl1pPr>
                <a:lvl2pPr marL="742950" indent="-285750">
                  <a:defRPr kumimoji="1" sz="2500">
                    <a:solidFill>
                      <a:schemeClr val="tx1"/>
                    </a:solidFill>
                    <a:latin typeface="Arial" charset="0"/>
                    <a:sym typeface="Symbol" pitchFamily="18" charset="2"/>
                  </a:defRPr>
                </a:lvl2pPr>
                <a:lvl3pPr marL="1143000" indent="-228600">
                  <a:defRPr kumimoji="1" sz="2500">
                    <a:solidFill>
                      <a:schemeClr val="tx1"/>
                    </a:solidFill>
                    <a:latin typeface="Arial" charset="0"/>
                    <a:sym typeface="Symbol" pitchFamily="18" charset="2"/>
                  </a:defRPr>
                </a:lvl3pPr>
                <a:lvl4pPr marL="1600200" indent="-228600">
                  <a:defRPr kumimoji="1" sz="2500">
                    <a:solidFill>
                      <a:schemeClr val="tx1"/>
                    </a:solidFill>
                    <a:latin typeface="Arial" charset="0"/>
                    <a:sym typeface="Symbol" pitchFamily="18" charset="2"/>
                  </a:defRPr>
                </a:lvl4pPr>
                <a:lvl5pPr marL="2057400" indent="-228600">
                  <a:defRPr kumimoji="1" sz="2500">
                    <a:solidFill>
                      <a:schemeClr val="tx1"/>
                    </a:solidFill>
                    <a:latin typeface="Arial" charset="0"/>
                    <a:sym typeface="Symbol" pitchFamily="18" charset="2"/>
                  </a:defRPr>
                </a:lvl5pPr>
                <a:lvl6pPr marL="2514600" indent="-228600" eaLnBrk="0" fontAlgn="base" hangingPunct="0">
                  <a:spcBef>
                    <a:spcPct val="0"/>
                  </a:spcBef>
                  <a:spcAft>
                    <a:spcPct val="0"/>
                  </a:spcAft>
                  <a:defRPr kumimoji="1" sz="2500">
                    <a:solidFill>
                      <a:schemeClr val="tx1"/>
                    </a:solidFill>
                    <a:latin typeface="Arial" charset="0"/>
                    <a:sym typeface="Symbol" pitchFamily="18" charset="2"/>
                  </a:defRPr>
                </a:lvl6pPr>
                <a:lvl7pPr marL="2971800" indent="-228600" eaLnBrk="0" fontAlgn="base" hangingPunct="0">
                  <a:spcBef>
                    <a:spcPct val="0"/>
                  </a:spcBef>
                  <a:spcAft>
                    <a:spcPct val="0"/>
                  </a:spcAft>
                  <a:defRPr kumimoji="1" sz="2500">
                    <a:solidFill>
                      <a:schemeClr val="tx1"/>
                    </a:solidFill>
                    <a:latin typeface="Arial" charset="0"/>
                    <a:sym typeface="Symbol" pitchFamily="18" charset="2"/>
                  </a:defRPr>
                </a:lvl7pPr>
                <a:lvl8pPr marL="3429000" indent="-228600" eaLnBrk="0" fontAlgn="base" hangingPunct="0">
                  <a:spcBef>
                    <a:spcPct val="0"/>
                  </a:spcBef>
                  <a:spcAft>
                    <a:spcPct val="0"/>
                  </a:spcAft>
                  <a:defRPr kumimoji="1" sz="2500">
                    <a:solidFill>
                      <a:schemeClr val="tx1"/>
                    </a:solidFill>
                    <a:latin typeface="Arial" charset="0"/>
                    <a:sym typeface="Symbol" pitchFamily="18" charset="2"/>
                  </a:defRPr>
                </a:lvl8pPr>
                <a:lvl9pPr marL="3886200" indent="-228600" eaLnBrk="0" fontAlgn="base" hangingPunct="0">
                  <a:spcBef>
                    <a:spcPct val="0"/>
                  </a:spcBef>
                  <a:spcAft>
                    <a:spcPct val="0"/>
                  </a:spcAft>
                  <a:defRPr kumimoji="1" sz="2500">
                    <a:solidFill>
                      <a:schemeClr val="tx1"/>
                    </a:solidFill>
                    <a:latin typeface="Arial" charset="0"/>
                    <a:sym typeface="Symbol" pitchFamily="18" charset="2"/>
                  </a:defRPr>
                </a:lvl9pPr>
              </a:lstStyle>
              <a:p>
                <a:pPr algn="ctr"/>
                <a:r>
                  <a:rPr kumimoji="0" lang="en-US" altLang="en-US" sz="1400" dirty="0">
                    <a:solidFill>
                      <a:schemeClr val="bg1"/>
                    </a:solidFill>
                  </a:rPr>
                  <a:t>DNA</a:t>
                </a:r>
              </a:p>
            </p:txBody>
          </p:sp>
          <p:sp>
            <p:nvSpPr>
              <p:cNvPr id="17" name="Line 16"/>
              <p:cNvSpPr>
                <a:spLocks noChangeShapeType="1"/>
              </p:cNvSpPr>
              <p:nvPr/>
            </p:nvSpPr>
            <p:spPr bwMode="auto">
              <a:xfrm flipV="1">
                <a:off x="2400" y="960"/>
                <a:ext cx="144" cy="144"/>
              </a:xfrm>
              <a:prstGeom prst="line">
                <a:avLst/>
              </a:prstGeom>
              <a:grpFill/>
              <a:ln w="2540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18" name="Text Box 17"/>
              <p:cNvSpPr txBox="1">
                <a:spLocks noChangeArrowheads="1"/>
              </p:cNvSpPr>
              <p:nvPr/>
            </p:nvSpPr>
            <p:spPr bwMode="auto">
              <a:xfrm>
                <a:off x="2592" y="2435"/>
                <a:ext cx="1104" cy="221"/>
              </a:xfrm>
              <a:prstGeom prst="rect">
                <a:avLst/>
              </a:prstGeom>
              <a:grpFill/>
              <a:ln w="34925">
                <a:noFill/>
                <a:miter lim="800000"/>
                <a:headEnd/>
                <a:tailEnd/>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defRPr kumimoji="1" sz="2500">
                    <a:solidFill>
                      <a:schemeClr val="tx1"/>
                    </a:solidFill>
                    <a:latin typeface="Arial" charset="0"/>
                    <a:sym typeface="Symbol" pitchFamily="18" charset="2"/>
                  </a:defRPr>
                </a:lvl1pPr>
                <a:lvl2pPr marL="742950" indent="-285750">
                  <a:defRPr kumimoji="1" sz="2500">
                    <a:solidFill>
                      <a:schemeClr val="tx1"/>
                    </a:solidFill>
                    <a:latin typeface="Arial" charset="0"/>
                    <a:sym typeface="Symbol" pitchFamily="18" charset="2"/>
                  </a:defRPr>
                </a:lvl2pPr>
                <a:lvl3pPr marL="1143000" indent="-228600">
                  <a:defRPr kumimoji="1" sz="2500">
                    <a:solidFill>
                      <a:schemeClr val="tx1"/>
                    </a:solidFill>
                    <a:latin typeface="Arial" charset="0"/>
                    <a:sym typeface="Symbol" pitchFamily="18" charset="2"/>
                  </a:defRPr>
                </a:lvl3pPr>
                <a:lvl4pPr marL="1600200" indent="-228600">
                  <a:defRPr kumimoji="1" sz="2500">
                    <a:solidFill>
                      <a:schemeClr val="tx1"/>
                    </a:solidFill>
                    <a:latin typeface="Arial" charset="0"/>
                    <a:sym typeface="Symbol" pitchFamily="18" charset="2"/>
                  </a:defRPr>
                </a:lvl4pPr>
                <a:lvl5pPr marL="2057400" indent="-228600">
                  <a:defRPr kumimoji="1" sz="2500">
                    <a:solidFill>
                      <a:schemeClr val="tx1"/>
                    </a:solidFill>
                    <a:latin typeface="Arial" charset="0"/>
                    <a:sym typeface="Symbol" pitchFamily="18" charset="2"/>
                  </a:defRPr>
                </a:lvl5pPr>
                <a:lvl6pPr marL="2514600" indent="-228600" eaLnBrk="0" fontAlgn="base" hangingPunct="0">
                  <a:spcBef>
                    <a:spcPct val="0"/>
                  </a:spcBef>
                  <a:spcAft>
                    <a:spcPct val="0"/>
                  </a:spcAft>
                  <a:defRPr kumimoji="1" sz="2500">
                    <a:solidFill>
                      <a:schemeClr val="tx1"/>
                    </a:solidFill>
                    <a:latin typeface="Arial" charset="0"/>
                    <a:sym typeface="Symbol" pitchFamily="18" charset="2"/>
                  </a:defRPr>
                </a:lvl6pPr>
                <a:lvl7pPr marL="2971800" indent="-228600" eaLnBrk="0" fontAlgn="base" hangingPunct="0">
                  <a:spcBef>
                    <a:spcPct val="0"/>
                  </a:spcBef>
                  <a:spcAft>
                    <a:spcPct val="0"/>
                  </a:spcAft>
                  <a:defRPr kumimoji="1" sz="2500">
                    <a:solidFill>
                      <a:schemeClr val="tx1"/>
                    </a:solidFill>
                    <a:latin typeface="Arial" charset="0"/>
                    <a:sym typeface="Symbol" pitchFamily="18" charset="2"/>
                  </a:defRPr>
                </a:lvl7pPr>
                <a:lvl8pPr marL="3429000" indent="-228600" eaLnBrk="0" fontAlgn="base" hangingPunct="0">
                  <a:spcBef>
                    <a:spcPct val="0"/>
                  </a:spcBef>
                  <a:spcAft>
                    <a:spcPct val="0"/>
                  </a:spcAft>
                  <a:defRPr kumimoji="1" sz="2500">
                    <a:solidFill>
                      <a:schemeClr val="tx1"/>
                    </a:solidFill>
                    <a:latin typeface="Arial" charset="0"/>
                    <a:sym typeface="Symbol" pitchFamily="18" charset="2"/>
                  </a:defRPr>
                </a:lvl8pPr>
                <a:lvl9pPr marL="3886200" indent="-228600" eaLnBrk="0" fontAlgn="base" hangingPunct="0">
                  <a:spcBef>
                    <a:spcPct val="0"/>
                  </a:spcBef>
                  <a:spcAft>
                    <a:spcPct val="0"/>
                  </a:spcAft>
                  <a:defRPr kumimoji="1" sz="2500">
                    <a:solidFill>
                      <a:schemeClr val="tx1"/>
                    </a:solidFill>
                    <a:latin typeface="Arial" charset="0"/>
                    <a:sym typeface="Symbol" pitchFamily="18" charset="2"/>
                  </a:defRPr>
                </a:lvl9pPr>
              </a:lstStyle>
              <a:p>
                <a:pPr algn="ctr"/>
                <a:r>
                  <a:rPr kumimoji="0" lang="en-US" altLang="en-US" sz="1400" dirty="0">
                    <a:solidFill>
                      <a:schemeClr val="bg1"/>
                    </a:solidFill>
                  </a:rPr>
                  <a:t>mRNA</a:t>
                </a:r>
              </a:p>
            </p:txBody>
          </p:sp>
          <p:sp>
            <p:nvSpPr>
              <p:cNvPr id="19" name="Line 18"/>
              <p:cNvSpPr>
                <a:spLocks noChangeShapeType="1"/>
              </p:cNvSpPr>
              <p:nvPr/>
            </p:nvSpPr>
            <p:spPr bwMode="auto">
              <a:xfrm flipV="1">
                <a:off x="2784" y="2592"/>
                <a:ext cx="192" cy="48"/>
              </a:xfrm>
              <a:prstGeom prst="line">
                <a:avLst/>
              </a:prstGeom>
              <a:grpFill/>
              <a:ln w="2540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20" name="Text Box 19"/>
              <p:cNvSpPr txBox="1">
                <a:spLocks noChangeArrowheads="1"/>
              </p:cNvSpPr>
              <p:nvPr/>
            </p:nvSpPr>
            <p:spPr bwMode="auto">
              <a:xfrm>
                <a:off x="2928" y="2676"/>
                <a:ext cx="1104" cy="221"/>
              </a:xfrm>
              <a:prstGeom prst="rect">
                <a:avLst/>
              </a:prstGeom>
              <a:grpFill/>
              <a:ln w="34925">
                <a:noFill/>
                <a:miter lim="800000"/>
                <a:headEnd/>
                <a:tailEnd/>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defRPr kumimoji="1" sz="2500">
                    <a:solidFill>
                      <a:schemeClr val="tx1"/>
                    </a:solidFill>
                    <a:latin typeface="Arial" charset="0"/>
                    <a:sym typeface="Symbol" pitchFamily="18" charset="2"/>
                  </a:defRPr>
                </a:lvl1pPr>
                <a:lvl2pPr marL="742950" indent="-285750">
                  <a:defRPr kumimoji="1" sz="2500">
                    <a:solidFill>
                      <a:schemeClr val="tx1"/>
                    </a:solidFill>
                    <a:latin typeface="Arial" charset="0"/>
                    <a:sym typeface="Symbol" pitchFamily="18" charset="2"/>
                  </a:defRPr>
                </a:lvl2pPr>
                <a:lvl3pPr marL="1143000" indent="-228600">
                  <a:defRPr kumimoji="1" sz="2500">
                    <a:solidFill>
                      <a:schemeClr val="tx1"/>
                    </a:solidFill>
                    <a:latin typeface="Arial" charset="0"/>
                    <a:sym typeface="Symbol" pitchFamily="18" charset="2"/>
                  </a:defRPr>
                </a:lvl3pPr>
                <a:lvl4pPr marL="1600200" indent="-228600">
                  <a:defRPr kumimoji="1" sz="2500">
                    <a:solidFill>
                      <a:schemeClr val="tx1"/>
                    </a:solidFill>
                    <a:latin typeface="Arial" charset="0"/>
                    <a:sym typeface="Symbol" pitchFamily="18" charset="2"/>
                  </a:defRPr>
                </a:lvl4pPr>
                <a:lvl5pPr marL="2057400" indent="-228600">
                  <a:defRPr kumimoji="1" sz="2500">
                    <a:solidFill>
                      <a:schemeClr val="tx1"/>
                    </a:solidFill>
                    <a:latin typeface="Arial" charset="0"/>
                    <a:sym typeface="Symbol" pitchFamily="18" charset="2"/>
                  </a:defRPr>
                </a:lvl5pPr>
                <a:lvl6pPr marL="2514600" indent="-228600" eaLnBrk="0" fontAlgn="base" hangingPunct="0">
                  <a:spcBef>
                    <a:spcPct val="0"/>
                  </a:spcBef>
                  <a:spcAft>
                    <a:spcPct val="0"/>
                  </a:spcAft>
                  <a:defRPr kumimoji="1" sz="2500">
                    <a:solidFill>
                      <a:schemeClr val="tx1"/>
                    </a:solidFill>
                    <a:latin typeface="Arial" charset="0"/>
                    <a:sym typeface="Symbol" pitchFamily="18" charset="2"/>
                  </a:defRPr>
                </a:lvl6pPr>
                <a:lvl7pPr marL="2971800" indent="-228600" eaLnBrk="0" fontAlgn="base" hangingPunct="0">
                  <a:spcBef>
                    <a:spcPct val="0"/>
                  </a:spcBef>
                  <a:spcAft>
                    <a:spcPct val="0"/>
                  </a:spcAft>
                  <a:defRPr kumimoji="1" sz="2500">
                    <a:solidFill>
                      <a:schemeClr val="tx1"/>
                    </a:solidFill>
                    <a:latin typeface="Arial" charset="0"/>
                    <a:sym typeface="Symbol" pitchFamily="18" charset="2"/>
                  </a:defRPr>
                </a:lvl7pPr>
                <a:lvl8pPr marL="3429000" indent="-228600" eaLnBrk="0" fontAlgn="base" hangingPunct="0">
                  <a:spcBef>
                    <a:spcPct val="0"/>
                  </a:spcBef>
                  <a:spcAft>
                    <a:spcPct val="0"/>
                  </a:spcAft>
                  <a:defRPr kumimoji="1" sz="2500">
                    <a:solidFill>
                      <a:schemeClr val="tx1"/>
                    </a:solidFill>
                    <a:latin typeface="Arial" charset="0"/>
                    <a:sym typeface="Symbol" pitchFamily="18" charset="2"/>
                  </a:defRPr>
                </a:lvl8pPr>
                <a:lvl9pPr marL="3886200" indent="-228600" eaLnBrk="0" fontAlgn="base" hangingPunct="0">
                  <a:spcBef>
                    <a:spcPct val="0"/>
                  </a:spcBef>
                  <a:spcAft>
                    <a:spcPct val="0"/>
                  </a:spcAft>
                  <a:defRPr kumimoji="1" sz="2500">
                    <a:solidFill>
                      <a:schemeClr val="tx1"/>
                    </a:solidFill>
                    <a:latin typeface="Arial" charset="0"/>
                    <a:sym typeface="Symbol" pitchFamily="18" charset="2"/>
                  </a:defRPr>
                </a:lvl9pPr>
              </a:lstStyle>
              <a:p>
                <a:pPr algn="ctr"/>
                <a:r>
                  <a:rPr kumimoji="0" lang="en-US" altLang="en-US" sz="1400" dirty="0">
                    <a:solidFill>
                      <a:schemeClr val="bg1"/>
                    </a:solidFill>
                  </a:rPr>
                  <a:t>Ribosome</a:t>
                </a:r>
              </a:p>
            </p:txBody>
          </p:sp>
          <p:sp>
            <p:nvSpPr>
              <p:cNvPr id="21" name="Line 20"/>
              <p:cNvSpPr>
                <a:spLocks noChangeShapeType="1"/>
              </p:cNvSpPr>
              <p:nvPr/>
            </p:nvSpPr>
            <p:spPr bwMode="auto">
              <a:xfrm flipV="1">
                <a:off x="3024" y="2784"/>
                <a:ext cx="192" cy="144"/>
              </a:xfrm>
              <a:prstGeom prst="line">
                <a:avLst/>
              </a:prstGeom>
              <a:grpFill/>
              <a:ln w="2540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22" name="Text Box 21"/>
              <p:cNvSpPr txBox="1">
                <a:spLocks noChangeArrowheads="1"/>
              </p:cNvSpPr>
              <p:nvPr/>
            </p:nvSpPr>
            <p:spPr bwMode="auto">
              <a:xfrm>
                <a:off x="3248" y="3567"/>
                <a:ext cx="1105" cy="375"/>
              </a:xfrm>
              <a:prstGeom prst="rect">
                <a:avLst/>
              </a:prstGeom>
              <a:grpFill/>
              <a:ln w="34925">
                <a:noFill/>
                <a:miter lim="800000"/>
                <a:headEnd/>
                <a:tailEnd/>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defRPr kumimoji="1" sz="2500">
                    <a:solidFill>
                      <a:schemeClr val="tx1"/>
                    </a:solidFill>
                    <a:latin typeface="Arial" charset="0"/>
                    <a:sym typeface="Symbol" pitchFamily="18" charset="2"/>
                  </a:defRPr>
                </a:lvl1pPr>
                <a:lvl2pPr marL="742950" indent="-285750">
                  <a:defRPr kumimoji="1" sz="2500">
                    <a:solidFill>
                      <a:schemeClr val="tx1"/>
                    </a:solidFill>
                    <a:latin typeface="Arial" charset="0"/>
                    <a:sym typeface="Symbol" pitchFamily="18" charset="2"/>
                  </a:defRPr>
                </a:lvl2pPr>
                <a:lvl3pPr marL="1143000" indent="-228600">
                  <a:defRPr kumimoji="1" sz="2500">
                    <a:solidFill>
                      <a:schemeClr val="tx1"/>
                    </a:solidFill>
                    <a:latin typeface="Arial" charset="0"/>
                    <a:sym typeface="Symbol" pitchFamily="18" charset="2"/>
                  </a:defRPr>
                </a:lvl3pPr>
                <a:lvl4pPr marL="1600200" indent="-228600">
                  <a:defRPr kumimoji="1" sz="2500">
                    <a:solidFill>
                      <a:schemeClr val="tx1"/>
                    </a:solidFill>
                    <a:latin typeface="Arial" charset="0"/>
                    <a:sym typeface="Symbol" pitchFamily="18" charset="2"/>
                  </a:defRPr>
                </a:lvl4pPr>
                <a:lvl5pPr marL="2057400" indent="-228600">
                  <a:defRPr kumimoji="1" sz="2500">
                    <a:solidFill>
                      <a:schemeClr val="tx1"/>
                    </a:solidFill>
                    <a:latin typeface="Arial" charset="0"/>
                    <a:sym typeface="Symbol" pitchFamily="18" charset="2"/>
                  </a:defRPr>
                </a:lvl5pPr>
                <a:lvl6pPr marL="2514600" indent="-228600" eaLnBrk="0" fontAlgn="base" hangingPunct="0">
                  <a:spcBef>
                    <a:spcPct val="0"/>
                  </a:spcBef>
                  <a:spcAft>
                    <a:spcPct val="0"/>
                  </a:spcAft>
                  <a:defRPr kumimoji="1" sz="2500">
                    <a:solidFill>
                      <a:schemeClr val="tx1"/>
                    </a:solidFill>
                    <a:latin typeface="Arial" charset="0"/>
                    <a:sym typeface="Symbol" pitchFamily="18" charset="2"/>
                  </a:defRPr>
                </a:lvl6pPr>
                <a:lvl7pPr marL="2971800" indent="-228600" eaLnBrk="0" fontAlgn="base" hangingPunct="0">
                  <a:spcBef>
                    <a:spcPct val="0"/>
                  </a:spcBef>
                  <a:spcAft>
                    <a:spcPct val="0"/>
                  </a:spcAft>
                  <a:defRPr kumimoji="1" sz="2500">
                    <a:solidFill>
                      <a:schemeClr val="tx1"/>
                    </a:solidFill>
                    <a:latin typeface="Arial" charset="0"/>
                    <a:sym typeface="Symbol" pitchFamily="18" charset="2"/>
                  </a:defRPr>
                </a:lvl7pPr>
                <a:lvl8pPr marL="3429000" indent="-228600" eaLnBrk="0" fontAlgn="base" hangingPunct="0">
                  <a:spcBef>
                    <a:spcPct val="0"/>
                  </a:spcBef>
                  <a:spcAft>
                    <a:spcPct val="0"/>
                  </a:spcAft>
                  <a:defRPr kumimoji="1" sz="2500">
                    <a:solidFill>
                      <a:schemeClr val="tx1"/>
                    </a:solidFill>
                    <a:latin typeface="Arial" charset="0"/>
                    <a:sym typeface="Symbol" pitchFamily="18" charset="2"/>
                  </a:defRPr>
                </a:lvl8pPr>
                <a:lvl9pPr marL="3886200" indent="-228600" eaLnBrk="0" fontAlgn="base" hangingPunct="0">
                  <a:spcBef>
                    <a:spcPct val="0"/>
                  </a:spcBef>
                  <a:spcAft>
                    <a:spcPct val="0"/>
                  </a:spcAft>
                  <a:defRPr kumimoji="1" sz="2500">
                    <a:solidFill>
                      <a:schemeClr val="tx1"/>
                    </a:solidFill>
                    <a:latin typeface="Arial" charset="0"/>
                    <a:sym typeface="Symbol" pitchFamily="18" charset="2"/>
                  </a:defRPr>
                </a:lvl9pPr>
              </a:lstStyle>
              <a:p>
                <a:pPr algn="ctr"/>
                <a:r>
                  <a:rPr kumimoji="0" lang="en-US" altLang="en-US" sz="1400" dirty="0">
                    <a:solidFill>
                      <a:schemeClr val="bg1"/>
                    </a:solidFill>
                  </a:rPr>
                  <a:t>Amino</a:t>
                </a:r>
                <a:r>
                  <a:rPr kumimoji="0" lang="en-US" altLang="en-US" sz="1400" dirty="0"/>
                  <a:t/>
                </a:r>
                <a:br>
                  <a:rPr kumimoji="0" lang="en-US" altLang="en-US" sz="1400" dirty="0"/>
                </a:br>
                <a:r>
                  <a:rPr kumimoji="0" lang="en-US" altLang="en-US" sz="1400" dirty="0">
                    <a:solidFill>
                      <a:schemeClr val="bg1"/>
                    </a:solidFill>
                  </a:rPr>
                  <a:t>acids</a:t>
                </a:r>
              </a:p>
            </p:txBody>
          </p:sp>
          <p:sp>
            <p:nvSpPr>
              <p:cNvPr id="23" name="Line 22"/>
              <p:cNvSpPr>
                <a:spLocks noChangeShapeType="1"/>
              </p:cNvSpPr>
              <p:nvPr/>
            </p:nvSpPr>
            <p:spPr bwMode="auto">
              <a:xfrm>
                <a:off x="3221" y="3605"/>
                <a:ext cx="384" cy="96"/>
              </a:xfrm>
              <a:prstGeom prst="line">
                <a:avLst/>
              </a:prstGeom>
              <a:grpFill/>
              <a:ln w="2540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24" name="Line 23"/>
              <p:cNvSpPr>
                <a:spLocks noChangeShapeType="1"/>
              </p:cNvSpPr>
              <p:nvPr/>
            </p:nvSpPr>
            <p:spPr bwMode="auto">
              <a:xfrm>
                <a:off x="3120" y="3706"/>
                <a:ext cx="501" cy="0"/>
              </a:xfrm>
              <a:prstGeom prst="line">
                <a:avLst/>
              </a:prstGeom>
              <a:grpFill/>
              <a:ln w="2540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25" name="Text Box 24"/>
              <p:cNvSpPr txBox="1">
                <a:spLocks noChangeArrowheads="1"/>
              </p:cNvSpPr>
              <p:nvPr/>
            </p:nvSpPr>
            <p:spPr bwMode="auto">
              <a:xfrm>
                <a:off x="1344" y="3681"/>
                <a:ext cx="1104" cy="221"/>
              </a:xfrm>
              <a:prstGeom prst="rect">
                <a:avLst/>
              </a:prstGeom>
              <a:grpFill/>
              <a:ln w="34925">
                <a:noFill/>
                <a:miter lim="800000"/>
                <a:headEnd/>
                <a:tailEnd/>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defRPr kumimoji="1" sz="2500">
                    <a:solidFill>
                      <a:schemeClr val="tx1"/>
                    </a:solidFill>
                    <a:latin typeface="Arial" charset="0"/>
                    <a:sym typeface="Symbol" pitchFamily="18" charset="2"/>
                  </a:defRPr>
                </a:lvl1pPr>
                <a:lvl2pPr marL="742950" indent="-285750">
                  <a:defRPr kumimoji="1" sz="2500">
                    <a:solidFill>
                      <a:schemeClr val="tx1"/>
                    </a:solidFill>
                    <a:latin typeface="Arial" charset="0"/>
                    <a:sym typeface="Symbol" pitchFamily="18" charset="2"/>
                  </a:defRPr>
                </a:lvl2pPr>
                <a:lvl3pPr marL="1143000" indent="-228600">
                  <a:defRPr kumimoji="1" sz="2500">
                    <a:solidFill>
                      <a:schemeClr val="tx1"/>
                    </a:solidFill>
                    <a:latin typeface="Arial" charset="0"/>
                    <a:sym typeface="Symbol" pitchFamily="18" charset="2"/>
                  </a:defRPr>
                </a:lvl3pPr>
                <a:lvl4pPr marL="1600200" indent="-228600">
                  <a:defRPr kumimoji="1" sz="2500">
                    <a:solidFill>
                      <a:schemeClr val="tx1"/>
                    </a:solidFill>
                    <a:latin typeface="Arial" charset="0"/>
                    <a:sym typeface="Symbol" pitchFamily="18" charset="2"/>
                  </a:defRPr>
                </a:lvl4pPr>
                <a:lvl5pPr marL="2057400" indent="-228600">
                  <a:defRPr kumimoji="1" sz="2500">
                    <a:solidFill>
                      <a:schemeClr val="tx1"/>
                    </a:solidFill>
                    <a:latin typeface="Arial" charset="0"/>
                    <a:sym typeface="Symbol" pitchFamily="18" charset="2"/>
                  </a:defRPr>
                </a:lvl5pPr>
                <a:lvl6pPr marL="2514600" indent="-228600" eaLnBrk="0" fontAlgn="base" hangingPunct="0">
                  <a:spcBef>
                    <a:spcPct val="0"/>
                  </a:spcBef>
                  <a:spcAft>
                    <a:spcPct val="0"/>
                  </a:spcAft>
                  <a:defRPr kumimoji="1" sz="2500">
                    <a:solidFill>
                      <a:schemeClr val="tx1"/>
                    </a:solidFill>
                    <a:latin typeface="Arial" charset="0"/>
                    <a:sym typeface="Symbol" pitchFamily="18" charset="2"/>
                  </a:defRPr>
                </a:lvl6pPr>
                <a:lvl7pPr marL="2971800" indent="-228600" eaLnBrk="0" fontAlgn="base" hangingPunct="0">
                  <a:spcBef>
                    <a:spcPct val="0"/>
                  </a:spcBef>
                  <a:spcAft>
                    <a:spcPct val="0"/>
                  </a:spcAft>
                  <a:defRPr kumimoji="1" sz="2500">
                    <a:solidFill>
                      <a:schemeClr val="tx1"/>
                    </a:solidFill>
                    <a:latin typeface="Arial" charset="0"/>
                    <a:sym typeface="Symbol" pitchFamily="18" charset="2"/>
                  </a:defRPr>
                </a:lvl7pPr>
                <a:lvl8pPr marL="3429000" indent="-228600" eaLnBrk="0" fontAlgn="base" hangingPunct="0">
                  <a:spcBef>
                    <a:spcPct val="0"/>
                  </a:spcBef>
                  <a:spcAft>
                    <a:spcPct val="0"/>
                  </a:spcAft>
                  <a:defRPr kumimoji="1" sz="2500">
                    <a:solidFill>
                      <a:schemeClr val="tx1"/>
                    </a:solidFill>
                    <a:latin typeface="Arial" charset="0"/>
                    <a:sym typeface="Symbol" pitchFamily="18" charset="2"/>
                  </a:defRPr>
                </a:lvl8pPr>
                <a:lvl9pPr marL="3886200" indent="-228600" eaLnBrk="0" fontAlgn="base" hangingPunct="0">
                  <a:spcBef>
                    <a:spcPct val="0"/>
                  </a:spcBef>
                  <a:spcAft>
                    <a:spcPct val="0"/>
                  </a:spcAft>
                  <a:defRPr kumimoji="1" sz="2500">
                    <a:solidFill>
                      <a:schemeClr val="tx1"/>
                    </a:solidFill>
                    <a:latin typeface="Arial" charset="0"/>
                    <a:sym typeface="Symbol" pitchFamily="18" charset="2"/>
                  </a:defRPr>
                </a:lvl9pPr>
              </a:lstStyle>
              <a:p>
                <a:pPr algn="ctr"/>
                <a:r>
                  <a:rPr kumimoji="0" lang="en-US" altLang="en-US" sz="1400" dirty="0">
                    <a:solidFill>
                      <a:schemeClr val="bg1"/>
                    </a:solidFill>
                  </a:rPr>
                  <a:t>Polypeptide</a:t>
                </a:r>
              </a:p>
            </p:txBody>
          </p:sp>
          <p:sp>
            <p:nvSpPr>
              <p:cNvPr id="26" name="Line 25"/>
              <p:cNvSpPr>
                <a:spLocks noChangeShapeType="1"/>
              </p:cNvSpPr>
              <p:nvPr/>
            </p:nvSpPr>
            <p:spPr bwMode="auto">
              <a:xfrm flipV="1">
                <a:off x="2165" y="3696"/>
                <a:ext cx="192" cy="48"/>
              </a:xfrm>
              <a:prstGeom prst="line">
                <a:avLst/>
              </a:prstGeom>
              <a:grpFill/>
              <a:ln w="2540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27" name="Text Box 26"/>
              <p:cNvSpPr txBox="1">
                <a:spLocks noChangeArrowheads="1"/>
              </p:cNvSpPr>
              <p:nvPr/>
            </p:nvSpPr>
            <p:spPr bwMode="auto">
              <a:xfrm>
                <a:off x="2160" y="1378"/>
                <a:ext cx="1104" cy="221"/>
              </a:xfrm>
              <a:prstGeom prst="rect">
                <a:avLst/>
              </a:prstGeom>
              <a:grpFill/>
              <a:ln w="34925">
                <a:noFill/>
                <a:miter lim="800000"/>
                <a:headEnd/>
                <a:tailEnd/>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defRPr kumimoji="1" sz="2500">
                    <a:solidFill>
                      <a:schemeClr val="tx1"/>
                    </a:solidFill>
                    <a:latin typeface="Arial" charset="0"/>
                    <a:sym typeface="Symbol" pitchFamily="18" charset="2"/>
                  </a:defRPr>
                </a:lvl1pPr>
                <a:lvl2pPr marL="742950" indent="-285750">
                  <a:defRPr kumimoji="1" sz="2500">
                    <a:solidFill>
                      <a:schemeClr val="tx1"/>
                    </a:solidFill>
                    <a:latin typeface="Arial" charset="0"/>
                    <a:sym typeface="Symbol" pitchFamily="18" charset="2"/>
                  </a:defRPr>
                </a:lvl2pPr>
                <a:lvl3pPr marL="1143000" indent="-228600">
                  <a:defRPr kumimoji="1" sz="2500">
                    <a:solidFill>
                      <a:schemeClr val="tx1"/>
                    </a:solidFill>
                    <a:latin typeface="Arial" charset="0"/>
                    <a:sym typeface="Symbol" pitchFamily="18" charset="2"/>
                  </a:defRPr>
                </a:lvl3pPr>
                <a:lvl4pPr marL="1600200" indent="-228600">
                  <a:defRPr kumimoji="1" sz="2500">
                    <a:solidFill>
                      <a:schemeClr val="tx1"/>
                    </a:solidFill>
                    <a:latin typeface="Arial" charset="0"/>
                    <a:sym typeface="Symbol" pitchFamily="18" charset="2"/>
                  </a:defRPr>
                </a:lvl4pPr>
                <a:lvl5pPr marL="2057400" indent="-228600">
                  <a:defRPr kumimoji="1" sz="2500">
                    <a:solidFill>
                      <a:schemeClr val="tx1"/>
                    </a:solidFill>
                    <a:latin typeface="Arial" charset="0"/>
                    <a:sym typeface="Symbol" pitchFamily="18" charset="2"/>
                  </a:defRPr>
                </a:lvl5pPr>
                <a:lvl6pPr marL="2514600" indent="-228600" eaLnBrk="0" fontAlgn="base" hangingPunct="0">
                  <a:spcBef>
                    <a:spcPct val="0"/>
                  </a:spcBef>
                  <a:spcAft>
                    <a:spcPct val="0"/>
                  </a:spcAft>
                  <a:defRPr kumimoji="1" sz="2500">
                    <a:solidFill>
                      <a:schemeClr val="tx1"/>
                    </a:solidFill>
                    <a:latin typeface="Arial" charset="0"/>
                    <a:sym typeface="Symbol" pitchFamily="18" charset="2"/>
                  </a:defRPr>
                </a:lvl6pPr>
                <a:lvl7pPr marL="2971800" indent="-228600" eaLnBrk="0" fontAlgn="base" hangingPunct="0">
                  <a:spcBef>
                    <a:spcPct val="0"/>
                  </a:spcBef>
                  <a:spcAft>
                    <a:spcPct val="0"/>
                  </a:spcAft>
                  <a:defRPr kumimoji="1" sz="2500">
                    <a:solidFill>
                      <a:schemeClr val="tx1"/>
                    </a:solidFill>
                    <a:latin typeface="Arial" charset="0"/>
                    <a:sym typeface="Symbol" pitchFamily="18" charset="2"/>
                  </a:defRPr>
                </a:lvl7pPr>
                <a:lvl8pPr marL="3429000" indent="-228600" eaLnBrk="0" fontAlgn="base" hangingPunct="0">
                  <a:spcBef>
                    <a:spcPct val="0"/>
                  </a:spcBef>
                  <a:spcAft>
                    <a:spcPct val="0"/>
                  </a:spcAft>
                  <a:defRPr kumimoji="1" sz="2500">
                    <a:solidFill>
                      <a:schemeClr val="tx1"/>
                    </a:solidFill>
                    <a:latin typeface="Arial" charset="0"/>
                    <a:sym typeface="Symbol" pitchFamily="18" charset="2"/>
                  </a:defRPr>
                </a:lvl8pPr>
                <a:lvl9pPr marL="3886200" indent="-228600" eaLnBrk="0" fontAlgn="base" hangingPunct="0">
                  <a:spcBef>
                    <a:spcPct val="0"/>
                  </a:spcBef>
                  <a:spcAft>
                    <a:spcPct val="0"/>
                  </a:spcAft>
                  <a:defRPr kumimoji="1" sz="2500">
                    <a:solidFill>
                      <a:schemeClr val="tx1"/>
                    </a:solidFill>
                    <a:latin typeface="Arial" charset="0"/>
                    <a:sym typeface="Symbol" pitchFamily="18" charset="2"/>
                  </a:defRPr>
                </a:lvl9pPr>
              </a:lstStyle>
              <a:p>
                <a:pPr algn="ctr"/>
                <a:r>
                  <a:rPr kumimoji="0" lang="en-US" altLang="en-US" sz="1400" dirty="0">
                    <a:solidFill>
                      <a:schemeClr val="bg1"/>
                    </a:solidFill>
                  </a:rPr>
                  <a:t>mRNA</a:t>
                </a:r>
              </a:p>
            </p:txBody>
          </p:sp>
          <p:sp>
            <p:nvSpPr>
              <p:cNvPr id="28" name="Line 27"/>
              <p:cNvSpPr>
                <a:spLocks noChangeShapeType="1"/>
              </p:cNvSpPr>
              <p:nvPr/>
            </p:nvSpPr>
            <p:spPr bwMode="auto">
              <a:xfrm flipV="1">
                <a:off x="2520" y="1608"/>
                <a:ext cx="96" cy="96"/>
              </a:xfrm>
              <a:prstGeom prst="line">
                <a:avLst/>
              </a:prstGeom>
              <a:grpFill/>
              <a:ln w="2540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grpSp>
        <p:sp>
          <p:nvSpPr>
            <p:cNvPr id="6" name="Text Box 28"/>
            <p:cNvSpPr txBox="1">
              <a:spLocks noChangeArrowheads="1"/>
            </p:cNvSpPr>
            <p:nvPr/>
          </p:nvSpPr>
          <p:spPr bwMode="auto">
            <a:xfrm>
              <a:off x="1231" y="3832"/>
              <a:ext cx="705" cy="192"/>
            </a:xfrm>
            <a:prstGeom prst="rect">
              <a:avLst/>
            </a:prstGeom>
            <a:grpFill/>
            <a:ln w="34925">
              <a:noFill/>
              <a:miter lim="800000"/>
              <a:headEnd/>
              <a:tailEnd/>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500">
                  <a:solidFill>
                    <a:schemeClr val="tx1"/>
                  </a:solidFill>
                  <a:latin typeface="Arial" charset="0"/>
                  <a:sym typeface="Symbol" pitchFamily="18" charset="2"/>
                </a:defRPr>
              </a:lvl1pPr>
              <a:lvl2pPr marL="742950" indent="-285750">
                <a:defRPr kumimoji="1" sz="2500">
                  <a:solidFill>
                    <a:schemeClr val="tx1"/>
                  </a:solidFill>
                  <a:latin typeface="Arial" charset="0"/>
                  <a:sym typeface="Symbol" pitchFamily="18" charset="2"/>
                </a:defRPr>
              </a:lvl2pPr>
              <a:lvl3pPr marL="1143000" indent="-228600">
                <a:defRPr kumimoji="1" sz="2500">
                  <a:solidFill>
                    <a:schemeClr val="tx1"/>
                  </a:solidFill>
                  <a:latin typeface="Arial" charset="0"/>
                  <a:sym typeface="Symbol" pitchFamily="18" charset="2"/>
                </a:defRPr>
              </a:lvl3pPr>
              <a:lvl4pPr marL="1600200" indent="-228600">
                <a:defRPr kumimoji="1" sz="2500">
                  <a:solidFill>
                    <a:schemeClr val="tx1"/>
                  </a:solidFill>
                  <a:latin typeface="Arial" charset="0"/>
                  <a:sym typeface="Symbol" pitchFamily="18" charset="2"/>
                </a:defRPr>
              </a:lvl4pPr>
              <a:lvl5pPr marL="2057400" indent="-228600">
                <a:defRPr kumimoji="1" sz="2500">
                  <a:solidFill>
                    <a:schemeClr val="tx1"/>
                  </a:solidFill>
                  <a:latin typeface="Arial" charset="0"/>
                  <a:sym typeface="Symbol" pitchFamily="18" charset="2"/>
                </a:defRPr>
              </a:lvl5pPr>
              <a:lvl6pPr marL="2514600" indent="-228600" eaLnBrk="0" fontAlgn="base" hangingPunct="0">
                <a:spcBef>
                  <a:spcPct val="0"/>
                </a:spcBef>
                <a:spcAft>
                  <a:spcPct val="0"/>
                </a:spcAft>
                <a:defRPr kumimoji="1" sz="2500">
                  <a:solidFill>
                    <a:schemeClr val="tx1"/>
                  </a:solidFill>
                  <a:latin typeface="Arial" charset="0"/>
                  <a:sym typeface="Symbol" pitchFamily="18" charset="2"/>
                </a:defRPr>
              </a:lvl6pPr>
              <a:lvl7pPr marL="2971800" indent="-228600" eaLnBrk="0" fontAlgn="base" hangingPunct="0">
                <a:spcBef>
                  <a:spcPct val="0"/>
                </a:spcBef>
                <a:spcAft>
                  <a:spcPct val="0"/>
                </a:spcAft>
                <a:defRPr kumimoji="1" sz="2500">
                  <a:solidFill>
                    <a:schemeClr val="tx1"/>
                  </a:solidFill>
                  <a:latin typeface="Arial" charset="0"/>
                  <a:sym typeface="Symbol" pitchFamily="18" charset="2"/>
                </a:defRPr>
              </a:lvl7pPr>
              <a:lvl8pPr marL="3429000" indent="-228600" eaLnBrk="0" fontAlgn="base" hangingPunct="0">
                <a:spcBef>
                  <a:spcPct val="0"/>
                </a:spcBef>
                <a:spcAft>
                  <a:spcPct val="0"/>
                </a:spcAft>
                <a:defRPr kumimoji="1" sz="2500">
                  <a:solidFill>
                    <a:schemeClr val="tx1"/>
                  </a:solidFill>
                  <a:latin typeface="Arial" charset="0"/>
                  <a:sym typeface="Symbol" pitchFamily="18" charset="2"/>
                </a:defRPr>
              </a:lvl8pPr>
              <a:lvl9pPr marL="3886200" indent="-228600" eaLnBrk="0" fontAlgn="base" hangingPunct="0">
                <a:spcBef>
                  <a:spcPct val="0"/>
                </a:spcBef>
                <a:spcAft>
                  <a:spcPct val="0"/>
                </a:spcAft>
                <a:defRPr kumimoji="1" sz="2500">
                  <a:solidFill>
                    <a:schemeClr val="tx1"/>
                  </a:solidFill>
                  <a:latin typeface="Arial" charset="0"/>
                  <a:sym typeface="Symbol" pitchFamily="18" charset="2"/>
                </a:defRPr>
              </a:lvl9pPr>
            </a:lstStyle>
            <a:p>
              <a:pPr algn="ctr"/>
              <a:r>
                <a:rPr kumimoji="0" lang="en-US" altLang="en-US" sz="1400" b="1">
                  <a:solidFill>
                    <a:schemeClr val="bg2"/>
                  </a:solidFill>
                </a:rPr>
                <a:t>Figure 5.25</a:t>
              </a:r>
            </a:p>
          </p:txBody>
        </p:sp>
      </p:grpSp>
    </p:spTree>
    <p:extLst>
      <p:ext uri="{BB962C8B-B14F-4D97-AF65-F5344CB8AC3E}">
        <p14:creationId xmlns:p14="http://schemas.microsoft.com/office/powerpoint/2010/main" val="15756112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800" dirty="0"/>
              <a:t>EX: Skin color is due to the presence of melanin in the skin. The genes tell the cell how much melanin to make. The more “dark genes” causes more melanin to be produced making the skin darker. </a:t>
            </a:r>
          </a:p>
          <a:p>
            <a:r>
              <a:rPr lang="en-US" sz="2800" dirty="0"/>
              <a:t>The structure of each gene is based on its </a:t>
            </a:r>
            <a:r>
              <a:rPr lang="en-US" sz="2800" b="1" u="sng" dirty="0">
                <a:solidFill>
                  <a:srgbClr val="00B0F0"/>
                </a:solidFill>
              </a:rPr>
              <a:t>DNA sequence</a:t>
            </a:r>
            <a:r>
              <a:rPr lang="en-US" sz="2800" dirty="0">
                <a:solidFill>
                  <a:srgbClr val="00B0F0"/>
                </a:solidFill>
              </a:rPr>
              <a:t>.</a:t>
            </a:r>
          </a:p>
          <a:p>
            <a:endParaRPr lang="en-US" sz="2800"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85795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800" dirty="0"/>
              <a:t>DNA = </a:t>
            </a:r>
            <a:r>
              <a:rPr lang="en-US" sz="2800" b="1" u="sng" dirty="0">
                <a:solidFill>
                  <a:srgbClr val="00B0F0"/>
                </a:solidFill>
              </a:rPr>
              <a:t>Deoxyribonucleic Acid</a:t>
            </a:r>
            <a:endParaRPr lang="en-US" sz="2800" dirty="0">
              <a:solidFill>
                <a:srgbClr val="00B0F0"/>
              </a:solidFill>
            </a:endParaRPr>
          </a:p>
          <a:p>
            <a:r>
              <a:rPr lang="en-US" sz="2800" b="1" u="sng" dirty="0">
                <a:solidFill>
                  <a:srgbClr val="00B0F0"/>
                </a:solidFill>
              </a:rPr>
              <a:t>Twisted ladder</a:t>
            </a:r>
            <a:r>
              <a:rPr lang="en-US" sz="2800" dirty="0">
                <a:solidFill>
                  <a:srgbClr val="00B0F0"/>
                </a:solidFill>
              </a:rPr>
              <a:t> </a:t>
            </a:r>
            <a:r>
              <a:rPr lang="en-US" sz="2800" dirty="0"/>
              <a:t>– a </a:t>
            </a:r>
            <a:r>
              <a:rPr lang="en-US" sz="2800" b="1" u="sng" dirty="0">
                <a:solidFill>
                  <a:srgbClr val="00B0F0"/>
                </a:solidFill>
              </a:rPr>
              <a:t>double helix</a:t>
            </a:r>
            <a:endParaRPr lang="en-US" sz="2800" dirty="0">
              <a:solidFill>
                <a:srgbClr val="00B0F0"/>
              </a:solidFill>
            </a:endParaRPr>
          </a:p>
          <a:p>
            <a:endParaRPr lang="en-US" sz="2800" dirty="0"/>
          </a:p>
        </p:txBody>
      </p:sp>
      <p:sp>
        <p:nvSpPr>
          <p:cNvPr id="3" name="Title 2"/>
          <p:cNvSpPr>
            <a:spLocks noGrp="1"/>
          </p:cNvSpPr>
          <p:nvPr>
            <p:ph type="title"/>
          </p:nvPr>
        </p:nvSpPr>
        <p:spPr/>
        <p:txBody>
          <a:bodyPr>
            <a:normAutofit fontScale="90000"/>
          </a:bodyPr>
          <a:lstStyle/>
          <a:p>
            <a:r>
              <a:rPr lang="en-US" b="1" u="sng" dirty="0"/>
              <a:t>Structure of DNA:</a:t>
            </a:r>
            <a:r>
              <a:rPr lang="en-US" dirty="0"/>
              <a:t/>
            </a:r>
            <a:br>
              <a:rPr lang="en-US" dirty="0"/>
            </a:br>
            <a:endParaRPr lang="en-US" dirty="0"/>
          </a:p>
        </p:txBody>
      </p:sp>
      <p:pic>
        <p:nvPicPr>
          <p:cNvPr id="1026" name="Picture 2" descr="File:DNA Structure+Key+Labelled.pn NoBB.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461" y="2621244"/>
            <a:ext cx="3795939" cy="3703355"/>
          </a:xfrm>
          <a:prstGeom prst="rect">
            <a:avLst/>
          </a:prstGeom>
          <a:solidFill>
            <a:schemeClr val="tx1"/>
          </a:solidFill>
        </p:spPr>
      </p:pic>
      <p:pic>
        <p:nvPicPr>
          <p:cNvPr id="1028" name="Picture 4" descr="http://upload.wikimedia.org/wikipedia/commons/8/81/ADN_animation.gif">
            <a:hlinkClick r:id="rId4"/>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2982258"/>
            <a:ext cx="1724025" cy="2981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20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290987" y="3096126"/>
            <a:ext cx="1583055" cy="158718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sz="quarter" idx="13"/>
          </p:nvPr>
        </p:nvSpPr>
        <p:spPr/>
        <p:txBody>
          <a:bodyPr/>
          <a:lstStyle/>
          <a:p>
            <a:r>
              <a:rPr lang="en-US" sz="2800" b="1" u="sng" dirty="0"/>
              <a:t>Components of DNA:</a:t>
            </a:r>
            <a:r>
              <a:rPr lang="en-US" b="1" u="sng" dirty="0"/>
              <a:t/>
            </a:r>
            <a:br>
              <a:rPr lang="en-US" b="1" u="sng" dirty="0"/>
            </a:br>
            <a:endParaRPr lang="en-US" b="1" u="sng" dirty="0" smtClean="0"/>
          </a:p>
          <a:p>
            <a:r>
              <a:rPr lang="en-US" sz="2800" dirty="0"/>
              <a:t>Composition: </a:t>
            </a:r>
            <a:r>
              <a:rPr lang="en-US" dirty="0"/>
              <a:t/>
            </a:r>
            <a:br>
              <a:rPr lang="en-US" dirty="0"/>
            </a:br>
            <a:r>
              <a:rPr lang="en-US" sz="2000" dirty="0" smtClean="0"/>
              <a:t>1</a:t>
            </a:r>
            <a:r>
              <a:rPr lang="en-US" sz="2000" dirty="0"/>
              <a:t>. </a:t>
            </a:r>
            <a:r>
              <a:rPr lang="en-US" sz="2000" b="1" u="sng" dirty="0">
                <a:solidFill>
                  <a:srgbClr val="00B0F0"/>
                </a:solidFill>
              </a:rPr>
              <a:t>Sugar molecule = </a:t>
            </a:r>
            <a:r>
              <a:rPr lang="en-US" sz="2000" b="1" u="sng" dirty="0" err="1">
                <a:solidFill>
                  <a:srgbClr val="00B0F0"/>
                </a:solidFill>
              </a:rPr>
              <a:t>Deoxyribose</a:t>
            </a:r>
            <a:r>
              <a:rPr lang="en-US" sz="2000" b="1" dirty="0">
                <a:solidFill>
                  <a:srgbClr val="00B0F0"/>
                </a:solidFill>
              </a:rPr>
              <a:t> </a:t>
            </a:r>
            <a:r>
              <a:rPr lang="en-US" sz="2000" b="1" dirty="0"/>
              <a:t>	   </a:t>
            </a:r>
            <a:r>
              <a:rPr lang="en-US" sz="2000" b="1" u="sng" dirty="0"/>
              <a:t>2. </a:t>
            </a:r>
            <a:r>
              <a:rPr lang="en-US" sz="2000" b="1" u="sng" dirty="0">
                <a:solidFill>
                  <a:srgbClr val="00B0F0"/>
                </a:solidFill>
              </a:rPr>
              <a:t>Phosphate = </a:t>
            </a:r>
            <a:r>
              <a:rPr lang="en-US" sz="2000" b="1" u="sng" dirty="0" smtClean="0">
                <a:solidFill>
                  <a:srgbClr val="00B0F0"/>
                </a:solidFill>
              </a:rPr>
              <a:t>PO</a:t>
            </a:r>
            <a:r>
              <a:rPr lang="en-US" sz="2000" b="1" u="sng" baseline="-25000" dirty="0" smtClean="0">
                <a:solidFill>
                  <a:srgbClr val="00B0F0"/>
                </a:solidFill>
              </a:rPr>
              <a:t>4</a:t>
            </a:r>
            <a:r>
              <a:rPr lang="en-US" sz="2000" b="1" u="sng" baseline="30000" dirty="0" smtClean="0">
                <a:solidFill>
                  <a:srgbClr val="00B0F0"/>
                </a:solidFill>
              </a:rPr>
              <a:t>-3</a:t>
            </a:r>
          </a:p>
          <a:p>
            <a:endParaRPr lang="en-US" dirty="0"/>
          </a:p>
        </p:txBody>
      </p:sp>
      <p:sp>
        <p:nvSpPr>
          <p:cNvPr id="3" name="Title 2"/>
          <p:cNvSpPr>
            <a:spLocks noGrp="1"/>
          </p:cNvSpPr>
          <p:nvPr>
            <p:ph type="title"/>
          </p:nvPr>
        </p:nvSpPr>
        <p:spPr/>
        <p:txBody>
          <a:bodyPr>
            <a:normAutofit fontScale="90000"/>
          </a:bodyPr>
          <a:lstStyle/>
          <a:p>
            <a:r>
              <a:rPr lang="en-US" b="1" u="sng" dirty="0"/>
              <a:t>Components of DNA:</a:t>
            </a:r>
            <a:br>
              <a:rPr lang="en-US" b="1" u="sng" dirty="0"/>
            </a:br>
            <a:endParaRPr lang="en-US" dirty="0"/>
          </a:p>
        </p:txBody>
      </p:sp>
      <p:pic>
        <p:nvPicPr>
          <p:cNvPr id="4" name="Picture 3" descr="deoxyribose"/>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124200"/>
            <a:ext cx="1708150" cy="1587500"/>
          </a:xfrm>
          <a:prstGeom prst="rect">
            <a:avLst/>
          </a:prstGeom>
          <a:noFill/>
          <a:ln>
            <a:noFill/>
          </a:ln>
        </p:spPr>
      </p:pic>
      <p:pic>
        <p:nvPicPr>
          <p:cNvPr id="5" name="Picture 4" descr="http://upload.wikimedia.org/wikipedia/commons/thumb/7/70/Phosphat-Ion.svg/140px-Phosphat-Ion.svg.png">
            <a:hlinkClick r:id="rId3" tooltip="&quot;Stereo skeletal formula of phosphate&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5413859" y="3220435"/>
            <a:ext cx="1337310" cy="1181735"/>
          </a:xfrm>
          <a:prstGeom prst="rect">
            <a:avLst/>
          </a:prstGeom>
          <a:noFill/>
          <a:ln>
            <a:noFill/>
          </a:ln>
        </p:spPr>
      </p:pic>
    </p:spTree>
    <p:extLst>
      <p:ext uri="{BB962C8B-B14F-4D97-AF65-F5344CB8AC3E}">
        <p14:creationId xmlns:p14="http://schemas.microsoft.com/office/powerpoint/2010/main" val="73171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sz="2800" dirty="0"/>
              <a:t>3. </a:t>
            </a:r>
            <a:r>
              <a:rPr lang="en-US" sz="2800" b="1" u="sng" dirty="0">
                <a:solidFill>
                  <a:srgbClr val="00B0F0"/>
                </a:solidFill>
              </a:rPr>
              <a:t>Nitrogenous Bases: 4 Types</a:t>
            </a:r>
            <a:endParaRPr lang="en-US" sz="2800" dirty="0">
              <a:solidFill>
                <a:srgbClr val="00B0F0"/>
              </a:solidFill>
            </a:endParaRPr>
          </a:p>
          <a:p>
            <a:endParaRPr lang="en-US" dirty="0"/>
          </a:p>
        </p:txBody>
      </p:sp>
      <p:sp>
        <p:nvSpPr>
          <p:cNvPr id="3" name="Title 2"/>
          <p:cNvSpPr>
            <a:spLocks noGrp="1"/>
          </p:cNvSpPr>
          <p:nvPr>
            <p:ph type="title"/>
          </p:nvPr>
        </p:nvSpPr>
        <p:spPr/>
        <p:txBody>
          <a:bodyPr/>
          <a:lstStyle/>
          <a:p>
            <a:endParaRPr lang="en-US"/>
          </a:p>
        </p:txBody>
      </p:sp>
      <p:pic>
        <p:nvPicPr>
          <p:cNvPr id="4" name="Picture 3" descr="http://student.ccbcmd.edu/~gkaiser/biotutorials/dna/images/DNAbases.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057400"/>
            <a:ext cx="4822190" cy="4131945"/>
          </a:xfrm>
          <a:prstGeom prst="rect">
            <a:avLst/>
          </a:prstGeom>
          <a:noFill/>
          <a:ln>
            <a:noFill/>
          </a:ln>
        </p:spPr>
      </p:pic>
    </p:spTree>
    <p:extLst>
      <p:ext uri="{BB962C8B-B14F-4D97-AF65-F5344CB8AC3E}">
        <p14:creationId xmlns:p14="http://schemas.microsoft.com/office/powerpoint/2010/main" val="24192545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sz="2800" b="1" u="sng" dirty="0"/>
              <a:t>DNA Molecule Structure</a:t>
            </a:r>
            <a:br>
              <a:rPr lang="en-US" sz="2800" b="1" u="sng" dirty="0"/>
            </a:br>
            <a:r>
              <a:rPr lang="en-US" sz="2800" dirty="0"/>
              <a:t>- Discovered by </a:t>
            </a:r>
            <a:r>
              <a:rPr lang="en-US" sz="2800" b="1" u="sng" dirty="0">
                <a:solidFill>
                  <a:srgbClr val="00B0F0"/>
                </a:solidFill>
              </a:rPr>
              <a:t>Watson and Crick</a:t>
            </a:r>
            <a:r>
              <a:rPr lang="en-US" sz="2800" dirty="0">
                <a:solidFill>
                  <a:srgbClr val="00B0F0"/>
                </a:solidFill>
              </a:rPr>
              <a:t> </a:t>
            </a:r>
            <a:r>
              <a:rPr lang="en-US" sz="2800" dirty="0"/>
              <a:t>using </a:t>
            </a:r>
            <a:r>
              <a:rPr lang="en-US" sz="2800" b="1" u="sng" dirty="0">
                <a:solidFill>
                  <a:srgbClr val="00B0F0"/>
                </a:solidFill>
              </a:rPr>
              <a:t>(stealing)</a:t>
            </a:r>
            <a:r>
              <a:rPr lang="en-US" sz="2800" dirty="0">
                <a:solidFill>
                  <a:srgbClr val="00B0F0"/>
                </a:solidFill>
              </a:rPr>
              <a:t> </a:t>
            </a:r>
            <a:r>
              <a:rPr lang="en-US" sz="2800" dirty="0"/>
              <a:t>the work of </a:t>
            </a:r>
            <a:r>
              <a:rPr lang="en-US" sz="2800" b="1" u="sng" dirty="0">
                <a:solidFill>
                  <a:srgbClr val="00B0F0"/>
                </a:solidFill>
              </a:rPr>
              <a:t>Rosalind Franklin</a:t>
            </a:r>
            <a:endParaRPr lang="en-US" sz="2800" dirty="0">
              <a:solidFill>
                <a:srgbClr val="00B0F0"/>
              </a:solidFill>
            </a:endParaRPr>
          </a:p>
          <a:p>
            <a:endParaRPr lang="en-US" dirty="0" smtClean="0"/>
          </a:p>
          <a:p>
            <a:endParaRPr lang="en-US" dirty="0"/>
          </a:p>
        </p:txBody>
      </p:sp>
      <p:sp>
        <p:nvSpPr>
          <p:cNvPr id="3" name="Title 2"/>
          <p:cNvSpPr>
            <a:spLocks noGrp="1"/>
          </p:cNvSpPr>
          <p:nvPr>
            <p:ph type="title"/>
          </p:nvPr>
        </p:nvSpPr>
        <p:spPr/>
        <p:txBody>
          <a:bodyPr/>
          <a:lstStyle/>
          <a:p>
            <a:endParaRPr lang="en-US"/>
          </a:p>
        </p:txBody>
      </p:sp>
      <p:grpSp>
        <p:nvGrpSpPr>
          <p:cNvPr id="4" name="Group 4"/>
          <p:cNvGrpSpPr>
            <a:grpSpLocks/>
          </p:cNvGrpSpPr>
          <p:nvPr/>
        </p:nvGrpSpPr>
        <p:grpSpPr bwMode="auto">
          <a:xfrm>
            <a:off x="2895600" y="4038601"/>
            <a:ext cx="6146800" cy="2347912"/>
            <a:chOff x="1201" y="2447"/>
            <a:chExt cx="4160" cy="1661"/>
          </a:xfrm>
        </p:grpSpPr>
        <p:grpSp>
          <p:nvGrpSpPr>
            <p:cNvPr id="5" name="Group 5"/>
            <p:cNvGrpSpPr>
              <a:grpSpLocks/>
            </p:cNvGrpSpPr>
            <p:nvPr/>
          </p:nvGrpSpPr>
          <p:grpSpPr bwMode="auto">
            <a:xfrm>
              <a:off x="2317" y="2447"/>
              <a:ext cx="3044" cy="1661"/>
              <a:chOff x="2317" y="2447"/>
              <a:chExt cx="3044" cy="1661"/>
            </a:xfrm>
          </p:grpSpPr>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3" y="2447"/>
                <a:ext cx="2491" cy="1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7"/>
              <p:cNvSpPr txBox="1">
                <a:spLocks noChangeArrowheads="1"/>
              </p:cNvSpPr>
              <p:nvPr/>
            </p:nvSpPr>
            <p:spPr bwMode="auto">
              <a:xfrm>
                <a:off x="2317" y="3811"/>
                <a:ext cx="1219" cy="192"/>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algn="ctr"/>
                <a:r>
                  <a:rPr kumimoji="1" lang="en-US" altLang="en-US" sz="1400" b="1"/>
                  <a:t>(a) Rosalind Franklin</a:t>
                </a:r>
              </a:p>
            </p:txBody>
          </p:sp>
          <p:sp>
            <p:nvSpPr>
              <p:cNvPr id="9" name="Text Box 8"/>
              <p:cNvSpPr txBox="1">
                <a:spLocks noChangeArrowheads="1"/>
              </p:cNvSpPr>
              <p:nvPr/>
            </p:nvSpPr>
            <p:spPr bwMode="auto">
              <a:xfrm>
                <a:off x="3831" y="3782"/>
                <a:ext cx="1530" cy="326"/>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r>
                  <a:rPr kumimoji="1" lang="en-US" altLang="en-US" sz="1400" b="1"/>
                  <a:t>Franklin’s X-ray diffraction</a:t>
                </a:r>
              </a:p>
              <a:p>
                <a:r>
                  <a:rPr kumimoji="1" lang="en-US" altLang="en-US" sz="1400" b="1"/>
                  <a:t>Photograph of DNA</a:t>
                </a:r>
              </a:p>
            </p:txBody>
          </p:sp>
          <p:sp>
            <p:nvSpPr>
              <p:cNvPr id="10" name="Text Box 9"/>
              <p:cNvSpPr txBox="1">
                <a:spLocks noChangeArrowheads="1"/>
              </p:cNvSpPr>
              <p:nvPr/>
            </p:nvSpPr>
            <p:spPr bwMode="auto">
              <a:xfrm>
                <a:off x="3663" y="3809"/>
                <a:ext cx="259" cy="192"/>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algn="ctr"/>
                <a:r>
                  <a:rPr kumimoji="1" lang="en-US" altLang="en-US" sz="1400" b="1"/>
                  <a:t>(b)</a:t>
                </a:r>
              </a:p>
            </p:txBody>
          </p:sp>
        </p:grpSp>
        <p:sp>
          <p:nvSpPr>
            <p:cNvPr id="6" name="Text Box 10"/>
            <p:cNvSpPr txBox="1">
              <a:spLocks noChangeArrowheads="1"/>
            </p:cNvSpPr>
            <p:nvPr/>
          </p:nvSpPr>
          <p:spPr bwMode="auto">
            <a:xfrm>
              <a:off x="1201" y="3888"/>
              <a:ext cx="928" cy="192"/>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algn="ctr"/>
              <a:r>
                <a:rPr lang="en-US" altLang="en-US" sz="1400" b="1">
                  <a:solidFill>
                    <a:schemeClr val="bg2"/>
                  </a:solidFill>
                </a:rPr>
                <a:t>Figure 16.6 a, b</a:t>
              </a:r>
              <a:endParaRPr kumimoji="1" lang="en-US" altLang="en-US" sz="2900">
                <a:sym typeface="Symbol" pitchFamily="18" charset="2"/>
              </a:endParaRPr>
            </a:p>
          </p:txBody>
        </p:sp>
      </p:grpSp>
      <p:grpSp>
        <p:nvGrpSpPr>
          <p:cNvPr id="11" name="Group 4"/>
          <p:cNvGrpSpPr>
            <a:grpSpLocks/>
          </p:cNvGrpSpPr>
          <p:nvPr/>
        </p:nvGrpSpPr>
        <p:grpSpPr bwMode="auto">
          <a:xfrm>
            <a:off x="-609600" y="3534289"/>
            <a:ext cx="4992688" cy="2922588"/>
            <a:chOff x="1319" y="2248"/>
            <a:chExt cx="3145" cy="1841"/>
          </a:xfrm>
        </p:grpSpPr>
        <p:sp>
          <p:nvSpPr>
            <p:cNvPr id="12" name="Text Box 5"/>
            <p:cNvSpPr txBox="1">
              <a:spLocks noChangeArrowheads="1"/>
            </p:cNvSpPr>
            <p:nvPr/>
          </p:nvSpPr>
          <p:spPr bwMode="auto">
            <a:xfrm>
              <a:off x="1319" y="3897"/>
              <a:ext cx="707" cy="192"/>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algn="ctr"/>
              <a:r>
                <a:rPr lang="en-US" altLang="en-US" sz="1400" b="1">
                  <a:solidFill>
                    <a:schemeClr val="bg2"/>
                  </a:solidFill>
                </a:rPr>
                <a:t>Figure 16.1</a:t>
              </a:r>
            </a:p>
          </p:txBody>
        </p:sp>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4" y="2248"/>
              <a:ext cx="2400" cy="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1190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TC101790491[[fn=Mylar]]</Template>
  <TotalTime>21</TotalTime>
  <Words>182</Words>
  <Application>Microsoft Office PowerPoint</Application>
  <PresentationFormat>On-screen Show (4:3)</PresentationFormat>
  <Paragraphs>46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Mylar</vt:lpstr>
      <vt:lpstr>DNA Structure</vt:lpstr>
      <vt:lpstr>Genetics and Heredity</vt:lpstr>
      <vt:lpstr>PowerPoint Presentation</vt:lpstr>
      <vt:lpstr>PowerPoint Presentation</vt:lpstr>
      <vt:lpstr>PowerPoint Presentation</vt:lpstr>
      <vt:lpstr>Structure of DNA: </vt:lpstr>
      <vt:lpstr>Components of DNA: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 Structure</dc:title>
  <dc:creator>NDHS</dc:creator>
  <cp:lastModifiedBy>NDHS</cp:lastModifiedBy>
  <cp:revision>3</cp:revision>
  <dcterms:created xsi:type="dcterms:W3CDTF">2014-02-10T21:49:47Z</dcterms:created>
  <dcterms:modified xsi:type="dcterms:W3CDTF">2014-02-10T22:11:35Z</dcterms:modified>
</cp:coreProperties>
</file>