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76" r:id="rId13"/>
    <p:sldId id="265" r:id="rId14"/>
    <p:sldId id="275" r:id="rId15"/>
    <p:sldId id="266" r:id="rId16"/>
    <p:sldId id="267" r:id="rId17"/>
    <p:sldId id="274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114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8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4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5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6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0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05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9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3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5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9D2185-DA58-4951-84E5-6451944ACD9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ECB160-9051-4B8A-AC43-3F80B31CD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6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ey.com/college/pratt/0471393878/instructor/animations/dna_replication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NXFk_d6y80" TargetMode="External"/><Relationship Id="rId2" Type="http://schemas.openxmlformats.org/officeDocument/2006/relationships/hyperlink" Target="http://www.wiley.com/college/pratt/0471393878/instructor/animations/dna_replication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ley.com/college/pratt/0471393878/instructor/animations/dna_replication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jtmOZaIvS0" TargetMode="External"/><Relationship Id="rId2" Type="http://schemas.openxmlformats.org/officeDocument/2006/relationships/hyperlink" Target="http://www.wiley.com/college/pratt/0471393878/instructor/animations/dna_replication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DNA 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814" y="1135082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New DNA is built complementary to the old strand</a:t>
            </a:r>
            <a:r>
              <a:rPr lang="en-US" dirty="0"/>
              <a:t>. DNA polymerase </a:t>
            </a:r>
            <a:r>
              <a:rPr lang="en-US" b="1" u="sng" dirty="0"/>
              <a:t>matches </a:t>
            </a:r>
            <a:r>
              <a:rPr lang="en-US" dirty="0"/>
              <a:t>the DNA nucleotides </a:t>
            </a:r>
            <a:r>
              <a:rPr lang="en-US" b="1" u="sng" dirty="0"/>
              <a:t>to the opposite pair</a:t>
            </a:r>
            <a:r>
              <a:rPr lang="en-US" dirty="0"/>
              <a:t>. A’s are matched with new T’s, G’s are matched with new C’s, etc. </a:t>
            </a:r>
          </a:p>
          <a:p>
            <a:pPr marL="0" indent="0">
              <a:buNone/>
            </a:pPr>
            <a:r>
              <a:rPr lang="en-US" dirty="0"/>
              <a:t>Parent (original) Strand of DNA:         </a:t>
            </a:r>
            <a:r>
              <a:rPr lang="en-US" dirty="0" smtClean="0"/>
              <a:t>         AGTCGATAGC</a:t>
            </a:r>
          </a:p>
          <a:p>
            <a:pPr marL="0" indent="0">
              <a:buNone/>
            </a:pPr>
            <a:r>
              <a:rPr lang="en-US" dirty="0" smtClean="0"/>
              <a:t>Complementary </a:t>
            </a:r>
            <a:r>
              <a:rPr lang="en-US" dirty="0"/>
              <a:t>Daughter (new) Strand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9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814" y="1135082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New DNA is built complementary to the old strand</a:t>
            </a:r>
            <a:r>
              <a:rPr lang="en-US" dirty="0"/>
              <a:t>. DNA polymerase </a:t>
            </a:r>
            <a:r>
              <a:rPr lang="en-US" b="1" u="sng" dirty="0"/>
              <a:t>matches </a:t>
            </a:r>
            <a:r>
              <a:rPr lang="en-US" dirty="0"/>
              <a:t>the DNA nucleotides </a:t>
            </a:r>
            <a:r>
              <a:rPr lang="en-US" b="1" u="sng" dirty="0"/>
              <a:t>to the opposite pair</a:t>
            </a:r>
            <a:r>
              <a:rPr lang="en-US" dirty="0"/>
              <a:t>. A’s are matched with new T’s, G’s are matched with new C’s, etc. </a:t>
            </a:r>
          </a:p>
          <a:p>
            <a:pPr marL="0" indent="0">
              <a:buNone/>
            </a:pPr>
            <a:r>
              <a:rPr lang="en-US" dirty="0"/>
              <a:t>Parent (original) Strand of DNA:         </a:t>
            </a:r>
            <a:r>
              <a:rPr lang="en-US" dirty="0" smtClean="0"/>
              <a:t>         AGTCGATAGC</a:t>
            </a:r>
          </a:p>
          <a:p>
            <a:pPr marL="0" indent="0">
              <a:buNone/>
            </a:pPr>
            <a:r>
              <a:rPr lang="en-US" dirty="0" smtClean="0"/>
              <a:t>Complementary </a:t>
            </a:r>
            <a:r>
              <a:rPr lang="en-US" dirty="0"/>
              <a:t>Daughter (new) Strand: TCAGCTATCG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6879"/>
            <a:ext cx="10018713" cy="5684322"/>
          </a:xfrm>
        </p:spPr>
        <p:txBody>
          <a:bodyPr>
            <a:normAutofit/>
          </a:bodyPr>
          <a:lstStyle/>
          <a:p>
            <a:r>
              <a:rPr lang="en-US" dirty="0"/>
              <a:t>	Because DNA can only be built unidirectionally (on the 3’ of the previous nucleotide), </a:t>
            </a:r>
            <a:r>
              <a:rPr lang="en-US" b="1" u="sng" dirty="0"/>
              <a:t>new nucleotides cannot be added</a:t>
            </a:r>
            <a:r>
              <a:rPr lang="en-US" dirty="0"/>
              <a:t> to the other side of the 5’ end. </a:t>
            </a:r>
          </a:p>
          <a:p>
            <a:r>
              <a:rPr lang="en-US" dirty="0"/>
              <a:t> 	Therefore another </a:t>
            </a:r>
            <a:r>
              <a:rPr lang="en-US" b="1" u="sng" dirty="0"/>
              <a:t>RNA primer must be added to the DNA “downstream” from the first RNA primer</a:t>
            </a:r>
            <a:r>
              <a:rPr lang="en-US" dirty="0"/>
              <a:t>. The DNA polymerase then </a:t>
            </a:r>
            <a:r>
              <a:rPr lang="en-US" b="1" u="sng" dirty="0"/>
              <a:t>adds nucleotides to the 3’ end and builds the DNA in a short segment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helicase continues to unwind the DNA, </a:t>
            </a:r>
            <a:r>
              <a:rPr lang="en-US" b="1" u="sng" dirty="0"/>
              <a:t>new primers are added building numerous short strands, called Okazaki fragments</a:t>
            </a:r>
            <a:r>
              <a:rPr lang="en-US" dirty="0"/>
              <a:t>. This side of the DNA, since it is built in short segments, </a:t>
            </a:r>
            <a:r>
              <a:rPr lang="en-US" b="1" u="sng" dirty="0"/>
              <a:t>takes longer to build</a:t>
            </a:r>
            <a:r>
              <a:rPr lang="en-US" dirty="0"/>
              <a:t> than the other side. Therefore it is called the </a:t>
            </a:r>
            <a:r>
              <a:rPr lang="en-US" b="1" u="sng" dirty="0"/>
              <a:t>lagging strand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>
                <a:hlinkClick r:id="rId2"/>
              </a:rPr>
              <a:t>DNA </a:t>
            </a:r>
            <a:r>
              <a:rPr lang="en-US" dirty="0" smtClean="0">
                <a:hlinkClick r:id="rId2"/>
              </a:rPr>
              <a:t>ANIMATION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DNA ANIMATION II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121" y="2667000"/>
            <a:ext cx="5581095" cy="3124200"/>
          </a:xfrm>
        </p:spPr>
      </p:pic>
    </p:spTree>
    <p:extLst>
      <p:ext uri="{BB962C8B-B14F-4D97-AF65-F5344CB8AC3E}">
        <p14:creationId xmlns:p14="http://schemas.microsoft.com/office/powerpoint/2010/main" val="25280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969" y="0"/>
            <a:ext cx="10515600" cy="2839997"/>
          </a:xfrm>
        </p:spPr>
        <p:txBody>
          <a:bodyPr/>
          <a:lstStyle/>
          <a:p>
            <a:r>
              <a:rPr lang="en-US" dirty="0"/>
              <a:t>6. Once the DNA has been built, another form of DNA polymerase removes the </a:t>
            </a:r>
            <a:r>
              <a:rPr lang="en-US" b="1" u="sng" dirty="0"/>
              <a:t>RNA primers and replaces them with DNA</a:t>
            </a:r>
            <a:r>
              <a:rPr lang="en-US" dirty="0"/>
              <a:t>. </a:t>
            </a:r>
          </a:p>
          <a:p>
            <a:r>
              <a:rPr lang="en-US" dirty="0"/>
              <a:t>7. </a:t>
            </a:r>
            <a:r>
              <a:rPr lang="en-US" b="1" u="sng" dirty="0"/>
              <a:t>DNA Ligase binds the Okazaki fragments together. </a:t>
            </a:r>
            <a:endParaRPr lang="en-US" b="1" u="sng" dirty="0" smtClean="0"/>
          </a:p>
          <a:p>
            <a:r>
              <a:rPr lang="en-US" dirty="0">
                <a:hlinkClick r:id="rId2"/>
              </a:rPr>
              <a:t>DNA ANIMATION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828" y="2839997"/>
            <a:ext cx="6669104" cy="37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3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8131"/>
            <a:ext cx="10018713" cy="5613070"/>
          </a:xfrm>
        </p:spPr>
        <p:txBody>
          <a:bodyPr>
            <a:normAutofit/>
          </a:bodyPr>
          <a:lstStyle/>
          <a:p>
            <a:r>
              <a:rPr lang="en-US" dirty="0"/>
              <a:t>Both sides of the DNA strands are replicated </a:t>
            </a:r>
            <a:r>
              <a:rPr lang="en-US" b="1" u="sng" dirty="0"/>
              <a:t>at the same time</a:t>
            </a:r>
            <a:r>
              <a:rPr lang="en-US" dirty="0"/>
              <a:t>. Since they are </a:t>
            </a:r>
            <a:r>
              <a:rPr lang="en-US" b="1" u="sng" dirty="0"/>
              <a:t>anti-parallel (run opposite directions), the leading and lagging strands of each side are opposite of one another. </a:t>
            </a:r>
            <a:endParaRPr lang="en-US" b="1" u="sng" dirty="0" smtClean="0"/>
          </a:p>
          <a:p>
            <a:r>
              <a:rPr lang="en-US" dirty="0" smtClean="0"/>
              <a:t>Each </a:t>
            </a:r>
            <a:r>
              <a:rPr lang="en-US" b="1" u="sng" dirty="0"/>
              <a:t>original strand (parent strand) acts as the template for the new strand (daughter strand)</a:t>
            </a:r>
            <a:r>
              <a:rPr lang="en-US" dirty="0"/>
              <a:t>. Since each of the copies of DNA contains one half parent (original) DNA and one half daughter (new) DNA, DNA replication is said to be </a:t>
            </a:r>
            <a:r>
              <a:rPr lang="en-US" b="1" u="sng" dirty="0"/>
              <a:t>SEMI-Conservative</a:t>
            </a:r>
            <a:r>
              <a:rPr lang="en-US" dirty="0"/>
              <a:t>. </a:t>
            </a:r>
          </a:p>
          <a:p>
            <a:r>
              <a:rPr lang="en-US" dirty="0">
                <a:hlinkClick r:id="rId2"/>
              </a:rPr>
              <a:t>DNA </a:t>
            </a:r>
            <a:r>
              <a:rPr lang="en-US" dirty="0" smtClean="0">
                <a:hlinkClick r:id="rId2"/>
              </a:rPr>
              <a:t>ANIMATION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 more realistic representation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13" y="2481943"/>
            <a:ext cx="4564676" cy="2555226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12032" y="2325585"/>
            <a:ext cx="4564676" cy="255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325087"/>
            <a:ext cx="10018713" cy="3124201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b="1" u="sng" dirty="0"/>
              <a:t>Replication Errors</a:t>
            </a:r>
            <a:r>
              <a:rPr lang="en-US" dirty="0"/>
              <a:t>: sometimes the wrong nucleotide is put in place (</a:t>
            </a:r>
            <a:r>
              <a:rPr lang="en-US" b="1" u="sng" dirty="0"/>
              <a:t>one in a billion</a:t>
            </a:r>
            <a:r>
              <a:rPr lang="en-US" dirty="0"/>
              <a:t>) . A third type of DNA polymerase scans the newly replicated DNA for errors and cuts them out and corrects them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u="sng" dirty="0"/>
              <a:t> DNA spellcheck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018713" cy="5791200"/>
          </a:xfrm>
        </p:spPr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b="1" u="sng" dirty="0"/>
              <a:t>Shortening of the Chromosomes</a:t>
            </a:r>
            <a:r>
              <a:rPr lang="en-US" dirty="0"/>
              <a:t> with each replication. Each lagging strand end </a:t>
            </a:r>
            <a:r>
              <a:rPr lang="en-US" b="1" u="sng" dirty="0"/>
              <a:t>loses some DNA with each replication</a:t>
            </a:r>
            <a:r>
              <a:rPr lang="en-US" dirty="0"/>
              <a:t>. After the very last RNA primer has been removed, there is </a:t>
            </a:r>
            <a:r>
              <a:rPr lang="en-US" b="1" u="sng" dirty="0"/>
              <a:t>no 3’ end to add nucleotides too</a:t>
            </a:r>
            <a:r>
              <a:rPr lang="en-US" dirty="0"/>
              <a:t>. So a short section of DNA is not replicated and some information is lost. </a:t>
            </a:r>
            <a:br>
              <a:rPr lang="en-US" dirty="0"/>
            </a:b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	To compensate, each chromosome is capped with </a:t>
            </a:r>
            <a:r>
              <a:rPr lang="en-US" b="1" u="sng" dirty="0"/>
              <a:t>TELOMERES </a:t>
            </a:r>
            <a:r>
              <a:rPr lang="en-US" dirty="0"/>
              <a:t>– </a:t>
            </a:r>
            <a:r>
              <a:rPr lang="en-US" b="1" u="sng" dirty="0"/>
              <a:t>sections of non-sense DNA that don’t code for proteins. </a:t>
            </a:r>
            <a:br>
              <a:rPr lang="en-US" b="1" u="sng" dirty="0"/>
            </a:br>
            <a:endParaRPr lang="en-US" b="1" u="sng" dirty="0" smtClean="0"/>
          </a:p>
          <a:p>
            <a:r>
              <a:rPr lang="en-US" dirty="0" smtClean="0"/>
              <a:t> </a:t>
            </a:r>
            <a:r>
              <a:rPr lang="en-US" dirty="0"/>
              <a:t>	Once the telomeres have been worn down, </a:t>
            </a:r>
            <a:r>
              <a:rPr lang="en-US" b="1" u="sng" dirty="0"/>
              <a:t>important DNA information begins to get lost</a:t>
            </a:r>
            <a:r>
              <a:rPr lang="en-US" dirty="0"/>
              <a:t>. The shortening of telomeres is one of the </a:t>
            </a:r>
            <a:r>
              <a:rPr lang="en-US" b="1" u="sng" dirty="0"/>
              <a:t>causes of aging</a:t>
            </a:r>
            <a:r>
              <a:rPr lang="en-US" dirty="0"/>
              <a:t>. </a:t>
            </a:r>
            <a:r>
              <a:rPr lang="en-US" b="1" u="sng" dirty="0" smtClean="0"/>
              <a:t>Cells enter senescence </a:t>
            </a:r>
            <a:r>
              <a:rPr lang="en-US" b="1" u="sng" dirty="0" smtClean="0">
                <a:sym typeface="Wingdings" panose="05000000000000000000" pitchFamily="2" charset="2"/>
              </a:rPr>
              <a:t> Don’t divide anymore.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1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3127"/>
            <a:ext cx="10018713" cy="5708073"/>
          </a:xfrm>
        </p:spPr>
        <p:txBody>
          <a:bodyPr/>
          <a:lstStyle/>
          <a:p>
            <a:r>
              <a:rPr lang="en-US" dirty="0"/>
              <a:t>Cell Division occurs after </a:t>
            </a:r>
            <a:r>
              <a:rPr lang="en-US" b="1" u="sng" dirty="0"/>
              <a:t>DNA has replicated. </a:t>
            </a:r>
            <a:br>
              <a:rPr lang="en-US" b="1" u="sng" dirty="0"/>
            </a:br>
            <a:r>
              <a:rPr lang="en-US" dirty="0"/>
              <a:t> - occurs in the </a:t>
            </a:r>
            <a:r>
              <a:rPr lang="en-US" b="1" u="sng" dirty="0"/>
              <a:t>S phase of Interphase</a:t>
            </a:r>
            <a:endParaRPr lang="en-US" dirty="0"/>
          </a:p>
          <a:p>
            <a:r>
              <a:rPr lang="en-US" dirty="0"/>
              <a:t>Occurs so that each daughter cell can have its own copy of the instruction book (DNA)</a:t>
            </a:r>
          </a:p>
          <a:p>
            <a:r>
              <a:rPr lang="en-US" dirty="0"/>
              <a:t>Occurs in the </a:t>
            </a:r>
            <a:r>
              <a:rPr lang="en-US" b="1" u="sng" dirty="0"/>
              <a:t>nucleus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80063" y="201881"/>
            <a:ext cx="7267698" cy="6270171"/>
            <a:chOff x="1242" y="1162"/>
            <a:chExt cx="2909" cy="2940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439" y="3888"/>
              <a:ext cx="7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Figure 16.18</a:t>
              </a: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242" y="1162"/>
              <a:ext cx="2909" cy="2940"/>
              <a:chOff x="1242" y="1162"/>
              <a:chExt cx="2909" cy="2940"/>
            </a:xfrm>
          </p:grpSpPr>
          <p:pic>
            <p:nvPicPr>
              <p:cNvPr id="7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5" y="1208"/>
                <a:ext cx="1451" cy="28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" name="Group 8"/>
              <p:cNvGrpSpPr>
                <a:grpSpLocks/>
              </p:cNvGrpSpPr>
              <p:nvPr/>
            </p:nvGrpSpPr>
            <p:grpSpPr bwMode="auto">
              <a:xfrm>
                <a:off x="1242" y="1162"/>
                <a:ext cx="2909" cy="2940"/>
                <a:chOff x="1242" y="1162"/>
                <a:chExt cx="2909" cy="2940"/>
              </a:xfrm>
            </p:grpSpPr>
            <p:sp>
              <p:nvSpPr>
                <p:cNvPr id="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42" y="1240"/>
                  <a:ext cx="65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kumimoji="1" lang="en-US" sz="1000"/>
                    <a:t>End of parental</a:t>
                  </a:r>
                </a:p>
                <a:p>
                  <a:r>
                    <a:rPr kumimoji="1" lang="en-US" sz="1000"/>
                    <a:t>DNA strands</a:t>
                  </a:r>
                </a:p>
              </p:txBody>
            </p:sp>
            <p:sp>
              <p:nvSpPr>
                <p:cNvPr id="1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051" y="1240"/>
                  <a:ext cx="64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Leading strand</a:t>
                  </a:r>
                </a:p>
                <a:p>
                  <a:pPr algn="ctr"/>
                  <a:r>
                    <a:rPr kumimoji="1" lang="en-US" sz="1000"/>
                    <a:t>Lagging strand</a:t>
                  </a:r>
                </a:p>
              </p:txBody>
            </p:sp>
            <p:sp>
              <p:nvSpPr>
                <p:cNvPr id="1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75" y="1723"/>
                  <a:ext cx="60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Last fragment</a:t>
                  </a:r>
                </a:p>
              </p:txBody>
            </p:sp>
            <p:sp>
              <p:nvSpPr>
                <p:cNvPr id="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146" y="1723"/>
                  <a:ext cx="76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Previous fragment</a:t>
                  </a:r>
                </a:p>
              </p:txBody>
            </p:sp>
            <p:sp>
              <p:nvSpPr>
                <p:cNvPr id="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98" y="1912"/>
                  <a:ext cx="534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RNA primer</a:t>
                  </a:r>
                </a:p>
              </p:txBody>
            </p:sp>
            <p:sp>
              <p:nvSpPr>
                <p:cNvPr id="1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577" y="2069"/>
                  <a:ext cx="645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Lagging strand</a:t>
                  </a:r>
                </a:p>
              </p:txBody>
            </p:sp>
            <p:sp>
              <p:nvSpPr>
                <p:cNvPr id="1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090" y="2264"/>
                  <a:ext cx="1061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kumimoji="1" lang="en-US" sz="1000"/>
                    <a:t>Removal of primers and</a:t>
                  </a:r>
                </a:p>
                <a:p>
                  <a:r>
                    <a:rPr kumimoji="1" lang="en-US" sz="1000"/>
                    <a:t>replacement with DNA</a:t>
                  </a:r>
                </a:p>
                <a:p>
                  <a:r>
                    <a:rPr kumimoji="1" lang="en-US" sz="1000"/>
                    <a:t>where a 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  <a:r>
                    <a:rPr kumimoji="1" lang="en-US" sz="1000"/>
                    <a:t> end is available</a:t>
                  </a:r>
                </a:p>
              </p:txBody>
            </p:sp>
            <p:sp>
              <p:nvSpPr>
                <p:cNvPr id="1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27" y="2248"/>
                  <a:ext cx="837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r"/>
                  <a:r>
                    <a:rPr kumimoji="1" lang="en-US" sz="1000"/>
                    <a:t>Primer removed but</a:t>
                  </a:r>
                </a:p>
                <a:p>
                  <a:pPr algn="r"/>
                  <a:r>
                    <a:rPr kumimoji="1" lang="en-US" sz="1000"/>
                    <a:t>cannot be replaced</a:t>
                  </a:r>
                </a:p>
                <a:p>
                  <a:pPr algn="r"/>
                  <a:r>
                    <a:rPr kumimoji="1" lang="en-US" sz="1000"/>
                    <a:t>with DNA because</a:t>
                  </a:r>
                </a:p>
                <a:p>
                  <a:pPr algn="r"/>
                  <a:r>
                    <a:rPr kumimoji="1" lang="en-US" sz="1000"/>
                    <a:t>no 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  <a:r>
                    <a:rPr kumimoji="1" lang="en-US" sz="1000"/>
                    <a:t> end available</a:t>
                  </a:r>
                </a:p>
                <a:p>
                  <a:pPr algn="r"/>
                  <a:r>
                    <a:rPr kumimoji="1" lang="en-US" sz="1000"/>
                    <a:t>for DNA polymerase</a:t>
                  </a:r>
                </a:p>
              </p:txBody>
            </p:sp>
            <p:sp>
              <p:nvSpPr>
                <p:cNvPr id="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90" y="2896"/>
                  <a:ext cx="61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kumimoji="1" lang="en-US" sz="1000"/>
                    <a:t>Second round</a:t>
                  </a:r>
                </a:p>
                <a:p>
                  <a:r>
                    <a:rPr kumimoji="1" lang="en-US" sz="1000"/>
                    <a:t>of replication</a:t>
                  </a:r>
                </a:p>
              </p:txBody>
            </p:sp>
            <p:sp>
              <p:nvSpPr>
                <p:cNvPr id="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17" y="3278"/>
                  <a:ext cx="801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New leading strand</a:t>
                  </a:r>
                </a:p>
              </p:txBody>
            </p:sp>
            <p:sp>
              <p:nvSpPr>
                <p:cNvPr id="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95" y="3390"/>
                  <a:ext cx="887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New lagging strand 5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102" y="3643"/>
                  <a:ext cx="64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kumimoji="1" lang="en-US" sz="1000"/>
                    <a:t>Further rounds</a:t>
                  </a:r>
                </a:p>
                <a:p>
                  <a:r>
                    <a:rPr kumimoji="1" lang="en-US" sz="1000"/>
                    <a:t>of replication</a:t>
                  </a:r>
                </a:p>
              </p:txBody>
            </p:sp>
            <p:sp>
              <p:nvSpPr>
                <p:cNvPr id="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37" y="3872"/>
                  <a:ext cx="744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kumimoji="1" lang="en-US" sz="900"/>
                    <a:t>Shorter and shorter</a:t>
                  </a:r>
                </a:p>
                <a:p>
                  <a:r>
                    <a:rPr kumimoji="1" lang="en-US" sz="900"/>
                    <a:t>daughter molecules</a:t>
                  </a:r>
                </a:p>
              </p:txBody>
            </p:sp>
            <p:sp>
              <p:nvSpPr>
                <p:cNvPr id="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10" y="2016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5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15" y="2143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81" y="1162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5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375" y="1455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  <a:endParaRPr kumimoji="1" lang="en-US" sz="1000"/>
                </a:p>
              </p:txBody>
            </p:sp>
            <p:sp>
              <p:nvSpPr>
                <p:cNvPr id="2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601" y="2653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5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317" y="2784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614" y="3153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5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619" y="3279"/>
                  <a:ext cx="180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000"/>
                    <a:t>3</a:t>
                  </a:r>
                  <a:r>
                    <a:rPr kumimoji="1" lang="en-US" sz="10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98" y="3517"/>
                  <a:ext cx="19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/>
                  <a:r>
                    <a:rPr kumimoji="1" lang="en-US" sz="1200"/>
                    <a:t>3</a:t>
                  </a:r>
                  <a:r>
                    <a:rPr kumimoji="1" lang="en-US" sz="1200">
                      <a:sym typeface="Symbol" panose="05050102010706020507" pitchFamily="18" charset="2"/>
                    </a:rPr>
                    <a:t></a:t>
                  </a:r>
                </a:p>
              </p:txBody>
            </p:sp>
            <p:sp>
              <p:nvSpPr>
                <p:cNvPr id="31" name="Line 31"/>
                <p:cNvSpPr>
                  <a:spLocks noChangeShapeType="1"/>
                </p:cNvSpPr>
                <p:nvPr/>
              </p:nvSpPr>
              <p:spPr bwMode="auto">
                <a:xfrm>
                  <a:off x="2853" y="1287"/>
                  <a:ext cx="236" cy="3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3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971" y="1405"/>
                  <a:ext cx="118" cy="7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3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583" y="2029"/>
                  <a:ext cx="158" cy="7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34" name="Line 34"/>
                <p:cNvSpPr>
                  <a:spLocks noChangeShapeType="1"/>
                </p:cNvSpPr>
                <p:nvPr/>
              </p:nvSpPr>
              <p:spPr bwMode="auto">
                <a:xfrm>
                  <a:off x="2459" y="2311"/>
                  <a:ext cx="0" cy="43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  <p:sp>
              <p:nvSpPr>
                <p:cNvPr id="35" name="Line 35"/>
                <p:cNvSpPr>
                  <a:spLocks noChangeShapeType="1"/>
                </p:cNvSpPr>
                <p:nvPr/>
              </p:nvSpPr>
              <p:spPr bwMode="auto">
                <a:xfrm>
                  <a:off x="2459" y="2429"/>
                  <a:ext cx="157" cy="31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920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4242"/>
          </a:xfrm>
        </p:spPr>
        <p:txBody>
          <a:bodyPr/>
          <a:lstStyle/>
          <a:p>
            <a:r>
              <a:rPr lang="en-US" dirty="0" smtClean="0"/>
              <a:t>Differences in Prokaryotes and Eukaryotes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3" y="1377539"/>
            <a:ext cx="10018713" cy="2090056"/>
          </a:xfrm>
        </p:spPr>
        <p:txBody>
          <a:bodyPr>
            <a:normAutofit/>
          </a:bodyPr>
          <a:lstStyle/>
          <a:p>
            <a:r>
              <a:rPr lang="en-US" dirty="0" smtClean="0"/>
              <a:t>Prokaryote chromosomes are </a:t>
            </a:r>
            <a:r>
              <a:rPr lang="en-US" b="1" dirty="0" smtClean="0"/>
              <a:t>circular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Don’t need </a:t>
            </a:r>
            <a:r>
              <a:rPr lang="en-US" b="1" u="sng" dirty="0" smtClean="0"/>
              <a:t>telomeres</a:t>
            </a:r>
            <a:endParaRPr lang="en-US" b="1" u="sng" dirty="0"/>
          </a:p>
        </p:txBody>
      </p:sp>
      <p:pic>
        <p:nvPicPr>
          <p:cNvPr id="4" name="Picture 7" descr="An external file that holds a picture, illustration, etc., usually as some form of binary object. The name of referred object is ch5f10.jpg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17" y="3733800"/>
            <a:ext cx="43434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u4fg8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39" y="4190998"/>
            <a:ext cx="20669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3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80" y="2101933"/>
            <a:ext cx="8308215" cy="3304405"/>
          </a:xfrm>
        </p:spPr>
      </p:pic>
    </p:spTree>
    <p:extLst>
      <p:ext uri="{BB962C8B-B14F-4D97-AF65-F5344CB8AC3E}">
        <p14:creationId xmlns:p14="http://schemas.microsoft.com/office/powerpoint/2010/main" val="41205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451262"/>
            <a:ext cx="10018713" cy="5351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Requires </a:t>
            </a:r>
            <a:r>
              <a:rPr lang="en-US" b="1" u="sng" dirty="0"/>
              <a:t>new nucleotides and replication enzymes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u="sng" dirty="0"/>
              <a:t>Replication Enzymes</a:t>
            </a:r>
            <a:r>
              <a:rPr lang="en-US" dirty="0"/>
              <a:t>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Gyrase (Topoisomerase)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Helicase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Single Strand Binding Proteins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RNA Primase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DNA Polymerase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/>
              <a:t>Ligase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1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69868"/>
          </a:xfrm>
        </p:spPr>
        <p:txBody>
          <a:bodyPr/>
          <a:lstStyle/>
          <a:p>
            <a:r>
              <a:rPr lang="en-US" dirty="0" smtClean="0"/>
              <a:t>Process of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5669"/>
            <a:ext cx="10018713" cy="15437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u="sng" dirty="0"/>
              <a:t>Gyrase unspools the DNA</a:t>
            </a:r>
            <a:r>
              <a:rPr lang="en-US" dirty="0"/>
              <a:t>. DNA is </a:t>
            </a:r>
            <a:r>
              <a:rPr lang="en-US" b="1" u="sng" dirty="0"/>
              <a:t>wound around itself</a:t>
            </a:r>
            <a:r>
              <a:rPr lang="en-US" dirty="0"/>
              <a:t> in the nucleus. Gyrase </a:t>
            </a:r>
            <a:r>
              <a:rPr lang="en-US" b="1" u="sng" dirty="0"/>
              <a:t>straightens it out for helicase to work.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2743" y="3099460"/>
            <a:ext cx="10569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drugs operate through interference with the topoisomerases. The broad-spectrum fluoroquinolone antibiotics act by disrupting the function of bacterial type II topoisomerases. These small molecule inhibitors act as efficient anti-bacterial agents by hijacking the natural ability of topoisomerase to create breaks in chromosomal DNA.</a:t>
            </a:r>
          </a:p>
          <a:p>
            <a:r>
              <a:rPr lang="en-US" dirty="0" smtClean="0"/>
              <a:t>Some chemotherapy drugs called topoisomerase inhibitors work by interfering with mammalian-type eukaryotic topoisomerases in cancer cells. This induces breaks in the DNA that ultimately lead to programmed cell death (apoptosis). This DNA-damaging effect, outside of its potential curative properties, may lead to secondary neoplasms in the patient.</a:t>
            </a:r>
          </a:p>
          <a:p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0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437" y="386937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/>
              <a:t>Helicase binds to the start point of replication and separates the two strands of DNA</a:t>
            </a:r>
            <a:r>
              <a:rPr lang="en-US" dirty="0"/>
              <a:t> by breaking the adenine from the thymine and the guanine from the cytosine.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446" y="2313655"/>
            <a:ext cx="7113319" cy="398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689" y="529441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b="1" u="sng" dirty="0"/>
              <a:t>Single Strand Binding Proteins</a:t>
            </a:r>
            <a:r>
              <a:rPr lang="en-US" dirty="0"/>
              <a:t> attach to each side of the DNA to </a:t>
            </a:r>
            <a:r>
              <a:rPr lang="en-US" b="1" u="sng" dirty="0"/>
              <a:t>keep the strands separated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306" y="2493818"/>
            <a:ext cx="6820652" cy="381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592" y="498763"/>
            <a:ext cx="10515600" cy="32200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b="1" u="sng" dirty="0"/>
              <a:t>RNA Primase builds a small section of RNA across from the DNA</a:t>
            </a:r>
            <a:r>
              <a:rPr lang="en-US" dirty="0"/>
              <a:t>. This is called an </a:t>
            </a:r>
            <a:r>
              <a:rPr lang="en-US" b="1" u="sng" dirty="0"/>
              <a:t>RNA primer</a:t>
            </a:r>
            <a:r>
              <a:rPr lang="en-US" dirty="0"/>
              <a:t> and acts as the </a:t>
            </a:r>
            <a:r>
              <a:rPr lang="en-US" b="1" u="sng" dirty="0"/>
              <a:t>starting point</a:t>
            </a:r>
            <a:r>
              <a:rPr lang="en-US" dirty="0"/>
              <a:t> for DNA to start building. </a:t>
            </a:r>
            <a:br>
              <a:rPr lang="en-US" dirty="0"/>
            </a:br>
            <a:r>
              <a:rPr lang="en-US" dirty="0"/>
              <a:t> 	This is like the foundation of a house. You don’t just build the house on the ground, you need something flat and solid to build on.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662" y="2826327"/>
            <a:ext cx="7360722" cy="360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592" y="190005"/>
            <a:ext cx="10515600" cy="35406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b="1" u="sng" dirty="0"/>
              <a:t>DNA Polymerase adds new nucleotides to the end of the 3’ end of the RNA primer</a:t>
            </a:r>
            <a:r>
              <a:rPr lang="en-US" dirty="0"/>
              <a:t> building from in the 5’ to 3’ direction. </a:t>
            </a:r>
            <a:r>
              <a:rPr lang="en-US" b="1" dirty="0"/>
              <a:t>It can only add new nucleotides to the 3’ end of another nucleotide</a:t>
            </a:r>
            <a:r>
              <a:rPr lang="en-US" dirty="0"/>
              <a:t>. Builds unidirectionally. The nucleotides build </a:t>
            </a:r>
            <a:r>
              <a:rPr lang="en-US" b="1" u="sng" dirty="0"/>
              <a:t>continuously</a:t>
            </a:r>
            <a:r>
              <a:rPr lang="en-US" dirty="0"/>
              <a:t> on this side of the RNA primer and is called the </a:t>
            </a:r>
            <a:r>
              <a:rPr lang="en-US" b="1" u="sng" dirty="0"/>
              <a:t>leading strand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463" y="2728784"/>
            <a:ext cx="6541710" cy="366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754</Words>
  <Application>Microsoft Office PowerPoint</Application>
  <PresentationFormat>Custom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Parallax</vt:lpstr>
      <vt:lpstr>DNA Replication</vt:lpstr>
      <vt:lpstr>PowerPoint Presentation</vt:lpstr>
      <vt:lpstr>PowerPoint Presentation</vt:lpstr>
      <vt:lpstr>PowerPoint Presentation</vt:lpstr>
      <vt:lpstr>Process of Replication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Replication</vt:lpstr>
      <vt:lpstr>PowerPoint Presentation</vt:lpstr>
      <vt:lpstr>PowerPoint Presentation</vt:lpstr>
      <vt:lpstr>Differences in Prokaryotes and Eukaryotes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Replication</dc:title>
  <dc:creator>Matthew Irvin</dc:creator>
  <cp:lastModifiedBy>NDHS</cp:lastModifiedBy>
  <cp:revision>18</cp:revision>
  <dcterms:created xsi:type="dcterms:W3CDTF">2014-02-12T21:57:07Z</dcterms:created>
  <dcterms:modified xsi:type="dcterms:W3CDTF">2014-02-21T16:29:28Z</dcterms:modified>
</cp:coreProperties>
</file>