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87" r:id="rId17"/>
    <p:sldId id="274" r:id="rId18"/>
    <p:sldId id="275" r:id="rId19"/>
    <p:sldId id="276" r:id="rId20"/>
    <p:sldId id="277" r:id="rId21"/>
    <p:sldId id="278" r:id="rId22"/>
    <p:sldId id="285" r:id="rId23"/>
    <p:sldId id="279" r:id="rId24"/>
    <p:sldId id="280" r:id="rId25"/>
    <p:sldId id="281" r:id="rId26"/>
    <p:sldId id="282" r:id="rId27"/>
    <p:sldId id="25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CC00"/>
    <a:srgbClr val="CCCC00"/>
    <a:srgbClr val="99CC00"/>
    <a:srgbClr val="FF00FF"/>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18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8B453B-3C91-4348-ACFD-B49C74C72F4E}"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EA721-C527-416C-BA52-ECEFBC53FC0D}" type="slidenum">
              <a:rPr lang="en-US" smtClean="0"/>
              <a:t>‹#›</a:t>
            </a:fld>
            <a:endParaRPr lang="en-US"/>
          </a:p>
        </p:txBody>
      </p:sp>
    </p:spTree>
    <p:extLst>
      <p:ext uri="{BB962C8B-B14F-4D97-AF65-F5344CB8AC3E}">
        <p14:creationId xmlns:p14="http://schemas.microsoft.com/office/powerpoint/2010/main" val="1580357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8B453B-3C91-4348-ACFD-B49C74C72F4E}"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EA721-C527-416C-BA52-ECEFBC53FC0D}" type="slidenum">
              <a:rPr lang="en-US" smtClean="0"/>
              <a:t>‹#›</a:t>
            </a:fld>
            <a:endParaRPr lang="en-US"/>
          </a:p>
        </p:txBody>
      </p:sp>
    </p:spTree>
    <p:extLst>
      <p:ext uri="{BB962C8B-B14F-4D97-AF65-F5344CB8AC3E}">
        <p14:creationId xmlns:p14="http://schemas.microsoft.com/office/powerpoint/2010/main" val="2962100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8B453B-3C91-4348-ACFD-B49C74C72F4E}"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EA721-C527-416C-BA52-ECEFBC53FC0D}" type="slidenum">
              <a:rPr lang="en-US" smtClean="0"/>
              <a:t>‹#›</a:t>
            </a:fld>
            <a:endParaRPr lang="en-US"/>
          </a:p>
        </p:txBody>
      </p:sp>
    </p:spTree>
    <p:extLst>
      <p:ext uri="{BB962C8B-B14F-4D97-AF65-F5344CB8AC3E}">
        <p14:creationId xmlns:p14="http://schemas.microsoft.com/office/powerpoint/2010/main" val="3753954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8B453B-3C91-4348-ACFD-B49C74C72F4E}"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EA721-C527-416C-BA52-ECEFBC53FC0D}" type="slidenum">
              <a:rPr lang="en-US" smtClean="0"/>
              <a:t>‹#›</a:t>
            </a:fld>
            <a:endParaRPr lang="en-US"/>
          </a:p>
        </p:txBody>
      </p:sp>
    </p:spTree>
    <p:extLst>
      <p:ext uri="{BB962C8B-B14F-4D97-AF65-F5344CB8AC3E}">
        <p14:creationId xmlns:p14="http://schemas.microsoft.com/office/powerpoint/2010/main" val="3470627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8B453B-3C91-4348-ACFD-B49C74C72F4E}"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EA721-C527-416C-BA52-ECEFBC53FC0D}" type="slidenum">
              <a:rPr lang="en-US" smtClean="0"/>
              <a:t>‹#›</a:t>
            </a:fld>
            <a:endParaRPr lang="en-US"/>
          </a:p>
        </p:txBody>
      </p:sp>
    </p:spTree>
    <p:extLst>
      <p:ext uri="{BB962C8B-B14F-4D97-AF65-F5344CB8AC3E}">
        <p14:creationId xmlns:p14="http://schemas.microsoft.com/office/powerpoint/2010/main" val="374113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8B453B-3C91-4348-ACFD-B49C74C72F4E}" type="datetimeFigureOut">
              <a:rPr lang="en-US" smtClean="0"/>
              <a:t>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FEA721-C527-416C-BA52-ECEFBC53FC0D}" type="slidenum">
              <a:rPr lang="en-US" smtClean="0"/>
              <a:t>‹#›</a:t>
            </a:fld>
            <a:endParaRPr lang="en-US"/>
          </a:p>
        </p:txBody>
      </p:sp>
    </p:spTree>
    <p:extLst>
      <p:ext uri="{BB962C8B-B14F-4D97-AF65-F5344CB8AC3E}">
        <p14:creationId xmlns:p14="http://schemas.microsoft.com/office/powerpoint/2010/main" val="489195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8B453B-3C91-4348-ACFD-B49C74C72F4E}" type="datetimeFigureOut">
              <a:rPr lang="en-US" smtClean="0"/>
              <a:t>2/27/2020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FEA721-C527-416C-BA52-ECEFBC53FC0D}" type="slidenum">
              <a:rPr lang="en-US" smtClean="0"/>
              <a:t>‹#›</a:t>
            </a:fld>
            <a:endParaRPr lang="en-US"/>
          </a:p>
        </p:txBody>
      </p:sp>
    </p:spTree>
    <p:extLst>
      <p:ext uri="{BB962C8B-B14F-4D97-AF65-F5344CB8AC3E}">
        <p14:creationId xmlns:p14="http://schemas.microsoft.com/office/powerpoint/2010/main" val="4244880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8B453B-3C91-4348-ACFD-B49C74C72F4E}" type="datetimeFigureOut">
              <a:rPr lang="en-US" smtClean="0"/>
              <a:t>2/27/2020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FEA721-C527-416C-BA52-ECEFBC53FC0D}" type="slidenum">
              <a:rPr lang="en-US" smtClean="0"/>
              <a:t>‹#›</a:t>
            </a:fld>
            <a:endParaRPr lang="en-US"/>
          </a:p>
        </p:txBody>
      </p:sp>
    </p:spTree>
    <p:extLst>
      <p:ext uri="{BB962C8B-B14F-4D97-AF65-F5344CB8AC3E}">
        <p14:creationId xmlns:p14="http://schemas.microsoft.com/office/powerpoint/2010/main" val="91065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8B453B-3C91-4348-ACFD-B49C74C72F4E}" type="datetimeFigureOut">
              <a:rPr lang="en-US" smtClean="0"/>
              <a:t>2/27/2020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FEA721-C527-416C-BA52-ECEFBC53FC0D}" type="slidenum">
              <a:rPr lang="en-US" smtClean="0"/>
              <a:t>‹#›</a:t>
            </a:fld>
            <a:endParaRPr lang="en-US"/>
          </a:p>
        </p:txBody>
      </p:sp>
    </p:spTree>
    <p:extLst>
      <p:ext uri="{BB962C8B-B14F-4D97-AF65-F5344CB8AC3E}">
        <p14:creationId xmlns:p14="http://schemas.microsoft.com/office/powerpoint/2010/main" val="1990515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8B453B-3C91-4348-ACFD-B49C74C72F4E}" type="datetimeFigureOut">
              <a:rPr lang="en-US" smtClean="0"/>
              <a:t>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FEA721-C527-416C-BA52-ECEFBC53FC0D}" type="slidenum">
              <a:rPr lang="en-US" smtClean="0"/>
              <a:t>‹#›</a:t>
            </a:fld>
            <a:endParaRPr lang="en-US"/>
          </a:p>
        </p:txBody>
      </p:sp>
    </p:spTree>
    <p:extLst>
      <p:ext uri="{BB962C8B-B14F-4D97-AF65-F5344CB8AC3E}">
        <p14:creationId xmlns:p14="http://schemas.microsoft.com/office/powerpoint/2010/main" val="841357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8B453B-3C91-4348-ACFD-B49C74C72F4E}" type="datetimeFigureOut">
              <a:rPr lang="en-US" smtClean="0"/>
              <a:t>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FEA721-C527-416C-BA52-ECEFBC53FC0D}" type="slidenum">
              <a:rPr lang="en-US" smtClean="0"/>
              <a:t>‹#›</a:t>
            </a:fld>
            <a:endParaRPr lang="en-US"/>
          </a:p>
        </p:txBody>
      </p:sp>
    </p:spTree>
    <p:extLst>
      <p:ext uri="{BB962C8B-B14F-4D97-AF65-F5344CB8AC3E}">
        <p14:creationId xmlns:p14="http://schemas.microsoft.com/office/powerpoint/2010/main" val="1102057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8B453B-3C91-4348-ACFD-B49C74C72F4E}" type="datetimeFigureOut">
              <a:rPr lang="en-US" smtClean="0"/>
              <a:t>2/27/2020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FEA721-C527-416C-BA52-ECEFBC53FC0D}" type="slidenum">
              <a:rPr lang="en-US" smtClean="0"/>
              <a:t>‹#›</a:t>
            </a:fld>
            <a:endParaRPr lang="en-US"/>
          </a:p>
        </p:txBody>
      </p:sp>
    </p:spTree>
    <p:extLst>
      <p:ext uri="{BB962C8B-B14F-4D97-AF65-F5344CB8AC3E}">
        <p14:creationId xmlns:p14="http://schemas.microsoft.com/office/powerpoint/2010/main" val="2844479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vNXFk_d6y8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itsb2SqR-R0" TargetMode="External"/><Relationship Id="rId2" Type="http://schemas.openxmlformats.org/officeDocument/2006/relationships/hyperlink" Target="https://www.youtube.com/watch?v=8kK2zwjRV0M" TargetMode="External"/><Relationship Id="rId1" Type="http://schemas.openxmlformats.org/officeDocument/2006/relationships/slideLayout" Target="../slideLayouts/slideLayout2.xml"/><Relationship Id="rId4" Type="http://schemas.openxmlformats.org/officeDocument/2006/relationships/hyperlink" Target="https://www.youtube.com/watch?v=q6PP-C4udkA"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yourgenome.org/activities/origami-dna" TargetMode="External"/><Relationship Id="rId2" Type="http://schemas.openxmlformats.org/officeDocument/2006/relationships/hyperlink" Target="http://www.nobelprize.org/educational/medicine/dna_double_helix/dnahelix.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DNA and Protein Synthesis</a:t>
            </a:r>
            <a:endParaRPr lang="en-US" dirty="0"/>
          </a:p>
        </p:txBody>
      </p:sp>
      <p:sp>
        <p:nvSpPr>
          <p:cNvPr id="3" name="Subtitle 2"/>
          <p:cNvSpPr>
            <a:spLocks noGrp="1"/>
          </p:cNvSpPr>
          <p:nvPr>
            <p:ph type="subTitle" idx="1"/>
          </p:nvPr>
        </p:nvSpPr>
        <p:spPr/>
        <p:txBody>
          <a:bodyPr/>
          <a:lstStyle/>
          <a:p>
            <a:r>
              <a:rPr lang="en-US" dirty="0" smtClean="0"/>
              <a:t>Test Review</a:t>
            </a:r>
            <a:endParaRPr lang="en-US" dirty="0"/>
          </a:p>
        </p:txBody>
      </p:sp>
    </p:spTree>
    <p:extLst>
      <p:ext uri="{BB962C8B-B14F-4D97-AF65-F5344CB8AC3E}">
        <p14:creationId xmlns:p14="http://schemas.microsoft.com/office/powerpoint/2010/main" val="2386236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grpSp>
        <p:nvGrpSpPr>
          <p:cNvPr id="4" name="Group 3"/>
          <p:cNvGrpSpPr/>
          <p:nvPr/>
        </p:nvGrpSpPr>
        <p:grpSpPr>
          <a:xfrm>
            <a:off x="2750758" y="1934023"/>
            <a:ext cx="3017260" cy="3580161"/>
            <a:chOff x="2743200" y="1271844"/>
            <a:chExt cx="3017260" cy="3580161"/>
          </a:xfrm>
        </p:grpSpPr>
        <p:grpSp>
          <p:nvGrpSpPr>
            <p:cNvPr id="5" name="Group 4"/>
            <p:cNvGrpSpPr/>
            <p:nvPr/>
          </p:nvGrpSpPr>
          <p:grpSpPr>
            <a:xfrm>
              <a:off x="2743200" y="1271844"/>
              <a:ext cx="535749" cy="2620516"/>
              <a:chOff x="1320222" y="1247831"/>
              <a:chExt cx="535749" cy="2620516"/>
            </a:xfrm>
          </p:grpSpPr>
          <p:grpSp>
            <p:nvGrpSpPr>
              <p:cNvPr id="59" name="Group 58"/>
              <p:cNvGrpSpPr/>
              <p:nvPr/>
            </p:nvGrpSpPr>
            <p:grpSpPr>
              <a:xfrm>
                <a:off x="1375911" y="2057707"/>
                <a:ext cx="480060" cy="510924"/>
                <a:chOff x="1184795" y="2918076"/>
                <a:chExt cx="480060" cy="510924"/>
              </a:xfrm>
            </p:grpSpPr>
            <p:grpSp>
              <p:nvGrpSpPr>
                <p:cNvPr id="76" name="Group 75"/>
                <p:cNvGrpSpPr/>
                <p:nvPr/>
              </p:nvGrpSpPr>
              <p:grpSpPr>
                <a:xfrm>
                  <a:off x="1184795" y="2971800"/>
                  <a:ext cx="480060" cy="457200"/>
                  <a:chOff x="1184795" y="2971800"/>
                  <a:chExt cx="480060" cy="457200"/>
                </a:xfrm>
              </p:grpSpPr>
              <p:sp>
                <p:nvSpPr>
                  <p:cNvPr id="78" name="Regular Pentagon 77"/>
                  <p:cNvSpPr/>
                  <p:nvPr/>
                </p:nvSpPr>
                <p:spPr>
                  <a:xfrm>
                    <a:off x="1184795" y="2971800"/>
                    <a:ext cx="480060" cy="457200"/>
                  </a:xfrm>
                  <a:prstGeom prst="pentag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9" name="Straight Connector 78"/>
                  <p:cNvCxnSpPr/>
                  <p:nvPr/>
                </p:nvCxnSpPr>
                <p:spPr>
                  <a:xfrm>
                    <a:off x="1194031" y="3038763"/>
                    <a:ext cx="0" cy="15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7" name="Oval 76"/>
                <p:cNvSpPr/>
                <p:nvPr/>
              </p:nvSpPr>
              <p:spPr>
                <a:xfrm>
                  <a:off x="1375911" y="2918076"/>
                  <a:ext cx="120687" cy="12068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59"/>
              <p:cNvGrpSpPr/>
              <p:nvPr/>
            </p:nvGrpSpPr>
            <p:grpSpPr>
              <a:xfrm>
                <a:off x="1320222" y="2568631"/>
                <a:ext cx="533435" cy="1299716"/>
                <a:chOff x="1320222" y="2568631"/>
                <a:chExt cx="533435" cy="1299716"/>
              </a:xfrm>
            </p:grpSpPr>
            <p:grpSp>
              <p:nvGrpSpPr>
                <p:cNvPr id="66" name="Group 65"/>
                <p:cNvGrpSpPr/>
                <p:nvPr/>
              </p:nvGrpSpPr>
              <p:grpSpPr>
                <a:xfrm>
                  <a:off x="1373597" y="3357423"/>
                  <a:ext cx="480060" cy="510924"/>
                  <a:chOff x="1184795" y="2918076"/>
                  <a:chExt cx="480060" cy="510924"/>
                </a:xfrm>
              </p:grpSpPr>
              <p:grpSp>
                <p:nvGrpSpPr>
                  <p:cNvPr id="72" name="Group 71"/>
                  <p:cNvGrpSpPr/>
                  <p:nvPr/>
                </p:nvGrpSpPr>
                <p:grpSpPr>
                  <a:xfrm>
                    <a:off x="1184795" y="2971800"/>
                    <a:ext cx="480060" cy="457200"/>
                    <a:chOff x="1184795" y="2971800"/>
                    <a:chExt cx="480060" cy="457200"/>
                  </a:xfrm>
                </p:grpSpPr>
                <p:sp>
                  <p:nvSpPr>
                    <p:cNvPr id="74" name="Regular Pentagon 73"/>
                    <p:cNvSpPr/>
                    <p:nvPr/>
                  </p:nvSpPr>
                  <p:spPr>
                    <a:xfrm>
                      <a:off x="1184795" y="2971800"/>
                      <a:ext cx="480060" cy="457200"/>
                    </a:xfrm>
                    <a:prstGeom prst="pentag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5" name="Straight Connector 74"/>
                    <p:cNvCxnSpPr/>
                    <p:nvPr/>
                  </p:nvCxnSpPr>
                  <p:spPr>
                    <a:xfrm>
                      <a:off x="1194031" y="3038763"/>
                      <a:ext cx="0" cy="15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3" name="Oval 72"/>
                  <p:cNvSpPr/>
                  <p:nvPr/>
                </p:nvSpPr>
                <p:spPr>
                  <a:xfrm>
                    <a:off x="1375911" y="2918076"/>
                    <a:ext cx="120687" cy="12068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7" name="Group 66"/>
                <p:cNvGrpSpPr/>
                <p:nvPr/>
              </p:nvGrpSpPr>
              <p:grpSpPr>
                <a:xfrm>
                  <a:off x="1320222" y="2568631"/>
                  <a:ext cx="457200" cy="937035"/>
                  <a:chOff x="1320222" y="2568631"/>
                  <a:chExt cx="457200" cy="937035"/>
                </a:xfrm>
              </p:grpSpPr>
              <p:cxnSp>
                <p:nvCxnSpPr>
                  <p:cNvPr id="68" name="Straight Connector 67"/>
                  <p:cNvCxnSpPr/>
                  <p:nvPr/>
                </p:nvCxnSpPr>
                <p:spPr>
                  <a:xfrm flipH="1">
                    <a:off x="1480878" y="2568631"/>
                    <a:ext cx="6096" cy="29648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9" name="Group 68"/>
                  <p:cNvGrpSpPr/>
                  <p:nvPr/>
                </p:nvGrpSpPr>
                <p:grpSpPr>
                  <a:xfrm>
                    <a:off x="1320222" y="2828181"/>
                    <a:ext cx="457200" cy="677485"/>
                    <a:chOff x="1207655" y="2362200"/>
                    <a:chExt cx="457200" cy="677485"/>
                  </a:xfrm>
                </p:grpSpPr>
                <p:cxnSp>
                  <p:nvCxnSpPr>
                    <p:cNvPr id="70" name="Straight Connector 69"/>
                    <p:cNvCxnSpPr/>
                    <p:nvPr/>
                  </p:nvCxnSpPr>
                  <p:spPr>
                    <a:xfrm flipH="1">
                      <a:off x="1271152" y="2743200"/>
                      <a:ext cx="6096" cy="29648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Oval 70"/>
                    <p:cNvSpPr/>
                    <p:nvPr/>
                  </p:nvSpPr>
                  <p:spPr>
                    <a:xfrm>
                      <a:off x="1207655" y="2362200"/>
                      <a:ext cx="457200" cy="457200"/>
                    </a:xfrm>
                    <a:prstGeom prst="ellipse">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grpSp>
            </p:grpSp>
          </p:grpSp>
          <p:grpSp>
            <p:nvGrpSpPr>
              <p:cNvPr id="61" name="Group 60"/>
              <p:cNvGrpSpPr/>
              <p:nvPr/>
            </p:nvGrpSpPr>
            <p:grpSpPr>
              <a:xfrm>
                <a:off x="1320222" y="1247831"/>
                <a:ext cx="457200" cy="937035"/>
                <a:chOff x="1320222" y="2568631"/>
                <a:chExt cx="457200" cy="937035"/>
              </a:xfrm>
            </p:grpSpPr>
            <p:cxnSp>
              <p:nvCxnSpPr>
                <p:cNvPr id="62" name="Straight Connector 61"/>
                <p:cNvCxnSpPr/>
                <p:nvPr/>
              </p:nvCxnSpPr>
              <p:spPr>
                <a:xfrm flipH="1">
                  <a:off x="1480878" y="2568631"/>
                  <a:ext cx="6096" cy="29648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3" name="Group 62"/>
                <p:cNvGrpSpPr/>
                <p:nvPr/>
              </p:nvGrpSpPr>
              <p:grpSpPr>
                <a:xfrm>
                  <a:off x="1320222" y="2828181"/>
                  <a:ext cx="457200" cy="677485"/>
                  <a:chOff x="1207655" y="2362200"/>
                  <a:chExt cx="457200" cy="677485"/>
                </a:xfrm>
              </p:grpSpPr>
              <p:cxnSp>
                <p:nvCxnSpPr>
                  <p:cNvPr id="64" name="Straight Connector 63"/>
                  <p:cNvCxnSpPr/>
                  <p:nvPr/>
                </p:nvCxnSpPr>
                <p:spPr>
                  <a:xfrm flipH="1">
                    <a:off x="1271152" y="2743200"/>
                    <a:ext cx="6096" cy="29648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Oval 64"/>
                  <p:cNvSpPr/>
                  <p:nvPr/>
                </p:nvSpPr>
                <p:spPr>
                  <a:xfrm>
                    <a:off x="1207655" y="2362200"/>
                    <a:ext cx="457200" cy="457200"/>
                  </a:xfrm>
                  <a:prstGeom prst="ellipse">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grpSp>
          </p:grpSp>
        </p:grpSp>
        <p:grpSp>
          <p:nvGrpSpPr>
            <p:cNvPr id="6" name="Group 5"/>
            <p:cNvGrpSpPr/>
            <p:nvPr/>
          </p:nvGrpSpPr>
          <p:grpSpPr>
            <a:xfrm rot="10800000">
              <a:off x="5224711" y="2231489"/>
              <a:ext cx="535749" cy="2620516"/>
              <a:chOff x="1320222" y="1247831"/>
              <a:chExt cx="535749" cy="2620516"/>
            </a:xfrm>
          </p:grpSpPr>
          <p:grpSp>
            <p:nvGrpSpPr>
              <p:cNvPr id="38" name="Group 37"/>
              <p:cNvGrpSpPr/>
              <p:nvPr/>
            </p:nvGrpSpPr>
            <p:grpSpPr>
              <a:xfrm>
                <a:off x="1375911" y="2057707"/>
                <a:ext cx="480060" cy="510924"/>
                <a:chOff x="1184795" y="2918076"/>
                <a:chExt cx="480060" cy="510924"/>
              </a:xfrm>
            </p:grpSpPr>
            <p:grpSp>
              <p:nvGrpSpPr>
                <p:cNvPr id="55" name="Group 54"/>
                <p:cNvGrpSpPr/>
                <p:nvPr/>
              </p:nvGrpSpPr>
              <p:grpSpPr>
                <a:xfrm>
                  <a:off x="1184795" y="2971800"/>
                  <a:ext cx="480060" cy="457200"/>
                  <a:chOff x="1184795" y="2971800"/>
                  <a:chExt cx="480060" cy="457200"/>
                </a:xfrm>
              </p:grpSpPr>
              <p:sp>
                <p:nvSpPr>
                  <p:cNvPr id="57" name="Regular Pentagon 56"/>
                  <p:cNvSpPr/>
                  <p:nvPr/>
                </p:nvSpPr>
                <p:spPr>
                  <a:xfrm>
                    <a:off x="1184795" y="2971800"/>
                    <a:ext cx="480060" cy="457200"/>
                  </a:xfrm>
                  <a:prstGeom prst="pentag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8" name="Straight Connector 57"/>
                  <p:cNvCxnSpPr/>
                  <p:nvPr/>
                </p:nvCxnSpPr>
                <p:spPr>
                  <a:xfrm>
                    <a:off x="1194031" y="3038763"/>
                    <a:ext cx="0" cy="15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6" name="Oval 55"/>
                <p:cNvSpPr/>
                <p:nvPr/>
              </p:nvSpPr>
              <p:spPr>
                <a:xfrm>
                  <a:off x="1375911" y="2918076"/>
                  <a:ext cx="120687" cy="12068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p:cNvGrpSpPr/>
              <p:nvPr/>
            </p:nvGrpSpPr>
            <p:grpSpPr>
              <a:xfrm>
                <a:off x="1320222" y="2568631"/>
                <a:ext cx="533435" cy="1299716"/>
                <a:chOff x="1320222" y="2568631"/>
                <a:chExt cx="533435" cy="1299716"/>
              </a:xfrm>
            </p:grpSpPr>
            <p:grpSp>
              <p:nvGrpSpPr>
                <p:cNvPr id="45" name="Group 44"/>
                <p:cNvGrpSpPr/>
                <p:nvPr/>
              </p:nvGrpSpPr>
              <p:grpSpPr>
                <a:xfrm>
                  <a:off x="1373597" y="3357423"/>
                  <a:ext cx="480060" cy="510924"/>
                  <a:chOff x="1184795" y="2918076"/>
                  <a:chExt cx="480060" cy="510924"/>
                </a:xfrm>
              </p:grpSpPr>
              <p:grpSp>
                <p:nvGrpSpPr>
                  <p:cNvPr id="51" name="Group 50"/>
                  <p:cNvGrpSpPr/>
                  <p:nvPr/>
                </p:nvGrpSpPr>
                <p:grpSpPr>
                  <a:xfrm>
                    <a:off x="1184795" y="2971800"/>
                    <a:ext cx="480060" cy="457200"/>
                    <a:chOff x="1184795" y="2971800"/>
                    <a:chExt cx="480060" cy="457200"/>
                  </a:xfrm>
                </p:grpSpPr>
                <p:sp>
                  <p:nvSpPr>
                    <p:cNvPr id="53" name="Regular Pentagon 52"/>
                    <p:cNvSpPr/>
                    <p:nvPr/>
                  </p:nvSpPr>
                  <p:spPr>
                    <a:xfrm>
                      <a:off x="1184795" y="2971800"/>
                      <a:ext cx="480060" cy="457200"/>
                    </a:xfrm>
                    <a:prstGeom prst="pentag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Connector 53"/>
                    <p:cNvCxnSpPr/>
                    <p:nvPr/>
                  </p:nvCxnSpPr>
                  <p:spPr>
                    <a:xfrm>
                      <a:off x="1194031" y="3038763"/>
                      <a:ext cx="0" cy="15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2" name="Oval 51"/>
                  <p:cNvSpPr/>
                  <p:nvPr/>
                </p:nvSpPr>
                <p:spPr>
                  <a:xfrm>
                    <a:off x="1375911" y="2918076"/>
                    <a:ext cx="120687" cy="12068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p:cNvGrpSpPr/>
                <p:nvPr/>
              </p:nvGrpSpPr>
              <p:grpSpPr>
                <a:xfrm>
                  <a:off x="1320222" y="2568631"/>
                  <a:ext cx="457200" cy="937035"/>
                  <a:chOff x="1320222" y="2568631"/>
                  <a:chExt cx="457200" cy="937035"/>
                </a:xfrm>
              </p:grpSpPr>
              <p:cxnSp>
                <p:nvCxnSpPr>
                  <p:cNvPr id="47" name="Straight Connector 46"/>
                  <p:cNvCxnSpPr/>
                  <p:nvPr/>
                </p:nvCxnSpPr>
                <p:spPr>
                  <a:xfrm flipH="1">
                    <a:off x="1480878" y="2568631"/>
                    <a:ext cx="6096" cy="29648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320222" y="2828181"/>
                    <a:ext cx="457200" cy="677485"/>
                    <a:chOff x="1207655" y="2362200"/>
                    <a:chExt cx="457200" cy="677485"/>
                  </a:xfrm>
                </p:grpSpPr>
                <p:cxnSp>
                  <p:nvCxnSpPr>
                    <p:cNvPr id="49" name="Straight Connector 48"/>
                    <p:cNvCxnSpPr/>
                    <p:nvPr/>
                  </p:nvCxnSpPr>
                  <p:spPr>
                    <a:xfrm flipH="1">
                      <a:off x="1271152" y="2743200"/>
                      <a:ext cx="6096" cy="29648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Oval 49"/>
                    <p:cNvSpPr/>
                    <p:nvPr/>
                  </p:nvSpPr>
                  <p:spPr>
                    <a:xfrm>
                      <a:off x="1207655" y="2362200"/>
                      <a:ext cx="457200" cy="457200"/>
                    </a:xfrm>
                    <a:prstGeom prst="ellipse">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grpSp>
            </p:grpSp>
          </p:grpSp>
          <p:grpSp>
            <p:nvGrpSpPr>
              <p:cNvPr id="40" name="Group 39"/>
              <p:cNvGrpSpPr/>
              <p:nvPr/>
            </p:nvGrpSpPr>
            <p:grpSpPr>
              <a:xfrm>
                <a:off x="1320222" y="1247831"/>
                <a:ext cx="457200" cy="937035"/>
                <a:chOff x="1320222" y="2568631"/>
                <a:chExt cx="457200" cy="937035"/>
              </a:xfrm>
            </p:grpSpPr>
            <p:cxnSp>
              <p:nvCxnSpPr>
                <p:cNvPr id="41" name="Straight Connector 40"/>
                <p:cNvCxnSpPr/>
                <p:nvPr/>
              </p:nvCxnSpPr>
              <p:spPr>
                <a:xfrm flipH="1">
                  <a:off x="1480878" y="2568631"/>
                  <a:ext cx="6096" cy="29648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2" name="Group 41"/>
                <p:cNvGrpSpPr/>
                <p:nvPr/>
              </p:nvGrpSpPr>
              <p:grpSpPr>
                <a:xfrm>
                  <a:off x="1320222" y="2828181"/>
                  <a:ext cx="457200" cy="677485"/>
                  <a:chOff x="1207655" y="2362200"/>
                  <a:chExt cx="457200" cy="677485"/>
                </a:xfrm>
              </p:grpSpPr>
              <p:cxnSp>
                <p:nvCxnSpPr>
                  <p:cNvPr id="43" name="Straight Connector 42"/>
                  <p:cNvCxnSpPr/>
                  <p:nvPr/>
                </p:nvCxnSpPr>
                <p:spPr>
                  <a:xfrm flipH="1">
                    <a:off x="1271152" y="2743200"/>
                    <a:ext cx="6096" cy="29648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1207655" y="2362200"/>
                    <a:ext cx="457200" cy="457200"/>
                  </a:xfrm>
                  <a:prstGeom prst="ellipse">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grpSp>
          </p:grpSp>
        </p:grpSp>
        <p:grpSp>
          <p:nvGrpSpPr>
            <p:cNvPr id="7" name="Group 6"/>
            <p:cNvGrpSpPr/>
            <p:nvPr/>
          </p:nvGrpSpPr>
          <p:grpSpPr>
            <a:xfrm>
              <a:off x="3278949" y="2155289"/>
              <a:ext cx="1175339" cy="457276"/>
              <a:chOff x="767176" y="3657600"/>
              <a:chExt cx="1175339" cy="457276"/>
            </a:xfrm>
          </p:grpSpPr>
          <p:cxnSp>
            <p:nvCxnSpPr>
              <p:cNvPr id="31" name="Straight Connector 30"/>
              <p:cNvCxnSpPr/>
              <p:nvPr/>
            </p:nvCxnSpPr>
            <p:spPr>
              <a:xfrm>
                <a:off x="767176" y="3810000"/>
                <a:ext cx="1541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788376" y="3872860"/>
                <a:ext cx="1541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664855" y="3733800"/>
                <a:ext cx="2768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664855" y="4038600"/>
                <a:ext cx="2768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5" name="Group 34"/>
              <p:cNvGrpSpPr/>
              <p:nvPr/>
            </p:nvGrpSpPr>
            <p:grpSpPr>
              <a:xfrm rot="21021631">
                <a:off x="914400" y="3657600"/>
                <a:ext cx="889195" cy="457276"/>
                <a:chOff x="914400" y="3657600"/>
                <a:chExt cx="889195" cy="457276"/>
              </a:xfrm>
            </p:grpSpPr>
            <p:sp>
              <p:nvSpPr>
                <p:cNvPr id="36" name="Hexagon 35"/>
                <p:cNvSpPr/>
                <p:nvPr/>
              </p:nvSpPr>
              <p:spPr>
                <a:xfrm rot="2082614">
                  <a:off x="914400" y="3657600"/>
                  <a:ext cx="510425" cy="457200"/>
                </a:xfrm>
                <a:prstGeom prst="hexagon">
                  <a:avLst/>
                </a:prstGeom>
                <a:solidFill>
                  <a:schemeClr val="accent1"/>
                </a:solidFill>
                <a:ln w="444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gular Pentagon 36"/>
                <p:cNvSpPr/>
                <p:nvPr/>
              </p:nvSpPr>
              <p:spPr>
                <a:xfrm rot="1452274">
                  <a:off x="1401503" y="3731931"/>
                  <a:ext cx="402092" cy="382945"/>
                </a:xfrm>
                <a:prstGeom prst="pentagon">
                  <a:avLst/>
                </a:prstGeom>
                <a:solidFill>
                  <a:schemeClr val="accent1"/>
                </a:solidFill>
                <a:ln w="508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 name="Group 7"/>
            <p:cNvGrpSpPr/>
            <p:nvPr/>
          </p:nvGrpSpPr>
          <p:grpSpPr>
            <a:xfrm rot="10800000">
              <a:off x="4433342" y="2165637"/>
              <a:ext cx="793684" cy="457200"/>
              <a:chOff x="1147580" y="4222620"/>
              <a:chExt cx="793684" cy="457200"/>
            </a:xfrm>
          </p:grpSpPr>
          <p:grpSp>
            <p:nvGrpSpPr>
              <p:cNvPr id="24" name="Group 23"/>
              <p:cNvGrpSpPr/>
              <p:nvPr/>
            </p:nvGrpSpPr>
            <p:grpSpPr>
              <a:xfrm>
                <a:off x="1664438" y="4309319"/>
                <a:ext cx="276826" cy="304800"/>
                <a:chOff x="1664855" y="3733800"/>
                <a:chExt cx="276826" cy="304800"/>
              </a:xfrm>
            </p:grpSpPr>
            <p:cxnSp>
              <p:nvCxnSpPr>
                <p:cNvPr id="28" name="Straight Connector 27"/>
                <p:cNvCxnSpPr/>
                <p:nvPr/>
              </p:nvCxnSpPr>
              <p:spPr>
                <a:xfrm>
                  <a:off x="1781449" y="3899389"/>
                  <a:ext cx="1541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664855" y="3733800"/>
                  <a:ext cx="2768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664855" y="4038600"/>
                  <a:ext cx="2768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p:nvGrpSpPr>
            <p:grpSpPr>
              <a:xfrm>
                <a:off x="1147580" y="4222620"/>
                <a:ext cx="655254" cy="457200"/>
                <a:chOff x="1147580" y="4222620"/>
                <a:chExt cx="655254" cy="457200"/>
              </a:xfrm>
            </p:grpSpPr>
            <p:cxnSp>
              <p:nvCxnSpPr>
                <p:cNvPr id="26" name="Straight Connector 25"/>
                <p:cNvCxnSpPr>
                  <a:stCxn id="53" idx="5"/>
                </p:cNvCxnSpPr>
                <p:nvPr/>
              </p:nvCxnSpPr>
              <p:spPr>
                <a:xfrm rot="10800000" flipH="1" flipV="1">
                  <a:off x="1147580" y="4331402"/>
                  <a:ext cx="178233" cy="119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Hexagon 26"/>
                <p:cNvSpPr/>
                <p:nvPr/>
              </p:nvSpPr>
              <p:spPr>
                <a:xfrm rot="2084869">
                  <a:off x="1292409" y="4222620"/>
                  <a:ext cx="510425" cy="457200"/>
                </a:xfrm>
                <a:prstGeom prst="hexagon">
                  <a:avLst/>
                </a:prstGeom>
                <a:solidFill>
                  <a:schemeClr val="accent6">
                    <a:lumMod val="75000"/>
                  </a:schemeClr>
                </a:solidFill>
                <a:ln w="444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8"/>
            <p:cNvGrpSpPr/>
            <p:nvPr/>
          </p:nvGrpSpPr>
          <p:grpSpPr>
            <a:xfrm rot="10800000">
              <a:off x="4050718" y="3517956"/>
              <a:ext cx="1202444" cy="457276"/>
              <a:chOff x="868863" y="4724400"/>
              <a:chExt cx="1202444" cy="457276"/>
            </a:xfrm>
          </p:grpSpPr>
          <p:cxnSp>
            <p:nvCxnSpPr>
              <p:cNvPr id="17" name="Straight Connector 16"/>
              <p:cNvCxnSpPr/>
              <p:nvPr/>
            </p:nvCxnSpPr>
            <p:spPr>
              <a:xfrm>
                <a:off x="868863" y="4876800"/>
                <a:ext cx="1541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1794481" y="4802989"/>
                <a:ext cx="276826" cy="304800"/>
                <a:chOff x="1664855" y="3733800"/>
                <a:chExt cx="276826" cy="304800"/>
              </a:xfrm>
            </p:grpSpPr>
            <p:cxnSp>
              <p:nvCxnSpPr>
                <p:cNvPr id="22" name="Straight Connector 21"/>
                <p:cNvCxnSpPr/>
                <p:nvPr/>
              </p:nvCxnSpPr>
              <p:spPr>
                <a:xfrm>
                  <a:off x="1664855" y="3733800"/>
                  <a:ext cx="2768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664855" y="4038600"/>
                  <a:ext cx="2768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rot="21021361">
                <a:off x="991657" y="4724400"/>
                <a:ext cx="889195" cy="457276"/>
                <a:chOff x="914400" y="3657600"/>
                <a:chExt cx="889195" cy="457276"/>
              </a:xfrm>
              <a:solidFill>
                <a:srgbClr val="FF0000"/>
              </a:solidFill>
            </p:grpSpPr>
            <p:sp>
              <p:nvSpPr>
                <p:cNvPr id="20" name="Hexagon 19"/>
                <p:cNvSpPr/>
                <p:nvPr/>
              </p:nvSpPr>
              <p:spPr>
                <a:xfrm rot="2082614">
                  <a:off x="914400" y="3657600"/>
                  <a:ext cx="510425" cy="457200"/>
                </a:xfrm>
                <a:prstGeom prst="hexagon">
                  <a:avLst/>
                </a:prstGeom>
                <a:grp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gular Pentagon 20"/>
                <p:cNvSpPr/>
                <p:nvPr/>
              </p:nvSpPr>
              <p:spPr>
                <a:xfrm rot="1452274">
                  <a:off x="1401503" y="3731931"/>
                  <a:ext cx="402092" cy="382945"/>
                </a:xfrm>
                <a:prstGeom prst="pentagon">
                  <a:avLst/>
                </a:prstGeom>
                <a:grp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 name="Group 9"/>
            <p:cNvGrpSpPr/>
            <p:nvPr/>
          </p:nvGrpSpPr>
          <p:grpSpPr>
            <a:xfrm>
              <a:off x="3278949" y="3495504"/>
              <a:ext cx="811082" cy="457200"/>
              <a:chOff x="1175402" y="5362263"/>
              <a:chExt cx="811082" cy="457200"/>
            </a:xfrm>
          </p:grpSpPr>
          <p:grpSp>
            <p:nvGrpSpPr>
              <p:cNvPr id="11" name="Group 10"/>
              <p:cNvGrpSpPr/>
              <p:nvPr/>
            </p:nvGrpSpPr>
            <p:grpSpPr>
              <a:xfrm>
                <a:off x="1709658" y="5461155"/>
                <a:ext cx="276826" cy="304800"/>
                <a:chOff x="1664855" y="3733800"/>
                <a:chExt cx="276826" cy="304800"/>
              </a:xfrm>
            </p:grpSpPr>
            <p:cxnSp>
              <p:nvCxnSpPr>
                <p:cNvPr id="15" name="Straight Connector 14"/>
                <p:cNvCxnSpPr/>
                <p:nvPr/>
              </p:nvCxnSpPr>
              <p:spPr>
                <a:xfrm>
                  <a:off x="1664855" y="3733800"/>
                  <a:ext cx="2768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664855" y="4038600"/>
                  <a:ext cx="2768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1175402" y="5362263"/>
                <a:ext cx="615678" cy="457200"/>
                <a:chOff x="1175402" y="5362263"/>
                <a:chExt cx="615678" cy="457200"/>
              </a:xfrm>
            </p:grpSpPr>
            <p:cxnSp>
              <p:nvCxnSpPr>
                <p:cNvPr id="13" name="Straight Connector 12"/>
                <p:cNvCxnSpPr/>
                <p:nvPr/>
              </p:nvCxnSpPr>
              <p:spPr>
                <a:xfrm>
                  <a:off x="1175402" y="5486400"/>
                  <a:ext cx="1541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Hexagon 13"/>
                <p:cNvSpPr/>
                <p:nvPr/>
              </p:nvSpPr>
              <p:spPr>
                <a:xfrm rot="2082614">
                  <a:off x="1280655" y="5362263"/>
                  <a:ext cx="510425" cy="457200"/>
                </a:xfrm>
                <a:prstGeom prst="hexagon">
                  <a:avLst/>
                </a:prstGeom>
                <a:solidFill>
                  <a:schemeClr val="accent4">
                    <a:lumMod val="75000"/>
                  </a:schemeClr>
                </a:solidFill>
                <a:ln w="444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82" name="Group 81"/>
          <p:cNvGrpSpPr/>
          <p:nvPr/>
        </p:nvGrpSpPr>
        <p:grpSpPr>
          <a:xfrm>
            <a:off x="1943100" y="2474669"/>
            <a:ext cx="392545" cy="396389"/>
            <a:chOff x="1943100" y="2474669"/>
            <a:chExt cx="392545" cy="396389"/>
          </a:xfrm>
        </p:grpSpPr>
        <p:sp>
          <p:nvSpPr>
            <p:cNvPr id="80" name="Rectangular Callout 79"/>
            <p:cNvSpPr/>
            <p:nvPr/>
          </p:nvSpPr>
          <p:spPr>
            <a:xfrm>
              <a:off x="1943100" y="2474669"/>
              <a:ext cx="381000" cy="396389"/>
            </a:xfrm>
            <a:prstGeom prst="wedgeRectCallout">
              <a:avLst>
                <a:gd name="adj1" fmla="val 170682"/>
                <a:gd name="adj2" fmla="val 5112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p:cNvSpPr txBox="1"/>
            <p:nvPr/>
          </p:nvSpPr>
          <p:spPr>
            <a:xfrm>
              <a:off x="1954645" y="2501726"/>
              <a:ext cx="381000" cy="369332"/>
            </a:xfrm>
            <a:prstGeom prst="rect">
              <a:avLst/>
            </a:prstGeom>
            <a:noFill/>
          </p:spPr>
          <p:txBody>
            <a:bodyPr wrap="square" rtlCol="0">
              <a:spAutoFit/>
            </a:bodyPr>
            <a:lstStyle/>
            <a:p>
              <a:r>
                <a:rPr lang="en-US" dirty="0" smtClean="0"/>
                <a:t>5’</a:t>
              </a:r>
              <a:endParaRPr lang="en-US" dirty="0"/>
            </a:p>
          </p:txBody>
        </p:sp>
      </p:grpSp>
      <p:grpSp>
        <p:nvGrpSpPr>
          <p:cNvPr id="159" name="Group 158"/>
          <p:cNvGrpSpPr/>
          <p:nvPr/>
        </p:nvGrpSpPr>
        <p:grpSpPr>
          <a:xfrm rot="10800000">
            <a:off x="6131790" y="4692279"/>
            <a:ext cx="392545" cy="396389"/>
            <a:chOff x="1943100" y="2474669"/>
            <a:chExt cx="392545" cy="396389"/>
          </a:xfrm>
        </p:grpSpPr>
        <p:sp>
          <p:nvSpPr>
            <p:cNvPr id="160" name="Rectangular Callout 159"/>
            <p:cNvSpPr/>
            <p:nvPr/>
          </p:nvSpPr>
          <p:spPr>
            <a:xfrm>
              <a:off x="1943100" y="2474669"/>
              <a:ext cx="381000" cy="396389"/>
            </a:xfrm>
            <a:prstGeom prst="wedgeRectCallout">
              <a:avLst>
                <a:gd name="adj1" fmla="val 170682"/>
                <a:gd name="adj2" fmla="val 5112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TextBox 160"/>
            <p:cNvSpPr txBox="1"/>
            <p:nvPr/>
          </p:nvSpPr>
          <p:spPr>
            <a:xfrm>
              <a:off x="1954645" y="2501726"/>
              <a:ext cx="381000" cy="369332"/>
            </a:xfrm>
            <a:prstGeom prst="rect">
              <a:avLst/>
            </a:prstGeom>
            <a:noFill/>
          </p:spPr>
          <p:txBody>
            <a:bodyPr wrap="square" rtlCol="0">
              <a:spAutoFit/>
            </a:bodyPr>
            <a:lstStyle/>
            <a:p>
              <a:r>
                <a:rPr lang="en-US" dirty="0" smtClean="0"/>
                <a:t>5’</a:t>
              </a:r>
              <a:endParaRPr lang="en-US" dirty="0"/>
            </a:p>
          </p:txBody>
        </p:sp>
      </p:grpSp>
      <p:grpSp>
        <p:nvGrpSpPr>
          <p:cNvPr id="162" name="Group 161"/>
          <p:cNvGrpSpPr/>
          <p:nvPr/>
        </p:nvGrpSpPr>
        <p:grpSpPr>
          <a:xfrm>
            <a:off x="2057400" y="4144036"/>
            <a:ext cx="392545" cy="396389"/>
            <a:chOff x="1943100" y="2474669"/>
            <a:chExt cx="392545" cy="396389"/>
          </a:xfrm>
        </p:grpSpPr>
        <p:sp>
          <p:nvSpPr>
            <p:cNvPr id="163" name="Rectangular Callout 162"/>
            <p:cNvSpPr/>
            <p:nvPr/>
          </p:nvSpPr>
          <p:spPr>
            <a:xfrm>
              <a:off x="1943100" y="2474669"/>
              <a:ext cx="381000" cy="396389"/>
            </a:xfrm>
            <a:prstGeom prst="wedgeRectCallout">
              <a:avLst>
                <a:gd name="adj1" fmla="val 170682"/>
                <a:gd name="adj2" fmla="val 5112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TextBox 163"/>
            <p:cNvSpPr txBox="1"/>
            <p:nvPr/>
          </p:nvSpPr>
          <p:spPr>
            <a:xfrm>
              <a:off x="1954645" y="2501726"/>
              <a:ext cx="381000" cy="369332"/>
            </a:xfrm>
            <a:prstGeom prst="rect">
              <a:avLst/>
            </a:prstGeom>
            <a:noFill/>
          </p:spPr>
          <p:txBody>
            <a:bodyPr wrap="square" rtlCol="0">
              <a:spAutoFit/>
            </a:bodyPr>
            <a:lstStyle/>
            <a:p>
              <a:r>
                <a:rPr lang="en-US" dirty="0"/>
                <a:t>3</a:t>
              </a:r>
              <a:r>
                <a:rPr lang="en-US" dirty="0" smtClean="0"/>
                <a:t>’</a:t>
              </a:r>
              <a:endParaRPr lang="en-US" dirty="0"/>
            </a:p>
          </p:txBody>
        </p:sp>
      </p:grpSp>
      <p:grpSp>
        <p:nvGrpSpPr>
          <p:cNvPr id="165" name="Group 164"/>
          <p:cNvGrpSpPr/>
          <p:nvPr/>
        </p:nvGrpSpPr>
        <p:grpSpPr>
          <a:xfrm rot="10800000">
            <a:off x="6109852" y="2904067"/>
            <a:ext cx="392545" cy="396389"/>
            <a:chOff x="1943100" y="2474669"/>
            <a:chExt cx="392545" cy="396389"/>
          </a:xfrm>
        </p:grpSpPr>
        <p:sp>
          <p:nvSpPr>
            <p:cNvPr id="166" name="Rectangular Callout 165"/>
            <p:cNvSpPr/>
            <p:nvPr/>
          </p:nvSpPr>
          <p:spPr>
            <a:xfrm>
              <a:off x="1943100" y="2474669"/>
              <a:ext cx="381000" cy="396389"/>
            </a:xfrm>
            <a:prstGeom prst="wedgeRectCallout">
              <a:avLst>
                <a:gd name="adj1" fmla="val 170682"/>
                <a:gd name="adj2" fmla="val 5112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TextBox 166"/>
            <p:cNvSpPr txBox="1"/>
            <p:nvPr/>
          </p:nvSpPr>
          <p:spPr>
            <a:xfrm>
              <a:off x="1954645" y="2501726"/>
              <a:ext cx="381000" cy="369332"/>
            </a:xfrm>
            <a:prstGeom prst="rect">
              <a:avLst/>
            </a:prstGeom>
            <a:noFill/>
          </p:spPr>
          <p:txBody>
            <a:bodyPr wrap="square" rtlCol="0">
              <a:spAutoFit/>
            </a:bodyPr>
            <a:lstStyle/>
            <a:p>
              <a:r>
                <a:rPr lang="en-US" dirty="0"/>
                <a:t>3</a:t>
              </a:r>
              <a:r>
                <a:rPr lang="en-US" dirty="0" smtClean="0"/>
                <a:t>’</a:t>
              </a:r>
              <a:endParaRPr lang="en-US" dirty="0"/>
            </a:p>
          </p:txBody>
        </p:sp>
      </p:grpSp>
    </p:spTree>
    <p:extLst>
      <p:ext uri="{BB962C8B-B14F-4D97-AF65-F5344CB8AC3E}">
        <p14:creationId xmlns:p14="http://schemas.microsoft.com/office/powerpoint/2010/main" val="2574958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DNA Replication Enzymes and Proteins</a:t>
            </a:r>
            <a:endParaRPr lang="en-US" dirty="0"/>
          </a:p>
        </p:txBody>
      </p:sp>
      <p:sp>
        <p:nvSpPr>
          <p:cNvPr id="4" name="Content Placeholder 3"/>
          <p:cNvSpPr>
            <a:spLocks noGrp="1"/>
          </p:cNvSpPr>
          <p:nvPr>
            <p:ph sz="half" idx="1"/>
          </p:nvPr>
        </p:nvSpPr>
        <p:spPr/>
        <p:txBody>
          <a:bodyPr>
            <a:normAutofit fontScale="77500" lnSpcReduction="20000"/>
          </a:bodyPr>
          <a:lstStyle/>
          <a:p>
            <a:r>
              <a:rPr lang="en-US" dirty="0" smtClean="0"/>
              <a:t>RNA </a:t>
            </a:r>
            <a:r>
              <a:rPr lang="en-US" dirty="0" err="1" smtClean="0"/>
              <a:t>Primase</a:t>
            </a:r>
            <a:endParaRPr lang="en-US" dirty="0" smtClean="0"/>
          </a:p>
          <a:p>
            <a:r>
              <a:rPr lang="en-US" dirty="0" smtClean="0"/>
              <a:t>DNA Polymerase</a:t>
            </a:r>
          </a:p>
          <a:p>
            <a:r>
              <a:rPr lang="en-US" dirty="0" smtClean="0"/>
              <a:t>Ligase</a:t>
            </a:r>
          </a:p>
          <a:p>
            <a:r>
              <a:rPr lang="en-US" dirty="0" smtClean="0"/>
              <a:t>Topoisomerase</a:t>
            </a:r>
          </a:p>
          <a:p>
            <a:r>
              <a:rPr lang="en-US" dirty="0" smtClean="0"/>
              <a:t>RNA Primer</a:t>
            </a:r>
          </a:p>
          <a:p>
            <a:r>
              <a:rPr lang="en-US" dirty="0" smtClean="0"/>
              <a:t>Helicase</a:t>
            </a:r>
          </a:p>
          <a:p>
            <a:r>
              <a:rPr lang="en-US" dirty="0" smtClean="0"/>
              <a:t>Single Strand Binding Proteins</a:t>
            </a:r>
            <a:endParaRPr lang="en-US" dirty="0"/>
          </a:p>
        </p:txBody>
      </p:sp>
      <p:sp>
        <p:nvSpPr>
          <p:cNvPr id="5" name="Content Placeholder 4"/>
          <p:cNvSpPr>
            <a:spLocks noGrp="1"/>
          </p:cNvSpPr>
          <p:nvPr>
            <p:ph sz="half" idx="2"/>
          </p:nvPr>
        </p:nvSpPr>
        <p:spPr/>
        <p:txBody>
          <a:bodyPr>
            <a:normAutofit fontScale="77500" lnSpcReduction="20000"/>
          </a:bodyPr>
          <a:lstStyle/>
          <a:p>
            <a:r>
              <a:rPr lang="en-US" dirty="0" smtClean="0"/>
              <a:t>Binds Okazaki fragments together</a:t>
            </a:r>
          </a:p>
          <a:p>
            <a:r>
              <a:rPr lang="en-US" dirty="0" smtClean="0"/>
              <a:t>RNA foundation that allows DNA polymerase to start building</a:t>
            </a:r>
          </a:p>
          <a:p>
            <a:r>
              <a:rPr lang="en-US" dirty="0" smtClean="0"/>
              <a:t>Uncoils the DNA and lessens the tension on the strands</a:t>
            </a:r>
          </a:p>
          <a:p>
            <a:r>
              <a:rPr lang="en-US" dirty="0" smtClean="0"/>
              <a:t>Unzips the DNA</a:t>
            </a:r>
          </a:p>
          <a:p>
            <a:r>
              <a:rPr lang="en-US" dirty="0" smtClean="0"/>
              <a:t>Keeps the DNA strands from re annealing (going back together)</a:t>
            </a:r>
          </a:p>
          <a:p>
            <a:r>
              <a:rPr lang="en-US" dirty="0" smtClean="0"/>
              <a:t>Builds the new DNA in the 5’ to 3’ direction</a:t>
            </a:r>
          </a:p>
          <a:p>
            <a:r>
              <a:rPr lang="en-US" dirty="0" smtClean="0"/>
              <a:t>Builds a small section of RNA</a:t>
            </a:r>
            <a:endParaRPr lang="en-US" dirty="0"/>
          </a:p>
        </p:txBody>
      </p:sp>
    </p:spTree>
    <p:extLst>
      <p:ext uri="{BB962C8B-B14F-4D97-AF65-F5344CB8AC3E}">
        <p14:creationId xmlns:p14="http://schemas.microsoft.com/office/powerpoint/2010/main" val="2389350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DNA Replication Enzymes and Proteins</a:t>
            </a:r>
            <a:endParaRPr lang="en-US" dirty="0"/>
          </a:p>
        </p:txBody>
      </p:sp>
      <p:sp>
        <p:nvSpPr>
          <p:cNvPr id="4" name="Content Placeholder 3"/>
          <p:cNvSpPr>
            <a:spLocks noGrp="1"/>
          </p:cNvSpPr>
          <p:nvPr>
            <p:ph sz="half" idx="1"/>
          </p:nvPr>
        </p:nvSpPr>
        <p:spPr/>
        <p:txBody>
          <a:bodyPr>
            <a:normAutofit fontScale="77500" lnSpcReduction="20000"/>
          </a:bodyPr>
          <a:lstStyle/>
          <a:p>
            <a:r>
              <a:rPr lang="en-US" dirty="0" smtClean="0">
                <a:solidFill>
                  <a:srgbClr val="FF0000"/>
                </a:solidFill>
              </a:rPr>
              <a:t>RNA </a:t>
            </a:r>
            <a:r>
              <a:rPr lang="en-US" dirty="0" err="1" smtClean="0">
                <a:solidFill>
                  <a:srgbClr val="FF0000"/>
                </a:solidFill>
              </a:rPr>
              <a:t>Primase</a:t>
            </a:r>
            <a:endParaRPr lang="en-US" dirty="0" smtClean="0">
              <a:solidFill>
                <a:srgbClr val="FF0000"/>
              </a:solidFill>
            </a:endParaRPr>
          </a:p>
          <a:p>
            <a:r>
              <a:rPr lang="en-US" dirty="0" smtClean="0">
                <a:solidFill>
                  <a:srgbClr val="7030A0"/>
                </a:solidFill>
              </a:rPr>
              <a:t>DNA Polymerase</a:t>
            </a:r>
          </a:p>
          <a:p>
            <a:r>
              <a:rPr lang="en-US" dirty="0" smtClean="0">
                <a:solidFill>
                  <a:schemeClr val="accent6">
                    <a:lumMod val="75000"/>
                  </a:schemeClr>
                </a:solidFill>
              </a:rPr>
              <a:t>Ligase</a:t>
            </a:r>
          </a:p>
          <a:p>
            <a:r>
              <a:rPr lang="en-US" dirty="0" smtClean="0">
                <a:solidFill>
                  <a:schemeClr val="tx2">
                    <a:lumMod val="75000"/>
                  </a:schemeClr>
                </a:solidFill>
              </a:rPr>
              <a:t>Topoisomerase</a:t>
            </a:r>
          </a:p>
          <a:p>
            <a:r>
              <a:rPr lang="en-US" dirty="0" smtClean="0">
                <a:solidFill>
                  <a:schemeClr val="accent3">
                    <a:lumMod val="75000"/>
                  </a:schemeClr>
                </a:solidFill>
              </a:rPr>
              <a:t>RNA Primer</a:t>
            </a:r>
          </a:p>
          <a:p>
            <a:r>
              <a:rPr lang="en-US" dirty="0" smtClean="0">
                <a:solidFill>
                  <a:srgbClr val="FFC000"/>
                </a:solidFill>
              </a:rPr>
              <a:t>Helicase</a:t>
            </a:r>
          </a:p>
          <a:p>
            <a:r>
              <a:rPr lang="en-US" dirty="0" smtClean="0"/>
              <a:t>Single Strand Binding Proteins</a:t>
            </a:r>
            <a:endParaRPr lang="en-US" dirty="0"/>
          </a:p>
        </p:txBody>
      </p:sp>
      <p:sp>
        <p:nvSpPr>
          <p:cNvPr id="5" name="Content Placeholder 4"/>
          <p:cNvSpPr>
            <a:spLocks noGrp="1"/>
          </p:cNvSpPr>
          <p:nvPr>
            <p:ph sz="half" idx="2"/>
          </p:nvPr>
        </p:nvSpPr>
        <p:spPr/>
        <p:txBody>
          <a:bodyPr>
            <a:normAutofit fontScale="77500" lnSpcReduction="20000"/>
          </a:bodyPr>
          <a:lstStyle/>
          <a:p>
            <a:r>
              <a:rPr lang="en-US" dirty="0" smtClean="0">
                <a:solidFill>
                  <a:schemeClr val="accent6">
                    <a:lumMod val="75000"/>
                  </a:schemeClr>
                </a:solidFill>
              </a:rPr>
              <a:t>Binds Okazaki fragments together</a:t>
            </a:r>
          </a:p>
          <a:p>
            <a:r>
              <a:rPr lang="en-US" dirty="0" smtClean="0">
                <a:solidFill>
                  <a:schemeClr val="accent3">
                    <a:lumMod val="75000"/>
                  </a:schemeClr>
                </a:solidFill>
              </a:rPr>
              <a:t>RNA foundation that allows DNA polymerase to start building</a:t>
            </a:r>
          </a:p>
          <a:p>
            <a:r>
              <a:rPr lang="en-US" dirty="0" smtClean="0">
                <a:solidFill>
                  <a:schemeClr val="tx2">
                    <a:lumMod val="75000"/>
                  </a:schemeClr>
                </a:solidFill>
              </a:rPr>
              <a:t>Uncoils the DNA and lessens the tension on the strands</a:t>
            </a:r>
          </a:p>
          <a:p>
            <a:r>
              <a:rPr lang="en-US" dirty="0" smtClean="0">
                <a:solidFill>
                  <a:srgbClr val="FFC000"/>
                </a:solidFill>
              </a:rPr>
              <a:t>Unzips the DNA</a:t>
            </a:r>
          </a:p>
          <a:p>
            <a:r>
              <a:rPr lang="en-US" dirty="0" smtClean="0"/>
              <a:t>Keeps the DNA strands from re-annealing (going back together)</a:t>
            </a:r>
          </a:p>
          <a:p>
            <a:r>
              <a:rPr lang="en-US" dirty="0" smtClean="0">
                <a:solidFill>
                  <a:srgbClr val="7030A0"/>
                </a:solidFill>
              </a:rPr>
              <a:t>Builds the new DNA in the 5’ to 3’ direction</a:t>
            </a:r>
          </a:p>
          <a:p>
            <a:r>
              <a:rPr lang="en-US" dirty="0" smtClean="0">
                <a:solidFill>
                  <a:srgbClr val="FF0000"/>
                </a:solidFill>
              </a:rPr>
              <a:t>Builds a small section of RNA</a:t>
            </a:r>
            <a:endParaRPr lang="en-US" dirty="0">
              <a:solidFill>
                <a:srgbClr val="FF0000"/>
              </a:solidFill>
            </a:endParaRPr>
          </a:p>
        </p:txBody>
      </p:sp>
    </p:spTree>
    <p:extLst>
      <p:ext uri="{BB962C8B-B14F-4D97-AF65-F5344CB8AC3E}">
        <p14:creationId xmlns:p14="http://schemas.microsoft.com/office/powerpoint/2010/main" val="537163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00200" y="2286000"/>
            <a:ext cx="5934904" cy="3258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762000" y="457200"/>
            <a:ext cx="7543800" cy="1477328"/>
          </a:xfrm>
          <a:prstGeom prst="rect">
            <a:avLst/>
          </a:prstGeom>
          <a:noFill/>
        </p:spPr>
        <p:txBody>
          <a:bodyPr wrap="square" rtlCol="0">
            <a:spAutoFit/>
          </a:bodyPr>
          <a:lstStyle/>
          <a:p>
            <a:r>
              <a:rPr lang="en-US" dirty="0" smtClean="0"/>
              <a:t>Draw the leading and lagging strands that develop from this strand of replicating DNA. REMEMBER!!!!! </a:t>
            </a:r>
            <a:r>
              <a:rPr lang="en-US" b="1" u="sng" dirty="0" smtClean="0">
                <a:solidFill>
                  <a:srgbClr val="FF0000"/>
                </a:solidFill>
              </a:rPr>
              <a:t>The direction of the leading and lagging strand is determined by the 5’ and 3’ direction of the original strand. </a:t>
            </a:r>
            <a:r>
              <a:rPr lang="en-US" dirty="0" smtClean="0"/>
              <a:t>It builds in the 5’ to 3’ direction complimentary of the 3’ to 5’. Another way to look at it is the leading strand follows the 5’ arrow of the original strand. </a:t>
            </a:r>
            <a:endParaRPr lang="en-US" dirty="0"/>
          </a:p>
        </p:txBody>
      </p:sp>
    </p:spTree>
    <p:extLst>
      <p:ext uri="{BB962C8B-B14F-4D97-AF65-F5344CB8AC3E}">
        <p14:creationId xmlns:p14="http://schemas.microsoft.com/office/powerpoint/2010/main" val="1220598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13438" y="2286000"/>
            <a:ext cx="5934904" cy="3258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6" name="Group 15"/>
          <p:cNvGrpSpPr/>
          <p:nvPr/>
        </p:nvGrpSpPr>
        <p:grpSpPr>
          <a:xfrm>
            <a:off x="4651375" y="3073400"/>
            <a:ext cx="2371090" cy="659130"/>
            <a:chOff x="4651375" y="3073400"/>
            <a:chExt cx="2371090" cy="659130"/>
          </a:xfrm>
        </p:grpSpPr>
        <p:cxnSp>
          <p:nvCxnSpPr>
            <p:cNvPr id="4" name="Straight Arrow Connector 3"/>
            <p:cNvCxnSpPr/>
            <p:nvPr/>
          </p:nvCxnSpPr>
          <p:spPr>
            <a:xfrm>
              <a:off x="5959475" y="3073400"/>
              <a:ext cx="1062990" cy="659130"/>
            </a:xfrm>
            <a:prstGeom prst="straightConnector1">
              <a:avLst/>
            </a:prstGeom>
            <a:ln w="412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4651375" y="3073401"/>
              <a:ext cx="1307465" cy="32066"/>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2209800" y="3072997"/>
            <a:ext cx="2218690" cy="583044"/>
            <a:chOff x="2209800" y="3072997"/>
            <a:chExt cx="2218690" cy="583044"/>
          </a:xfrm>
        </p:grpSpPr>
        <p:cxnSp>
          <p:nvCxnSpPr>
            <p:cNvPr id="5" name="Straight Arrow Connector 4"/>
            <p:cNvCxnSpPr/>
            <p:nvPr/>
          </p:nvCxnSpPr>
          <p:spPr>
            <a:xfrm flipV="1">
              <a:off x="3343910" y="3105467"/>
              <a:ext cx="466090" cy="20638"/>
            </a:xfrm>
            <a:prstGeom prst="straightConnector1">
              <a:avLst/>
            </a:prstGeom>
            <a:ln w="412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3962400" y="3072997"/>
              <a:ext cx="466090" cy="20638"/>
            </a:xfrm>
            <a:prstGeom prst="straightConnector1">
              <a:avLst/>
            </a:prstGeom>
            <a:ln w="412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2743200" y="3200400"/>
              <a:ext cx="466090" cy="202161"/>
            </a:xfrm>
            <a:prstGeom prst="straightConnector1">
              <a:avLst/>
            </a:prstGeom>
            <a:ln w="412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2209800" y="3453880"/>
              <a:ext cx="466090" cy="202161"/>
            </a:xfrm>
            <a:prstGeom prst="straightConnector1">
              <a:avLst/>
            </a:prstGeom>
            <a:ln w="41275">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cxnSp>
        <p:nvCxnSpPr>
          <p:cNvPr id="25" name="Straight Arrow Connector 24"/>
          <p:cNvCxnSpPr/>
          <p:nvPr/>
        </p:nvCxnSpPr>
        <p:spPr>
          <a:xfrm flipV="1">
            <a:off x="2787593" y="1498832"/>
            <a:ext cx="549217" cy="1"/>
          </a:xfrm>
          <a:prstGeom prst="straightConnector1">
            <a:avLst/>
          </a:prstGeom>
          <a:ln w="41275">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nvGrpSpPr>
          <p:cNvPr id="27" name="Group 26"/>
          <p:cNvGrpSpPr/>
          <p:nvPr/>
        </p:nvGrpSpPr>
        <p:grpSpPr>
          <a:xfrm rot="10800000">
            <a:off x="2220710" y="4114800"/>
            <a:ext cx="2371090" cy="659130"/>
            <a:chOff x="4651375" y="3073400"/>
            <a:chExt cx="2371090" cy="659130"/>
          </a:xfrm>
        </p:grpSpPr>
        <p:cxnSp>
          <p:nvCxnSpPr>
            <p:cNvPr id="28" name="Straight Arrow Connector 27"/>
            <p:cNvCxnSpPr/>
            <p:nvPr/>
          </p:nvCxnSpPr>
          <p:spPr>
            <a:xfrm>
              <a:off x="5959475" y="3073400"/>
              <a:ext cx="1062990" cy="659130"/>
            </a:xfrm>
            <a:prstGeom prst="straightConnector1">
              <a:avLst/>
            </a:prstGeom>
            <a:ln w="412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4651375" y="3073401"/>
              <a:ext cx="1307465" cy="32066"/>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31" name="Group 30"/>
          <p:cNvGrpSpPr/>
          <p:nvPr/>
        </p:nvGrpSpPr>
        <p:grpSpPr>
          <a:xfrm rot="10800000">
            <a:off x="4651375" y="4152843"/>
            <a:ext cx="2218690" cy="583044"/>
            <a:chOff x="2209800" y="3072997"/>
            <a:chExt cx="2218690" cy="583044"/>
          </a:xfrm>
        </p:grpSpPr>
        <p:cxnSp>
          <p:nvCxnSpPr>
            <p:cNvPr id="32" name="Straight Arrow Connector 31"/>
            <p:cNvCxnSpPr/>
            <p:nvPr/>
          </p:nvCxnSpPr>
          <p:spPr>
            <a:xfrm flipV="1">
              <a:off x="3343910" y="3105467"/>
              <a:ext cx="466090" cy="20638"/>
            </a:xfrm>
            <a:prstGeom prst="straightConnector1">
              <a:avLst/>
            </a:prstGeom>
            <a:ln w="412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3962400" y="3072997"/>
              <a:ext cx="466090" cy="20638"/>
            </a:xfrm>
            <a:prstGeom prst="straightConnector1">
              <a:avLst/>
            </a:prstGeom>
            <a:ln w="412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2743200" y="3200400"/>
              <a:ext cx="466090" cy="202161"/>
            </a:xfrm>
            <a:prstGeom prst="straightConnector1">
              <a:avLst/>
            </a:prstGeom>
            <a:ln w="412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2209800" y="3453880"/>
              <a:ext cx="466090" cy="202161"/>
            </a:xfrm>
            <a:prstGeom prst="straightConnector1">
              <a:avLst/>
            </a:prstGeom>
            <a:ln w="41275">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sp>
        <p:nvSpPr>
          <p:cNvPr id="30" name="TextBox 29"/>
          <p:cNvSpPr txBox="1"/>
          <p:nvPr/>
        </p:nvSpPr>
        <p:spPr>
          <a:xfrm>
            <a:off x="3429000" y="1295400"/>
            <a:ext cx="3593465" cy="369332"/>
          </a:xfrm>
          <a:prstGeom prst="rect">
            <a:avLst/>
          </a:prstGeom>
          <a:noFill/>
        </p:spPr>
        <p:txBody>
          <a:bodyPr wrap="square" rtlCol="0">
            <a:spAutoFit/>
          </a:bodyPr>
          <a:lstStyle/>
          <a:p>
            <a:r>
              <a:rPr lang="en-US" dirty="0" smtClean="0"/>
              <a:t>Lagging Strand (Okazaki fragments)</a:t>
            </a:r>
            <a:endParaRPr lang="en-US" dirty="0"/>
          </a:p>
        </p:txBody>
      </p:sp>
      <p:sp>
        <p:nvSpPr>
          <p:cNvPr id="37" name="TextBox 36"/>
          <p:cNvSpPr txBox="1"/>
          <p:nvPr/>
        </p:nvSpPr>
        <p:spPr>
          <a:xfrm>
            <a:off x="3581400" y="762000"/>
            <a:ext cx="3593465" cy="369332"/>
          </a:xfrm>
          <a:prstGeom prst="rect">
            <a:avLst/>
          </a:prstGeom>
          <a:noFill/>
        </p:spPr>
        <p:txBody>
          <a:bodyPr wrap="square" rtlCol="0">
            <a:spAutoFit/>
          </a:bodyPr>
          <a:lstStyle/>
          <a:p>
            <a:r>
              <a:rPr lang="en-US" dirty="0" smtClean="0"/>
              <a:t>Leading Strand</a:t>
            </a:r>
            <a:endParaRPr lang="en-US" dirty="0"/>
          </a:p>
        </p:txBody>
      </p:sp>
      <p:cxnSp>
        <p:nvCxnSpPr>
          <p:cNvPr id="38" name="Straight Arrow Connector 37"/>
          <p:cNvCxnSpPr/>
          <p:nvPr/>
        </p:nvCxnSpPr>
        <p:spPr>
          <a:xfrm flipV="1">
            <a:off x="2794693" y="990600"/>
            <a:ext cx="549217" cy="1"/>
          </a:xfrm>
          <a:prstGeom prst="straightConnector1">
            <a:avLst/>
          </a:prstGeom>
          <a:ln w="412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9459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rPr>
              <a:t>DNA Replication Animation</a:t>
            </a:r>
            <a:endParaRPr lang="en-US" dirty="0"/>
          </a:p>
        </p:txBody>
      </p:sp>
    </p:spTree>
    <p:extLst>
      <p:ext uri="{BB962C8B-B14F-4D97-AF65-F5344CB8AC3E}">
        <p14:creationId xmlns:p14="http://schemas.microsoft.com/office/powerpoint/2010/main" val="635172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Vocab</a:t>
            </a:r>
            <a:endParaRPr lang="en-US" dirty="0"/>
          </a:p>
        </p:txBody>
      </p:sp>
      <p:sp>
        <p:nvSpPr>
          <p:cNvPr id="4" name="Content Placeholder 3"/>
          <p:cNvSpPr>
            <a:spLocks noGrp="1"/>
          </p:cNvSpPr>
          <p:nvPr>
            <p:ph sz="half" idx="1"/>
          </p:nvPr>
        </p:nvSpPr>
        <p:spPr>
          <a:xfrm>
            <a:off x="457200" y="838200"/>
            <a:ext cx="4038600" cy="5287963"/>
          </a:xfrm>
        </p:spPr>
        <p:txBody>
          <a:bodyPr>
            <a:normAutofit/>
          </a:bodyPr>
          <a:lstStyle/>
          <a:p>
            <a:r>
              <a:rPr lang="en-US" dirty="0" smtClean="0"/>
              <a:t>Telomeres</a:t>
            </a:r>
          </a:p>
          <a:p>
            <a:r>
              <a:rPr lang="en-US" dirty="0" smtClean="0"/>
              <a:t>Amino Acids</a:t>
            </a:r>
          </a:p>
          <a:p>
            <a:r>
              <a:rPr lang="en-US" dirty="0" smtClean="0"/>
              <a:t>Peptide Bonds</a:t>
            </a:r>
          </a:p>
          <a:p>
            <a:r>
              <a:rPr lang="en-US" dirty="0" smtClean="0"/>
              <a:t>Code</a:t>
            </a:r>
          </a:p>
          <a:p>
            <a:r>
              <a:rPr lang="en-US" dirty="0" smtClean="0"/>
              <a:t>Codon</a:t>
            </a:r>
          </a:p>
          <a:p>
            <a:r>
              <a:rPr lang="en-US" dirty="0" smtClean="0"/>
              <a:t>Anti-codon</a:t>
            </a:r>
          </a:p>
          <a:p>
            <a:r>
              <a:rPr lang="en-US" dirty="0" smtClean="0"/>
              <a:t>Reading </a:t>
            </a:r>
            <a:r>
              <a:rPr lang="en-US" dirty="0" smtClean="0"/>
              <a:t>Frame</a:t>
            </a:r>
            <a:endParaRPr lang="en-US" dirty="0" smtClean="0"/>
          </a:p>
        </p:txBody>
      </p:sp>
      <p:sp>
        <p:nvSpPr>
          <p:cNvPr id="5" name="Content Placeholder 4"/>
          <p:cNvSpPr>
            <a:spLocks noGrp="1"/>
          </p:cNvSpPr>
          <p:nvPr>
            <p:ph sz="half" idx="2"/>
          </p:nvPr>
        </p:nvSpPr>
        <p:spPr>
          <a:xfrm>
            <a:off x="4648200" y="838200"/>
            <a:ext cx="4038600" cy="5287963"/>
          </a:xfrm>
        </p:spPr>
        <p:txBody>
          <a:bodyPr>
            <a:normAutofit/>
          </a:bodyPr>
          <a:lstStyle/>
          <a:p>
            <a:r>
              <a:rPr lang="en-US" sz="1700" dirty="0" smtClean="0"/>
              <a:t>Chemical bonds holding amino acids together – broken in the process of digestion</a:t>
            </a:r>
          </a:p>
          <a:p>
            <a:r>
              <a:rPr lang="en-US" sz="1700" dirty="0" smtClean="0"/>
              <a:t>Building </a:t>
            </a:r>
            <a:r>
              <a:rPr lang="en-US" sz="1700" dirty="0" smtClean="0"/>
              <a:t>units of Proteins</a:t>
            </a:r>
          </a:p>
          <a:p>
            <a:r>
              <a:rPr lang="en-US" sz="1700" dirty="0" smtClean="0"/>
              <a:t>Non-coding </a:t>
            </a:r>
            <a:r>
              <a:rPr lang="en-US" sz="1700" dirty="0" smtClean="0"/>
              <a:t>DNA at the ends of chromosomes that protect the DNA from unraveling</a:t>
            </a:r>
          </a:p>
          <a:p>
            <a:r>
              <a:rPr lang="en-US" sz="1700" dirty="0" smtClean="0"/>
              <a:t>DNA</a:t>
            </a:r>
          </a:p>
          <a:p>
            <a:r>
              <a:rPr lang="en-US" sz="1700" dirty="0" smtClean="0"/>
              <a:t>Three Nucleotide sequence on the t-RNA</a:t>
            </a:r>
          </a:p>
          <a:p>
            <a:r>
              <a:rPr lang="en-US" sz="1700" dirty="0" smtClean="0"/>
              <a:t>Three Nucleotide sequence on the </a:t>
            </a:r>
            <a:r>
              <a:rPr lang="en-US" sz="1700" dirty="0" smtClean="0"/>
              <a:t>m-RNA</a:t>
            </a:r>
            <a:endParaRPr lang="en-US" sz="1700" dirty="0" smtClean="0"/>
          </a:p>
        </p:txBody>
      </p:sp>
    </p:spTree>
    <p:extLst>
      <p:ext uri="{BB962C8B-B14F-4D97-AF65-F5344CB8AC3E}">
        <p14:creationId xmlns:p14="http://schemas.microsoft.com/office/powerpoint/2010/main" val="318307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Vocab</a:t>
            </a:r>
            <a:endParaRPr lang="en-US" dirty="0"/>
          </a:p>
        </p:txBody>
      </p:sp>
      <p:sp>
        <p:nvSpPr>
          <p:cNvPr id="4" name="Content Placeholder 3"/>
          <p:cNvSpPr>
            <a:spLocks noGrp="1"/>
          </p:cNvSpPr>
          <p:nvPr>
            <p:ph sz="half" idx="1"/>
          </p:nvPr>
        </p:nvSpPr>
        <p:spPr>
          <a:xfrm>
            <a:off x="457200" y="838200"/>
            <a:ext cx="4038600" cy="5287963"/>
          </a:xfrm>
        </p:spPr>
        <p:txBody>
          <a:bodyPr>
            <a:normAutofit/>
          </a:bodyPr>
          <a:lstStyle/>
          <a:p>
            <a:r>
              <a:rPr lang="en-US" dirty="0" smtClean="0">
                <a:solidFill>
                  <a:srgbClr val="FF0000"/>
                </a:solidFill>
              </a:rPr>
              <a:t>Telomeres</a:t>
            </a:r>
          </a:p>
          <a:p>
            <a:r>
              <a:rPr lang="en-US" dirty="0" smtClean="0">
                <a:solidFill>
                  <a:srgbClr val="0070C0"/>
                </a:solidFill>
              </a:rPr>
              <a:t>Amino Acids</a:t>
            </a:r>
          </a:p>
          <a:p>
            <a:r>
              <a:rPr lang="en-US" dirty="0" smtClean="0">
                <a:solidFill>
                  <a:srgbClr val="FFC000"/>
                </a:solidFill>
              </a:rPr>
              <a:t>Peptide Bonds</a:t>
            </a:r>
          </a:p>
          <a:p>
            <a:r>
              <a:rPr lang="en-US" dirty="0" smtClean="0">
                <a:solidFill>
                  <a:schemeClr val="accent2">
                    <a:lumMod val="50000"/>
                  </a:schemeClr>
                </a:solidFill>
              </a:rPr>
              <a:t>Code</a:t>
            </a:r>
          </a:p>
          <a:p>
            <a:r>
              <a:rPr lang="en-US" dirty="0" smtClean="0">
                <a:solidFill>
                  <a:srgbClr val="7030A0"/>
                </a:solidFill>
              </a:rPr>
              <a:t>Codon</a:t>
            </a:r>
          </a:p>
          <a:p>
            <a:r>
              <a:rPr lang="en-US" dirty="0" smtClean="0">
                <a:solidFill>
                  <a:schemeClr val="accent6">
                    <a:lumMod val="75000"/>
                  </a:schemeClr>
                </a:solidFill>
              </a:rPr>
              <a:t>Anti-codon</a:t>
            </a:r>
          </a:p>
          <a:p>
            <a:r>
              <a:rPr lang="en-US" dirty="0" smtClean="0">
                <a:solidFill>
                  <a:srgbClr val="7030A0"/>
                </a:solidFill>
              </a:rPr>
              <a:t>Reading </a:t>
            </a:r>
            <a:r>
              <a:rPr lang="en-US" dirty="0" smtClean="0">
                <a:solidFill>
                  <a:srgbClr val="7030A0"/>
                </a:solidFill>
              </a:rPr>
              <a:t>Frame</a:t>
            </a:r>
            <a:endParaRPr lang="en-US" dirty="0" smtClean="0">
              <a:solidFill>
                <a:srgbClr val="7030A0"/>
              </a:solidFill>
            </a:endParaRPr>
          </a:p>
        </p:txBody>
      </p:sp>
      <p:sp>
        <p:nvSpPr>
          <p:cNvPr id="5" name="Content Placeholder 4"/>
          <p:cNvSpPr>
            <a:spLocks noGrp="1"/>
          </p:cNvSpPr>
          <p:nvPr>
            <p:ph sz="half" idx="2"/>
          </p:nvPr>
        </p:nvSpPr>
        <p:spPr>
          <a:xfrm>
            <a:off x="4648200" y="838200"/>
            <a:ext cx="4038600" cy="5287963"/>
          </a:xfrm>
        </p:spPr>
        <p:txBody>
          <a:bodyPr>
            <a:normAutofit/>
          </a:bodyPr>
          <a:lstStyle/>
          <a:p>
            <a:r>
              <a:rPr lang="en-US" sz="1700" dirty="0" smtClean="0">
                <a:solidFill>
                  <a:srgbClr val="FFC000"/>
                </a:solidFill>
              </a:rPr>
              <a:t>Chemical bonds holding amino acids together – broken in the process of digestion</a:t>
            </a:r>
          </a:p>
          <a:p>
            <a:r>
              <a:rPr lang="en-US" sz="1700" dirty="0" smtClean="0">
                <a:solidFill>
                  <a:srgbClr val="0070C0"/>
                </a:solidFill>
              </a:rPr>
              <a:t>Building </a:t>
            </a:r>
            <a:r>
              <a:rPr lang="en-US" sz="1700" dirty="0" smtClean="0">
                <a:solidFill>
                  <a:srgbClr val="0070C0"/>
                </a:solidFill>
              </a:rPr>
              <a:t>units of Proteins</a:t>
            </a:r>
          </a:p>
          <a:p>
            <a:r>
              <a:rPr lang="en-US" sz="1700" dirty="0" smtClean="0">
                <a:solidFill>
                  <a:srgbClr val="FF0000"/>
                </a:solidFill>
              </a:rPr>
              <a:t>Non-coding </a:t>
            </a:r>
            <a:r>
              <a:rPr lang="en-US" sz="1700" dirty="0" smtClean="0">
                <a:solidFill>
                  <a:srgbClr val="FF0000"/>
                </a:solidFill>
              </a:rPr>
              <a:t>DNA at the ends of chromosomes that protect the DNA from unraveling</a:t>
            </a:r>
          </a:p>
          <a:p>
            <a:r>
              <a:rPr lang="en-US" sz="1700" dirty="0" smtClean="0">
                <a:solidFill>
                  <a:schemeClr val="accent2">
                    <a:lumMod val="50000"/>
                  </a:schemeClr>
                </a:solidFill>
              </a:rPr>
              <a:t>DNA</a:t>
            </a:r>
          </a:p>
          <a:p>
            <a:r>
              <a:rPr lang="en-US" sz="1700" dirty="0" smtClean="0">
                <a:solidFill>
                  <a:schemeClr val="accent6">
                    <a:lumMod val="75000"/>
                  </a:schemeClr>
                </a:solidFill>
              </a:rPr>
              <a:t>Three Nucleotide sequence on the t-RNA</a:t>
            </a:r>
          </a:p>
          <a:p>
            <a:r>
              <a:rPr lang="en-US" sz="1700" dirty="0" smtClean="0">
                <a:solidFill>
                  <a:srgbClr val="7030A0"/>
                </a:solidFill>
              </a:rPr>
              <a:t>Three Nucleotide sequence on the </a:t>
            </a:r>
            <a:r>
              <a:rPr lang="en-US" sz="1700" dirty="0" smtClean="0">
                <a:solidFill>
                  <a:srgbClr val="7030A0"/>
                </a:solidFill>
              </a:rPr>
              <a:t>m-RNA</a:t>
            </a:r>
            <a:endParaRPr lang="en-US" sz="1700" dirty="0" smtClean="0">
              <a:solidFill>
                <a:srgbClr val="7030A0"/>
              </a:solidFill>
            </a:endParaRPr>
          </a:p>
        </p:txBody>
      </p:sp>
    </p:spTree>
    <p:extLst>
      <p:ext uri="{BB962C8B-B14F-4D97-AF65-F5344CB8AC3E}">
        <p14:creationId xmlns:p14="http://schemas.microsoft.com/office/powerpoint/2010/main" val="784923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pic>
        <p:nvPicPr>
          <p:cNvPr id="7" name="Content Placeholder 3" descr="http://www.ucl.ac.uk/~sjjgsca/RNAvsDNA.gif"/>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1554691" y="1600200"/>
            <a:ext cx="6034617" cy="4525963"/>
          </a:xfrm>
          <a:prstGeom prst="rect">
            <a:avLst/>
          </a:prstGeom>
          <a:noFill/>
          <a:ln>
            <a:noFill/>
          </a:ln>
        </p:spPr>
      </p:pic>
      <p:sp>
        <p:nvSpPr>
          <p:cNvPr id="8" name="Rectangle 7"/>
          <p:cNvSpPr/>
          <p:nvPr/>
        </p:nvSpPr>
        <p:spPr>
          <a:xfrm>
            <a:off x="1905000" y="2286000"/>
            <a:ext cx="3429000" cy="3886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486400" y="2286000"/>
            <a:ext cx="3429000" cy="3886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flipH="1">
            <a:off x="5334000" y="1981200"/>
            <a:ext cx="4618" cy="43434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2531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pic>
        <p:nvPicPr>
          <p:cNvPr id="7" name="Content Placeholder 3" descr="http://www.ucl.ac.uk/~sjjgsca/RNAvsDNA.gif"/>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1516591" y="1600200"/>
            <a:ext cx="6034617" cy="4525963"/>
          </a:xfrm>
          <a:prstGeom prst="rect">
            <a:avLst/>
          </a:prstGeom>
          <a:noFill/>
          <a:ln>
            <a:noFill/>
          </a:ln>
        </p:spPr>
      </p:pic>
      <p:cxnSp>
        <p:nvCxnSpPr>
          <p:cNvPr id="11" name="Straight Connector 10"/>
          <p:cNvCxnSpPr/>
          <p:nvPr/>
        </p:nvCxnSpPr>
        <p:spPr>
          <a:xfrm flipH="1">
            <a:off x="5320145" y="1981200"/>
            <a:ext cx="4618" cy="43434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4038600" y="5105400"/>
            <a:ext cx="990600" cy="369332"/>
          </a:xfrm>
          <a:prstGeom prst="rect">
            <a:avLst/>
          </a:prstGeom>
          <a:solidFill>
            <a:schemeClr val="bg1"/>
          </a:solidFill>
        </p:spPr>
        <p:txBody>
          <a:bodyPr wrap="square" rtlCol="0">
            <a:spAutoFit/>
          </a:bodyPr>
          <a:lstStyle/>
          <a:p>
            <a:r>
              <a:rPr lang="en-US" dirty="0" smtClean="0">
                <a:solidFill>
                  <a:srgbClr val="FF0000"/>
                </a:solidFill>
              </a:rPr>
              <a:t>Uracil</a:t>
            </a:r>
            <a:endParaRPr lang="en-US" dirty="0">
              <a:solidFill>
                <a:srgbClr val="FF0000"/>
              </a:solidFill>
            </a:endParaRPr>
          </a:p>
        </p:txBody>
      </p:sp>
      <p:sp>
        <p:nvSpPr>
          <p:cNvPr id="10" name="TextBox 9"/>
          <p:cNvSpPr txBox="1"/>
          <p:nvPr/>
        </p:nvSpPr>
        <p:spPr>
          <a:xfrm>
            <a:off x="5791200" y="5105400"/>
            <a:ext cx="1143000" cy="369332"/>
          </a:xfrm>
          <a:prstGeom prst="rect">
            <a:avLst/>
          </a:prstGeom>
          <a:solidFill>
            <a:schemeClr val="bg1"/>
          </a:solidFill>
        </p:spPr>
        <p:txBody>
          <a:bodyPr wrap="square" rtlCol="0">
            <a:spAutoFit/>
          </a:bodyPr>
          <a:lstStyle/>
          <a:p>
            <a:r>
              <a:rPr lang="en-US" dirty="0" smtClean="0">
                <a:solidFill>
                  <a:srgbClr val="0000FF"/>
                </a:solidFill>
              </a:rPr>
              <a:t>Thymine</a:t>
            </a:r>
            <a:endParaRPr lang="en-US" dirty="0">
              <a:solidFill>
                <a:srgbClr val="0000FF"/>
              </a:solidFill>
            </a:endParaRPr>
          </a:p>
        </p:txBody>
      </p:sp>
    </p:spTree>
    <p:extLst>
      <p:ext uri="{BB962C8B-B14F-4D97-AF65-F5344CB8AC3E}">
        <p14:creationId xmlns:p14="http://schemas.microsoft.com/office/powerpoint/2010/main" val="3307387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DNA Videos	</a:t>
            </a:r>
            <a:endParaRPr lang="en-US" dirty="0"/>
          </a:p>
        </p:txBody>
      </p:sp>
      <p:sp>
        <p:nvSpPr>
          <p:cNvPr id="3" name="Content Placeholder 2"/>
          <p:cNvSpPr>
            <a:spLocks noGrp="1"/>
          </p:cNvSpPr>
          <p:nvPr>
            <p:ph idx="1"/>
          </p:nvPr>
        </p:nvSpPr>
        <p:spPr/>
        <p:txBody>
          <a:bodyPr/>
          <a:lstStyle/>
          <a:p>
            <a:r>
              <a:rPr lang="en-US" altLang="en-US" dirty="0">
                <a:hlinkClick r:id="rId2"/>
              </a:rPr>
              <a:t>Crash Course</a:t>
            </a:r>
            <a:r>
              <a:rPr lang="en-US" altLang="en-US" dirty="0"/>
              <a:t> – DNA and Replication</a:t>
            </a:r>
          </a:p>
          <a:p>
            <a:r>
              <a:rPr lang="en-US" altLang="en-US" dirty="0">
                <a:hlinkClick r:id="rId3"/>
              </a:rPr>
              <a:t>Crash Course </a:t>
            </a:r>
            <a:r>
              <a:rPr lang="en-US" altLang="en-US" dirty="0"/>
              <a:t>– Protein </a:t>
            </a:r>
            <a:r>
              <a:rPr lang="en-US" altLang="en-US" dirty="0" smtClean="0"/>
              <a:t>Synthesis</a:t>
            </a:r>
            <a:endParaRPr lang="en-US" dirty="0" smtClean="0"/>
          </a:p>
          <a:p>
            <a:r>
              <a:rPr lang="en-US" dirty="0" smtClean="0">
                <a:hlinkClick r:id="rId4"/>
              </a:rPr>
              <a:t>Bozeman Science</a:t>
            </a:r>
            <a:endParaRPr lang="en-US" dirty="0"/>
          </a:p>
        </p:txBody>
      </p:sp>
    </p:spTree>
    <p:extLst>
      <p:ext uri="{BB962C8B-B14F-4D97-AF65-F5344CB8AC3E}">
        <p14:creationId xmlns:p14="http://schemas.microsoft.com/office/powerpoint/2010/main" val="163442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Transcription</a:t>
            </a:r>
            <a:r>
              <a:rPr lang="en-US" dirty="0" smtClean="0"/>
              <a:t>, </a:t>
            </a:r>
            <a:r>
              <a:rPr lang="en-US" dirty="0" smtClean="0">
                <a:solidFill>
                  <a:srgbClr val="0000FF"/>
                </a:solidFill>
              </a:rPr>
              <a:t>RNA Processing</a:t>
            </a:r>
            <a:r>
              <a:rPr lang="en-US" dirty="0" smtClean="0"/>
              <a:t>, or </a:t>
            </a:r>
            <a:r>
              <a:rPr lang="en-US" dirty="0" smtClean="0">
                <a:solidFill>
                  <a:srgbClr val="00B050"/>
                </a:solidFill>
              </a:rPr>
              <a:t>Translation</a:t>
            </a:r>
            <a:endParaRPr lang="en-US" dirty="0">
              <a:solidFill>
                <a:srgbClr val="00B050"/>
              </a:solidFill>
            </a:endParaRPr>
          </a:p>
        </p:txBody>
      </p:sp>
      <p:sp>
        <p:nvSpPr>
          <p:cNvPr id="3" name="Content Placeholder 2"/>
          <p:cNvSpPr>
            <a:spLocks noGrp="1"/>
          </p:cNvSpPr>
          <p:nvPr>
            <p:ph idx="1"/>
          </p:nvPr>
        </p:nvSpPr>
        <p:spPr/>
        <p:txBody>
          <a:bodyPr>
            <a:normAutofit fontScale="70000" lnSpcReduction="20000"/>
          </a:bodyPr>
          <a:lstStyle/>
          <a:p>
            <a:r>
              <a:rPr lang="en-US" dirty="0" smtClean="0"/>
              <a:t>Add a 5’ cap of </a:t>
            </a:r>
            <a:r>
              <a:rPr lang="en-US" dirty="0" err="1" smtClean="0"/>
              <a:t>GTP</a:t>
            </a:r>
            <a:endParaRPr lang="en-US" dirty="0" smtClean="0"/>
          </a:p>
          <a:p>
            <a:r>
              <a:rPr lang="en-US" dirty="0" smtClean="0"/>
              <a:t>Peptide bonds are formed between amino acids</a:t>
            </a:r>
          </a:p>
          <a:p>
            <a:r>
              <a:rPr lang="en-US" dirty="0" smtClean="0"/>
              <a:t>mRNA binds to the </a:t>
            </a:r>
            <a:r>
              <a:rPr lang="en-US" dirty="0" err="1" smtClean="0"/>
              <a:t>Ribsome</a:t>
            </a:r>
            <a:endParaRPr lang="en-US" dirty="0" smtClean="0"/>
          </a:p>
          <a:p>
            <a:r>
              <a:rPr lang="en-US" dirty="0" smtClean="0"/>
              <a:t>RNA Polymerase makes RNA</a:t>
            </a:r>
          </a:p>
          <a:p>
            <a:r>
              <a:rPr lang="en-US" dirty="0" smtClean="0"/>
              <a:t>Uracil Replaces Thymine</a:t>
            </a:r>
          </a:p>
          <a:p>
            <a:r>
              <a:rPr lang="en-US" dirty="0" smtClean="0"/>
              <a:t>Introns are removed and Exons are spliced</a:t>
            </a:r>
          </a:p>
          <a:p>
            <a:r>
              <a:rPr lang="en-US" dirty="0" smtClean="0"/>
              <a:t>The anti-codon matches to the codon</a:t>
            </a:r>
          </a:p>
          <a:p>
            <a:r>
              <a:rPr lang="en-US" dirty="0" smtClean="0"/>
              <a:t>A poly-A tail is added to the 3’ end </a:t>
            </a:r>
          </a:p>
          <a:p>
            <a:r>
              <a:rPr lang="en-US" dirty="0"/>
              <a:t>t</a:t>
            </a:r>
            <a:r>
              <a:rPr lang="en-US" dirty="0" smtClean="0"/>
              <a:t>-</a:t>
            </a:r>
            <a:r>
              <a:rPr lang="en-US" dirty="0" err="1" smtClean="0"/>
              <a:t>RNAs</a:t>
            </a:r>
            <a:r>
              <a:rPr lang="en-US" dirty="0" smtClean="0"/>
              <a:t> shift position in the ribosome</a:t>
            </a:r>
          </a:p>
          <a:p>
            <a:r>
              <a:rPr lang="en-US" dirty="0" smtClean="0"/>
              <a:t>Occurs in the nucleus</a:t>
            </a:r>
          </a:p>
          <a:p>
            <a:r>
              <a:rPr lang="en-US" dirty="0" smtClean="0"/>
              <a:t>Occurs in the cytoplasm</a:t>
            </a:r>
          </a:p>
          <a:p>
            <a:r>
              <a:rPr lang="en-US" dirty="0" smtClean="0"/>
              <a:t>A protein release factor stops the whole process</a:t>
            </a:r>
          </a:p>
        </p:txBody>
      </p:sp>
    </p:spTree>
    <p:extLst>
      <p:ext uri="{BB962C8B-B14F-4D97-AF65-F5344CB8AC3E}">
        <p14:creationId xmlns:p14="http://schemas.microsoft.com/office/powerpoint/2010/main" val="16504423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Transcription</a:t>
            </a:r>
            <a:r>
              <a:rPr lang="en-US" dirty="0" smtClean="0"/>
              <a:t>, </a:t>
            </a:r>
            <a:r>
              <a:rPr lang="en-US" dirty="0" smtClean="0">
                <a:solidFill>
                  <a:srgbClr val="0000FF"/>
                </a:solidFill>
              </a:rPr>
              <a:t>RNA Processing</a:t>
            </a:r>
            <a:r>
              <a:rPr lang="en-US" dirty="0" smtClean="0"/>
              <a:t>, or </a:t>
            </a:r>
            <a:r>
              <a:rPr lang="en-US" dirty="0" smtClean="0">
                <a:solidFill>
                  <a:srgbClr val="00B050"/>
                </a:solidFill>
              </a:rPr>
              <a:t>Translation</a:t>
            </a:r>
            <a:endParaRPr lang="en-US" dirty="0">
              <a:solidFill>
                <a:srgbClr val="00B050"/>
              </a:solidFill>
            </a:endParaRPr>
          </a:p>
        </p:txBody>
      </p:sp>
      <p:sp>
        <p:nvSpPr>
          <p:cNvPr id="3" name="Content Placeholder 2"/>
          <p:cNvSpPr>
            <a:spLocks noGrp="1"/>
          </p:cNvSpPr>
          <p:nvPr>
            <p:ph idx="1"/>
          </p:nvPr>
        </p:nvSpPr>
        <p:spPr/>
        <p:txBody>
          <a:bodyPr>
            <a:normAutofit fontScale="70000" lnSpcReduction="20000"/>
          </a:bodyPr>
          <a:lstStyle/>
          <a:p>
            <a:r>
              <a:rPr lang="en-US" dirty="0" smtClean="0">
                <a:solidFill>
                  <a:srgbClr val="0000FF"/>
                </a:solidFill>
              </a:rPr>
              <a:t>Add a 5’ cap of </a:t>
            </a:r>
            <a:r>
              <a:rPr lang="en-US" dirty="0" err="1" smtClean="0">
                <a:solidFill>
                  <a:srgbClr val="0000FF"/>
                </a:solidFill>
              </a:rPr>
              <a:t>GTP</a:t>
            </a:r>
            <a:endParaRPr lang="en-US" dirty="0" smtClean="0">
              <a:solidFill>
                <a:srgbClr val="0000FF"/>
              </a:solidFill>
            </a:endParaRPr>
          </a:p>
          <a:p>
            <a:r>
              <a:rPr lang="en-US" dirty="0" smtClean="0">
                <a:solidFill>
                  <a:srgbClr val="00CC00"/>
                </a:solidFill>
              </a:rPr>
              <a:t>Peptide bonds are formed between amino acids</a:t>
            </a:r>
          </a:p>
          <a:p>
            <a:r>
              <a:rPr lang="en-US" dirty="0" smtClean="0">
                <a:solidFill>
                  <a:srgbClr val="00CC00"/>
                </a:solidFill>
              </a:rPr>
              <a:t>mRNA binds to the Ribosome</a:t>
            </a:r>
          </a:p>
          <a:p>
            <a:r>
              <a:rPr lang="en-US" dirty="0" smtClean="0">
                <a:solidFill>
                  <a:srgbClr val="FF0000"/>
                </a:solidFill>
              </a:rPr>
              <a:t>RNA Polymerase makes RNA</a:t>
            </a:r>
          </a:p>
          <a:p>
            <a:r>
              <a:rPr lang="en-US" dirty="0" smtClean="0">
                <a:solidFill>
                  <a:srgbClr val="FF0000"/>
                </a:solidFill>
              </a:rPr>
              <a:t>Uracil Replaces Thymine</a:t>
            </a:r>
          </a:p>
          <a:p>
            <a:r>
              <a:rPr lang="en-US" dirty="0" smtClean="0">
                <a:solidFill>
                  <a:srgbClr val="0000FF"/>
                </a:solidFill>
              </a:rPr>
              <a:t>Introns are removed and Exons are spliced</a:t>
            </a:r>
          </a:p>
          <a:p>
            <a:r>
              <a:rPr lang="en-US" dirty="0" smtClean="0">
                <a:solidFill>
                  <a:srgbClr val="00CC00"/>
                </a:solidFill>
              </a:rPr>
              <a:t>The anti-codon matches to the codon</a:t>
            </a:r>
          </a:p>
          <a:p>
            <a:r>
              <a:rPr lang="en-US" dirty="0" smtClean="0">
                <a:solidFill>
                  <a:srgbClr val="0000FF"/>
                </a:solidFill>
              </a:rPr>
              <a:t>A poly-A tail is added to the 3’ end </a:t>
            </a:r>
          </a:p>
          <a:p>
            <a:r>
              <a:rPr lang="en-US" dirty="0">
                <a:solidFill>
                  <a:srgbClr val="00CC00"/>
                </a:solidFill>
              </a:rPr>
              <a:t>t</a:t>
            </a:r>
            <a:r>
              <a:rPr lang="en-US" dirty="0" smtClean="0">
                <a:solidFill>
                  <a:srgbClr val="00CC00"/>
                </a:solidFill>
              </a:rPr>
              <a:t>-</a:t>
            </a:r>
            <a:r>
              <a:rPr lang="en-US" dirty="0" err="1" smtClean="0">
                <a:solidFill>
                  <a:srgbClr val="00CC00"/>
                </a:solidFill>
              </a:rPr>
              <a:t>RNAs</a:t>
            </a:r>
            <a:r>
              <a:rPr lang="en-US" dirty="0" smtClean="0">
                <a:solidFill>
                  <a:srgbClr val="00CC00"/>
                </a:solidFill>
              </a:rPr>
              <a:t> shift position in the ribosome</a:t>
            </a:r>
          </a:p>
          <a:p>
            <a:r>
              <a:rPr lang="en-US" dirty="0" smtClean="0">
                <a:solidFill>
                  <a:srgbClr val="FF0000"/>
                </a:solidFill>
              </a:rPr>
              <a:t>O</a:t>
            </a:r>
            <a:r>
              <a:rPr lang="en-US" dirty="0" smtClean="0">
                <a:solidFill>
                  <a:srgbClr val="0000FF"/>
                </a:solidFill>
              </a:rPr>
              <a:t>c</a:t>
            </a:r>
            <a:r>
              <a:rPr lang="en-US" dirty="0" smtClean="0">
                <a:solidFill>
                  <a:srgbClr val="FF0000"/>
                </a:solidFill>
              </a:rPr>
              <a:t>c</a:t>
            </a:r>
            <a:r>
              <a:rPr lang="en-US" dirty="0" smtClean="0">
                <a:solidFill>
                  <a:srgbClr val="0000FF"/>
                </a:solidFill>
              </a:rPr>
              <a:t>u</a:t>
            </a:r>
            <a:r>
              <a:rPr lang="en-US" dirty="0" smtClean="0">
                <a:solidFill>
                  <a:srgbClr val="FF0000"/>
                </a:solidFill>
              </a:rPr>
              <a:t>r</a:t>
            </a:r>
            <a:r>
              <a:rPr lang="en-US" dirty="0" smtClean="0">
                <a:solidFill>
                  <a:srgbClr val="0000FF"/>
                </a:solidFill>
              </a:rPr>
              <a:t>s</a:t>
            </a:r>
            <a:r>
              <a:rPr lang="en-US" dirty="0" smtClean="0">
                <a:solidFill>
                  <a:srgbClr val="FF0000"/>
                </a:solidFill>
              </a:rPr>
              <a:t> i</a:t>
            </a:r>
            <a:r>
              <a:rPr lang="en-US" dirty="0" smtClean="0">
                <a:solidFill>
                  <a:srgbClr val="0000FF"/>
                </a:solidFill>
              </a:rPr>
              <a:t>n</a:t>
            </a:r>
            <a:r>
              <a:rPr lang="en-US" dirty="0" smtClean="0">
                <a:solidFill>
                  <a:srgbClr val="FF0000"/>
                </a:solidFill>
              </a:rPr>
              <a:t> t</a:t>
            </a:r>
            <a:r>
              <a:rPr lang="en-US" dirty="0" smtClean="0">
                <a:solidFill>
                  <a:srgbClr val="0000FF"/>
                </a:solidFill>
              </a:rPr>
              <a:t>h</a:t>
            </a:r>
            <a:r>
              <a:rPr lang="en-US" dirty="0" smtClean="0">
                <a:solidFill>
                  <a:srgbClr val="FF0000"/>
                </a:solidFill>
              </a:rPr>
              <a:t>e </a:t>
            </a:r>
            <a:r>
              <a:rPr lang="en-US" dirty="0" smtClean="0">
                <a:solidFill>
                  <a:srgbClr val="0000FF"/>
                </a:solidFill>
              </a:rPr>
              <a:t>n</a:t>
            </a:r>
            <a:r>
              <a:rPr lang="en-US" dirty="0" smtClean="0">
                <a:solidFill>
                  <a:srgbClr val="FF0000"/>
                </a:solidFill>
              </a:rPr>
              <a:t>u</a:t>
            </a:r>
            <a:r>
              <a:rPr lang="en-US" dirty="0" smtClean="0">
                <a:solidFill>
                  <a:srgbClr val="0000FF"/>
                </a:solidFill>
              </a:rPr>
              <a:t>c</a:t>
            </a:r>
            <a:r>
              <a:rPr lang="en-US" dirty="0" smtClean="0">
                <a:solidFill>
                  <a:srgbClr val="FF0000"/>
                </a:solidFill>
              </a:rPr>
              <a:t>l</a:t>
            </a:r>
            <a:r>
              <a:rPr lang="en-US" dirty="0" smtClean="0">
                <a:solidFill>
                  <a:srgbClr val="0000FF"/>
                </a:solidFill>
              </a:rPr>
              <a:t>e</a:t>
            </a:r>
            <a:r>
              <a:rPr lang="en-US" dirty="0" smtClean="0">
                <a:solidFill>
                  <a:srgbClr val="FF0000"/>
                </a:solidFill>
              </a:rPr>
              <a:t>u</a:t>
            </a:r>
            <a:r>
              <a:rPr lang="en-US" dirty="0" smtClean="0">
                <a:solidFill>
                  <a:srgbClr val="0000FF"/>
                </a:solidFill>
              </a:rPr>
              <a:t>s</a:t>
            </a:r>
            <a:r>
              <a:rPr lang="en-US" dirty="0" smtClean="0">
                <a:solidFill>
                  <a:srgbClr val="FF0000"/>
                </a:solidFill>
              </a:rPr>
              <a:t> </a:t>
            </a:r>
          </a:p>
          <a:p>
            <a:r>
              <a:rPr lang="en-US" dirty="0" smtClean="0">
                <a:solidFill>
                  <a:srgbClr val="00CC00"/>
                </a:solidFill>
              </a:rPr>
              <a:t>Occurs in the cytoplasm</a:t>
            </a:r>
          </a:p>
          <a:p>
            <a:r>
              <a:rPr lang="en-US" dirty="0" smtClean="0">
                <a:solidFill>
                  <a:srgbClr val="00CC00"/>
                </a:solidFill>
              </a:rPr>
              <a:t>A protein release factor stops the whole process</a:t>
            </a:r>
          </a:p>
        </p:txBody>
      </p:sp>
    </p:spTree>
    <p:extLst>
      <p:ext uri="{BB962C8B-B14F-4D97-AF65-F5344CB8AC3E}">
        <p14:creationId xmlns:p14="http://schemas.microsoft.com/office/powerpoint/2010/main" val="10584323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200" dirty="0" smtClean="0"/>
              <a:t>Steps of Translation – put in order</a:t>
            </a:r>
            <a:br>
              <a:rPr lang="en-US" sz="3200" dirty="0" smtClean="0"/>
            </a:br>
            <a:r>
              <a:rPr lang="en-US" sz="3200" dirty="0" smtClean="0"/>
              <a:t>You will have to write this out – 16 point essay!</a:t>
            </a:r>
            <a:endParaRPr lang="en-US" sz="3200" dirty="0"/>
          </a:p>
        </p:txBody>
      </p:sp>
      <p:sp>
        <p:nvSpPr>
          <p:cNvPr id="3" name="Content Placeholder 2"/>
          <p:cNvSpPr>
            <a:spLocks noGrp="1"/>
          </p:cNvSpPr>
          <p:nvPr>
            <p:ph idx="1"/>
          </p:nvPr>
        </p:nvSpPr>
        <p:spPr/>
        <p:txBody>
          <a:bodyPr>
            <a:normAutofit fontScale="47500" lnSpcReduction="20000"/>
          </a:bodyPr>
          <a:lstStyle/>
          <a:p>
            <a:pPr lvl="0"/>
            <a:r>
              <a:rPr lang="en-US" dirty="0" smtClean="0"/>
              <a:t>The </a:t>
            </a:r>
            <a:r>
              <a:rPr lang="en-US" dirty="0"/>
              <a:t>first </a:t>
            </a:r>
            <a:r>
              <a:rPr lang="en-US" dirty="0" err="1"/>
              <a:t>tRNA</a:t>
            </a:r>
            <a:r>
              <a:rPr lang="en-US" dirty="0"/>
              <a:t> attaches to the first three nucleotides of the mRNA</a:t>
            </a:r>
            <a:br>
              <a:rPr lang="en-US" dirty="0"/>
            </a:br>
            <a:r>
              <a:rPr lang="en-US" dirty="0"/>
              <a:t>The first three nucleotides of every mRNA is AUG. This codes for the amino acid </a:t>
            </a:r>
            <a:r>
              <a:rPr lang="en-US" dirty="0" err="1"/>
              <a:t>Methoinine</a:t>
            </a:r>
            <a:r>
              <a:rPr lang="en-US" dirty="0"/>
              <a:t>. </a:t>
            </a:r>
          </a:p>
          <a:p>
            <a:r>
              <a:rPr lang="en-US" dirty="0" smtClean="0"/>
              <a:t>The </a:t>
            </a:r>
            <a:r>
              <a:rPr lang="en-US" dirty="0"/>
              <a:t>amino acid on the </a:t>
            </a:r>
            <a:r>
              <a:rPr lang="en-US" dirty="0" err="1"/>
              <a:t>tRNA</a:t>
            </a:r>
            <a:r>
              <a:rPr lang="en-US" dirty="0"/>
              <a:t> in the P site attaches to the amino acid on the </a:t>
            </a:r>
            <a:r>
              <a:rPr lang="en-US" dirty="0" err="1"/>
              <a:t>tRNA</a:t>
            </a:r>
            <a:r>
              <a:rPr lang="en-US" dirty="0"/>
              <a:t> in the A site and forms a peptide bond. </a:t>
            </a:r>
          </a:p>
          <a:p>
            <a:pPr lvl="0"/>
            <a:endParaRPr lang="en-US" dirty="0" smtClean="0"/>
          </a:p>
          <a:p>
            <a:r>
              <a:rPr lang="en-US" dirty="0"/>
              <a:t>Small subunit of the ribosome binds to the 5’ cap of the mRNA</a:t>
            </a:r>
          </a:p>
          <a:p>
            <a:pPr lvl="0"/>
            <a:r>
              <a:rPr lang="en-US" dirty="0"/>
              <a:t>This process </a:t>
            </a:r>
            <a:r>
              <a:rPr lang="en-US" dirty="0" smtClean="0"/>
              <a:t>repeats </a:t>
            </a:r>
            <a:r>
              <a:rPr lang="en-US" dirty="0"/>
              <a:t>over and over building the amino acid chain until a STOP codon is reached. </a:t>
            </a:r>
            <a:br>
              <a:rPr lang="en-US" dirty="0"/>
            </a:br>
            <a:r>
              <a:rPr lang="en-US" dirty="0"/>
              <a:t> 	- STOP codons = </a:t>
            </a:r>
            <a:r>
              <a:rPr lang="en-US" dirty="0" err="1"/>
              <a:t>UGA</a:t>
            </a:r>
            <a:r>
              <a:rPr lang="en-US" dirty="0"/>
              <a:t>, </a:t>
            </a:r>
            <a:r>
              <a:rPr lang="en-US" dirty="0" err="1"/>
              <a:t>UAG</a:t>
            </a:r>
            <a:r>
              <a:rPr lang="en-US" dirty="0"/>
              <a:t>, </a:t>
            </a:r>
            <a:r>
              <a:rPr lang="en-US" dirty="0" err="1"/>
              <a:t>UAA</a:t>
            </a:r>
            <a:r>
              <a:rPr lang="en-US" dirty="0"/>
              <a:t/>
            </a:r>
            <a:br>
              <a:rPr lang="en-US" dirty="0"/>
            </a:br>
            <a:r>
              <a:rPr lang="en-US" dirty="0"/>
              <a:t> 	- bring in a protein called a Release Factor and this causes the amino acid chain (protein) to be freed and the ribosome to detach from the mRNA.</a:t>
            </a:r>
          </a:p>
          <a:p>
            <a:r>
              <a:rPr lang="en-US" dirty="0" err="1" smtClean="0"/>
              <a:t>tRNAs</a:t>
            </a:r>
            <a:r>
              <a:rPr lang="en-US" dirty="0" smtClean="0"/>
              <a:t> </a:t>
            </a:r>
            <a:r>
              <a:rPr lang="en-US" dirty="0"/>
              <a:t>attach to the correct amino acid in the cytoplasm – directed by enzymes</a:t>
            </a:r>
          </a:p>
          <a:p>
            <a:pPr lvl="0"/>
            <a:r>
              <a:rPr lang="en-US" dirty="0"/>
              <a:t>The large subunit slides into place so the </a:t>
            </a:r>
            <a:r>
              <a:rPr lang="en-US" dirty="0" err="1"/>
              <a:t>tRNA</a:t>
            </a:r>
            <a:r>
              <a:rPr lang="en-US" dirty="0"/>
              <a:t> is in the middle slot of the ribosome, the P site</a:t>
            </a:r>
            <a:r>
              <a:rPr lang="en-US" dirty="0" smtClean="0"/>
              <a:t>.</a:t>
            </a:r>
            <a:endParaRPr lang="en-US" dirty="0"/>
          </a:p>
          <a:p>
            <a:r>
              <a:rPr lang="en-US" dirty="0"/>
              <a:t>The ribosome shifts down the mRNA causing the </a:t>
            </a:r>
            <a:r>
              <a:rPr lang="en-US" dirty="0" err="1"/>
              <a:t>tRNAs</a:t>
            </a:r>
            <a:r>
              <a:rPr lang="en-US" dirty="0"/>
              <a:t> (which are still attached to the mRNA) to translocate (move) into the adjacent site on the ribosome.</a:t>
            </a:r>
            <a:br>
              <a:rPr lang="en-US" dirty="0"/>
            </a:br>
            <a:r>
              <a:rPr lang="en-US" dirty="0"/>
              <a:t>- the </a:t>
            </a:r>
            <a:r>
              <a:rPr lang="en-US" dirty="0" err="1"/>
              <a:t>tRNA</a:t>
            </a:r>
            <a:r>
              <a:rPr lang="en-US" dirty="0"/>
              <a:t> in the A site moves to the P site</a:t>
            </a:r>
            <a:br>
              <a:rPr lang="en-US" dirty="0"/>
            </a:br>
            <a:r>
              <a:rPr lang="en-US" dirty="0"/>
              <a:t>- the </a:t>
            </a:r>
            <a:r>
              <a:rPr lang="en-US" dirty="0" err="1"/>
              <a:t>tRNA</a:t>
            </a:r>
            <a:r>
              <a:rPr lang="en-US" dirty="0"/>
              <a:t> in P site moves to the E site and then </a:t>
            </a:r>
            <a:r>
              <a:rPr lang="en-US" dirty="0" smtClean="0"/>
              <a:t>leaves</a:t>
            </a:r>
          </a:p>
          <a:p>
            <a:r>
              <a:rPr lang="en-US" dirty="0" smtClean="0"/>
              <a:t>The </a:t>
            </a:r>
            <a:r>
              <a:rPr lang="en-US" dirty="0"/>
              <a:t>next </a:t>
            </a:r>
            <a:r>
              <a:rPr lang="en-US" dirty="0" err="1"/>
              <a:t>tRNA</a:t>
            </a:r>
            <a:r>
              <a:rPr lang="en-US" dirty="0"/>
              <a:t> with the appropriate amino acid enters the A site matching to the mRNA codon. </a:t>
            </a:r>
          </a:p>
          <a:p>
            <a:pPr lvl="0"/>
            <a:endParaRPr lang="en-US" dirty="0"/>
          </a:p>
        </p:txBody>
      </p:sp>
    </p:spTree>
    <p:extLst>
      <p:ext uri="{BB962C8B-B14F-4D97-AF65-F5344CB8AC3E}">
        <p14:creationId xmlns:p14="http://schemas.microsoft.com/office/powerpoint/2010/main" val="8106497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200" dirty="0" smtClean="0"/>
              <a:t>Steps of Translation – put in order</a:t>
            </a:r>
            <a:br>
              <a:rPr lang="en-US" sz="3200" dirty="0" smtClean="0"/>
            </a:br>
            <a:r>
              <a:rPr lang="en-US" sz="3200" dirty="0" smtClean="0"/>
              <a:t>You will have to write this out – 16 point essay!</a:t>
            </a:r>
            <a:endParaRPr lang="en-US" sz="3200" dirty="0"/>
          </a:p>
        </p:txBody>
      </p:sp>
      <p:sp>
        <p:nvSpPr>
          <p:cNvPr id="3" name="Content Placeholder 2"/>
          <p:cNvSpPr>
            <a:spLocks noGrp="1"/>
          </p:cNvSpPr>
          <p:nvPr>
            <p:ph idx="1"/>
          </p:nvPr>
        </p:nvSpPr>
        <p:spPr/>
        <p:txBody>
          <a:bodyPr>
            <a:normAutofit fontScale="47500" lnSpcReduction="20000"/>
          </a:bodyPr>
          <a:lstStyle/>
          <a:p>
            <a:pPr lvl="0"/>
            <a:r>
              <a:rPr lang="en-US" dirty="0" err="1" smtClean="0"/>
              <a:t>tRNAs</a:t>
            </a:r>
            <a:r>
              <a:rPr lang="en-US" dirty="0" smtClean="0"/>
              <a:t> attach to the correct amino acid in the cytoplasm – directed by enzymes</a:t>
            </a:r>
          </a:p>
          <a:p>
            <a:pPr lvl="0"/>
            <a:r>
              <a:rPr lang="en-US" dirty="0" smtClean="0"/>
              <a:t>Small </a:t>
            </a:r>
            <a:r>
              <a:rPr lang="en-US" dirty="0"/>
              <a:t>subunit of the ribosome binds to the 5’ cap of the mRNA</a:t>
            </a:r>
          </a:p>
          <a:p>
            <a:pPr lvl="0"/>
            <a:r>
              <a:rPr lang="en-US" dirty="0"/>
              <a:t>The first </a:t>
            </a:r>
            <a:r>
              <a:rPr lang="en-US" dirty="0" err="1"/>
              <a:t>tRNA</a:t>
            </a:r>
            <a:r>
              <a:rPr lang="en-US" dirty="0"/>
              <a:t> attaches to the first three nucleotides of the mRNA</a:t>
            </a:r>
            <a:br>
              <a:rPr lang="en-US" dirty="0"/>
            </a:br>
            <a:r>
              <a:rPr lang="en-US" dirty="0"/>
              <a:t>The first three nucleotides of every mRNA is AUG. This codes for the amino acid </a:t>
            </a:r>
            <a:r>
              <a:rPr lang="en-US" dirty="0" err="1"/>
              <a:t>Methoinine</a:t>
            </a:r>
            <a:r>
              <a:rPr lang="en-US" dirty="0"/>
              <a:t>. </a:t>
            </a:r>
          </a:p>
          <a:p>
            <a:pPr lvl="0"/>
            <a:r>
              <a:rPr lang="en-US" dirty="0"/>
              <a:t>The large subunit slides into place so the </a:t>
            </a:r>
            <a:r>
              <a:rPr lang="en-US" dirty="0" err="1"/>
              <a:t>tRNA</a:t>
            </a:r>
            <a:r>
              <a:rPr lang="en-US" dirty="0"/>
              <a:t> is in the middle slot of the ribosome, the P site.</a:t>
            </a:r>
          </a:p>
          <a:p>
            <a:pPr lvl="0"/>
            <a:r>
              <a:rPr lang="en-US" dirty="0" smtClean="0"/>
              <a:t>The next </a:t>
            </a:r>
            <a:r>
              <a:rPr lang="en-US" dirty="0" err="1" smtClean="0"/>
              <a:t>tRNA</a:t>
            </a:r>
            <a:r>
              <a:rPr lang="en-US" dirty="0" smtClean="0"/>
              <a:t> with the appropriate amino acid enters the A site matching to the mRNA codon. </a:t>
            </a:r>
          </a:p>
          <a:p>
            <a:pPr lvl="0"/>
            <a:r>
              <a:rPr lang="en-US" dirty="0" smtClean="0"/>
              <a:t>The </a:t>
            </a:r>
            <a:r>
              <a:rPr lang="en-US" dirty="0"/>
              <a:t>amino acid on the </a:t>
            </a:r>
            <a:r>
              <a:rPr lang="en-US" dirty="0" err="1"/>
              <a:t>tRNA</a:t>
            </a:r>
            <a:r>
              <a:rPr lang="en-US" dirty="0"/>
              <a:t> in the P site attaches to the amino acid on the </a:t>
            </a:r>
            <a:r>
              <a:rPr lang="en-US" dirty="0" err="1"/>
              <a:t>tRNA</a:t>
            </a:r>
            <a:r>
              <a:rPr lang="en-US" dirty="0"/>
              <a:t> in the A site and forms a peptide bond. </a:t>
            </a:r>
          </a:p>
          <a:p>
            <a:pPr lvl="0"/>
            <a:r>
              <a:rPr lang="en-US" dirty="0" smtClean="0"/>
              <a:t>The ribosome shifts down the mRNA causing the </a:t>
            </a:r>
            <a:r>
              <a:rPr lang="en-US" dirty="0" err="1" smtClean="0"/>
              <a:t>tRNAs</a:t>
            </a:r>
            <a:r>
              <a:rPr lang="en-US" dirty="0" smtClean="0"/>
              <a:t> (which are still attached to the mRNA) to translocate (move) into the adjacent site on the ribosome.</a:t>
            </a:r>
            <a:br>
              <a:rPr lang="en-US" dirty="0" smtClean="0"/>
            </a:br>
            <a:r>
              <a:rPr lang="en-US" dirty="0" smtClean="0"/>
              <a:t>- the </a:t>
            </a:r>
            <a:r>
              <a:rPr lang="en-US" dirty="0" err="1" smtClean="0"/>
              <a:t>tRNA</a:t>
            </a:r>
            <a:r>
              <a:rPr lang="en-US" dirty="0" smtClean="0"/>
              <a:t> in the A site moves to the P site</a:t>
            </a:r>
            <a:br>
              <a:rPr lang="en-US" dirty="0" smtClean="0"/>
            </a:br>
            <a:r>
              <a:rPr lang="en-US" dirty="0" smtClean="0"/>
              <a:t>- the </a:t>
            </a:r>
            <a:r>
              <a:rPr lang="en-US" dirty="0" err="1" smtClean="0"/>
              <a:t>tRNA</a:t>
            </a:r>
            <a:r>
              <a:rPr lang="en-US" dirty="0" smtClean="0"/>
              <a:t> in P site moves to the E site and then leaves</a:t>
            </a:r>
          </a:p>
          <a:p>
            <a:pPr lvl="0"/>
            <a:r>
              <a:rPr lang="en-US" dirty="0" smtClean="0"/>
              <a:t>This </a:t>
            </a:r>
            <a:r>
              <a:rPr lang="en-US" dirty="0"/>
              <a:t>process (steps 5 – 7) repeats over and over building the amino acid chain until a STOP codon is reached. </a:t>
            </a:r>
            <a:br>
              <a:rPr lang="en-US" dirty="0"/>
            </a:br>
            <a:r>
              <a:rPr lang="en-US" dirty="0"/>
              <a:t> 	- STOP codons = </a:t>
            </a:r>
            <a:r>
              <a:rPr lang="en-US" dirty="0" err="1"/>
              <a:t>UGA</a:t>
            </a:r>
            <a:r>
              <a:rPr lang="en-US" dirty="0"/>
              <a:t>, </a:t>
            </a:r>
            <a:r>
              <a:rPr lang="en-US" dirty="0" err="1"/>
              <a:t>UAG</a:t>
            </a:r>
            <a:r>
              <a:rPr lang="en-US" dirty="0"/>
              <a:t>, </a:t>
            </a:r>
            <a:r>
              <a:rPr lang="en-US" dirty="0" err="1"/>
              <a:t>UAA</a:t>
            </a:r>
            <a:r>
              <a:rPr lang="en-US" dirty="0"/>
              <a:t/>
            </a:r>
            <a:br>
              <a:rPr lang="en-US" dirty="0"/>
            </a:br>
            <a:r>
              <a:rPr lang="en-US" dirty="0"/>
              <a:t> 	- bring in a protein called a Release Factor and this causes the amino acid chain (protein) to be freed and the ribosome to detach from the mRNA.</a:t>
            </a:r>
          </a:p>
          <a:p>
            <a:endParaRPr lang="en-US" dirty="0"/>
          </a:p>
        </p:txBody>
      </p:sp>
    </p:spTree>
    <p:extLst>
      <p:ext uri="{BB962C8B-B14F-4D97-AF65-F5344CB8AC3E}">
        <p14:creationId xmlns:p14="http://schemas.microsoft.com/office/powerpoint/2010/main" val="12285712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Transcribe and Translate the Following Sequence of DNA</a:t>
            </a:r>
            <a:endParaRPr lang="en-US" dirty="0"/>
          </a:p>
        </p:txBody>
      </p:sp>
      <p:sp>
        <p:nvSpPr>
          <p:cNvPr id="3" name="Content Placeholder 2"/>
          <p:cNvSpPr>
            <a:spLocks noGrp="1"/>
          </p:cNvSpPr>
          <p:nvPr>
            <p:ph idx="1"/>
          </p:nvPr>
        </p:nvSpPr>
        <p:spPr/>
        <p:txBody>
          <a:bodyPr>
            <a:normAutofit/>
          </a:bodyPr>
          <a:lstStyle/>
          <a:p>
            <a:r>
              <a:rPr lang="en-US" sz="1600" b="1" dirty="0"/>
              <a:t>DNA CODE:           </a:t>
            </a:r>
            <a:r>
              <a:rPr lang="en-US" sz="1600" b="1" dirty="0" err="1"/>
              <a:t>TAC</a:t>
            </a:r>
            <a:r>
              <a:rPr lang="en-US" sz="1600" b="1" dirty="0"/>
              <a:t>       </a:t>
            </a:r>
            <a:r>
              <a:rPr lang="en-US" sz="1600" b="1" dirty="0" err="1"/>
              <a:t>GCT</a:t>
            </a:r>
            <a:r>
              <a:rPr lang="en-US" sz="1600" b="1" dirty="0"/>
              <a:t>       </a:t>
            </a:r>
            <a:r>
              <a:rPr lang="en-US" sz="1600" b="1" dirty="0" err="1"/>
              <a:t>TTC</a:t>
            </a:r>
            <a:r>
              <a:rPr lang="en-US" sz="1600" b="1" dirty="0"/>
              <a:t>      </a:t>
            </a:r>
            <a:r>
              <a:rPr lang="en-US" sz="1600" b="1" dirty="0" err="1"/>
              <a:t>ATG</a:t>
            </a:r>
            <a:r>
              <a:rPr lang="en-US" sz="1600" b="1" dirty="0"/>
              <a:t>     </a:t>
            </a:r>
            <a:r>
              <a:rPr lang="en-US" sz="1600" b="1" dirty="0" err="1"/>
              <a:t>CGT</a:t>
            </a:r>
            <a:r>
              <a:rPr lang="en-US" sz="1600" b="1" dirty="0"/>
              <a:t>     </a:t>
            </a:r>
            <a:r>
              <a:rPr lang="en-US" sz="1600" b="1" dirty="0" err="1"/>
              <a:t>TGA</a:t>
            </a:r>
            <a:r>
              <a:rPr lang="en-US" sz="1600" b="1" dirty="0"/>
              <a:t>      ACT </a:t>
            </a:r>
            <a:br>
              <a:rPr lang="en-US" sz="1600" b="1" dirty="0"/>
            </a:br>
            <a:r>
              <a:rPr lang="en-US" sz="1600" b="1" dirty="0"/>
              <a:t>mRNA CODON:  ______  ______ ______ _____ ______ _____ _____</a:t>
            </a:r>
            <a:br>
              <a:rPr lang="en-US" sz="1600" b="1" dirty="0"/>
            </a:br>
            <a:r>
              <a:rPr lang="en-US" sz="1600" b="1" dirty="0"/>
              <a:t>AMINO ACID:     ______  ______ ______ _____ ______ _____ _____</a:t>
            </a:r>
            <a:endParaRPr lang="en-US" sz="1600" dirty="0"/>
          </a:p>
          <a:p>
            <a:endParaRPr lang="en-US" sz="1600" dirty="0"/>
          </a:p>
        </p:txBody>
      </p:sp>
      <p:grpSp>
        <p:nvGrpSpPr>
          <p:cNvPr id="6" name="Group 5"/>
          <p:cNvGrpSpPr/>
          <p:nvPr/>
        </p:nvGrpSpPr>
        <p:grpSpPr>
          <a:xfrm>
            <a:off x="1752600" y="2590800"/>
            <a:ext cx="5523865" cy="3886200"/>
            <a:chOff x="1752600" y="2590800"/>
            <a:chExt cx="5523865" cy="3886200"/>
          </a:xfrm>
        </p:grpSpPr>
        <p:pic>
          <p:nvPicPr>
            <p:cNvPr id="4" name="Picture 3" descr="Codon Chart"/>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590800"/>
              <a:ext cx="5523865" cy="3646805"/>
            </a:xfrm>
            <a:prstGeom prst="rect">
              <a:avLst/>
            </a:prstGeom>
            <a:noFill/>
            <a:ln>
              <a:noFill/>
            </a:ln>
          </p:spPr>
        </p:pic>
        <p:sp>
          <p:nvSpPr>
            <p:cNvPr id="5" name="Rectangle 4"/>
            <p:cNvSpPr/>
            <p:nvPr/>
          </p:nvSpPr>
          <p:spPr>
            <a:xfrm>
              <a:off x="2971800" y="6019800"/>
              <a:ext cx="33528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518654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Transcribe and Translate the Following Sequence of DNA</a:t>
            </a:r>
            <a:endParaRPr lang="en-US" dirty="0"/>
          </a:p>
        </p:txBody>
      </p:sp>
      <p:sp>
        <p:nvSpPr>
          <p:cNvPr id="3" name="Content Placeholder 2"/>
          <p:cNvSpPr>
            <a:spLocks noGrp="1"/>
          </p:cNvSpPr>
          <p:nvPr>
            <p:ph idx="1"/>
          </p:nvPr>
        </p:nvSpPr>
        <p:spPr/>
        <p:txBody>
          <a:bodyPr>
            <a:normAutofit/>
          </a:bodyPr>
          <a:lstStyle/>
          <a:p>
            <a:r>
              <a:rPr lang="en-US" sz="1600" b="1" dirty="0"/>
              <a:t>DNA CODE:           </a:t>
            </a:r>
            <a:r>
              <a:rPr lang="en-US" sz="1600" b="1" dirty="0" err="1"/>
              <a:t>TAC</a:t>
            </a:r>
            <a:r>
              <a:rPr lang="en-US" sz="1600" b="1" dirty="0"/>
              <a:t>       </a:t>
            </a:r>
            <a:r>
              <a:rPr lang="en-US" sz="1600" b="1" dirty="0" err="1"/>
              <a:t>GCT</a:t>
            </a:r>
            <a:r>
              <a:rPr lang="en-US" sz="1600" b="1" dirty="0"/>
              <a:t>       </a:t>
            </a:r>
            <a:r>
              <a:rPr lang="en-US" sz="1600" b="1" dirty="0" err="1"/>
              <a:t>TTC</a:t>
            </a:r>
            <a:r>
              <a:rPr lang="en-US" sz="1600" b="1" dirty="0"/>
              <a:t>      </a:t>
            </a:r>
            <a:r>
              <a:rPr lang="en-US" sz="1600" b="1" dirty="0" err="1"/>
              <a:t>ATG</a:t>
            </a:r>
            <a:r>
              <a:rPr lang="en-US" sz="1600" b="1" dirty="0"/>
              <a:t>     </a:t>
            </a:r>
            <a:r>
              <a:rPr lang="en-US" sz="1600" b="1" dirty="0" err="1"/>
              <a:t>CGT</a:t>
            </a:r>
            <a:r>
              <a:rPr lang="en-US" sz="1600" b="1" dirty="0"/>
              <a:t>     </a:t>
            </a:r>
            <a:r>
              <a:rPr lang="en-US" sz="1600" b="1" dirty="0" err="1"/>
              <a:t>TGA</a:t>
            </a:r>
            <a:r>
              <a:rPr lang="en-US" sz="1600" b="1" dirty="0"/>
              <a:t>      ACT </a:t>
            </a:r>
            <a:br>
              <a:rPr lang="en-US" sz="1600" b="1" dirty="0"/>
            </a:br>
            <a:r>
              <a:rPr lang="en-US" sz="1600" b="1" dirty="0"/>
              <a:t>mRNA CODON:  </a:t>
            </a:r>
            <a:r>
              <a:rPr lang="en-US" sz="1600" b="1" dirty="0" smtClean="0"/>
              <a:t> AUG      </a:t>
            </a:r>
            <a:r>
              <a:rPr lang="en-US" sz="1600" b="1" dirty="0" err="1" smtClean="0"/>
              <a:t>CGA</a:t>
            </a:r>
            <a:r>
              <a:rPr lang="en-US" sz="1600" b="1" dirty="0" smtClean="0"/>
              <a:t>      </a:t>
            </a:r>
            <a:r>
              <a:rPr lang="en-US" sz="1600" b="1" dirty="0" err="1" smtClean="0"/>
              <a:t>AAG</a:t>
            </a:r>
            <a:r>
              <a:rPr lang="en-US" sz="1600" b="1" dirty="0" smtClean="0"/>
              <a:t> 	</a:t>
            </a:r>
            <a:r>
              <a:rPr lang="en-US" sz="1600" b="1" dirty="0" err="1" smtClean="0"/>
              <a:t>UAC</a:t>
            </a:r>
            <a:r>
              <a:rPr lang="en-US" sz="1600" b="1" dirty="0"/>
              <a:t> </a:t>
            </a:r>
            <a:r>
              <a:rPr lang="en-US" sz="1600" b="1" dirty="0" smtClean="0"/>
              <a:t>    </a:t>
            </a:r>
            <a:r>
              <a:rPr lang="en-US" sz="1600" b="1" dirty="0" err="1" smtClean="0"/>
              <a:t>GCA</a:t>
            </a:r>
            <a:r>
              <a:rPr lang="en-US" sz="1600" b="1" dirty="0"/>
              <a:t> </a:t>
            </a:r>
            <a:r>
              <a:rPr lang="en-US" sz="1600" b="1" dirty="0" smtClean="0"/>
              <a:t>    </a:t>
            </a:r>
            <a:r>
              <a:rPr lang="en-US" sz="1600" b="1" dirty="0" err="1" smtClean="0"/>
              <a:t>ACU</a:t>
            </a:r>
            <a:r>
              <a:rPr lang="en-US" sz="1600" b="1" dirty="0" smtClean="0"/>
              <a:t>     </a:t>
            </a:r>
            <a:r>
              <a:rPr lang="en-US" sz="1600" b="1" dirty="0" err="1" smtClean="0"/>
              <a:t>UGA</a:t>
            </a:r>
            <a:r>
              <a:rPr lang="en-US" sz="1600" b="1" dirty="0"/>
              <a:t/>
            </a:r>
            <a:br>
              <a:rPr lang="en-US" sz="1600" b="1" dirty="0"/>
            </a:br>
            <a:r>
              <a:rPr lang="en-US" sz="1600" b="1" dirty="0"/>
              <a:t>AMINO ACID:     ______  ______ ______ _____ ______ _____ _____</a:t>
            </a:r>
            <a:endParaRPr lang="en-US" sz="1600" dirty="0"/>
          </a:p>
          <a:p>
            <a:endParaRPr lang="en-US" sz="1600" dirty="0"/>
          </a:p>
        </p:txBody>
      </p:sp>
      <p:grpSp>
        <p:nvGrpSpPr>
          <p:cNvPr id="6" name="Group 5"/>
          <p:cNvGrpSpPr/>
          <p:nvPr/>
        </p:nvGrpSpPr>
        <p:grpSpPr>
          <a:xfrm>
            <a:off x="1752600" y="2590800"/>
            <a:ext cx="5523865" cy="3886200"/>
            <a:chOff x="1752600" y="2590800"/>
            <a:chExt cx="5523865" cy="3886200"/>
          </a:xfrm>
        </p:grpSpPr>
        <p:pic>
          <p:nvPicPr>
            <p:cNvPr id="4" name="Picture 3" descr="Codon Chart"/>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590800"/>
              <a:ext cx="5523865" cy="3646805"/>
            </a:xfrm>
            <a:prstGeom prst="rect">
              <a:avLst/>
            </a:prstGeom>
            <a:noFill/>
            <a:ln>
              <a:noFill/>
            </a:ln>
          </p:spPr>
        </p:pic>
        <p:sp>
          <p:nvSpPr>
            <p:cNvPr id="5" name="Rectangle 4"/>
            <p:cNvSpPr/>
            <p:nvPr/>
          </p:nvSpPr>
          <p:spPr>
            <a:xfrm>
              <a:off x="2971800" y="6019800"/>
              <a:ext cx="33528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461467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Transcribe and Translate the Following Sequence of DNA</a:t>
            </a:r>
            <a:endParaRPr lang="en-US" dirty="0"/>
          </a:p>
        </p:txBody>
      </p:sp>
      <p:sp>
        <p:nvSpPr>
          <p:cNvPr id="3" name="Content Placeholder 2"/>
          <p:cNvSpPr>
            <a:spLocks noGrp="1"/>
          </p:cNvSpPr>
          <p:nvPr>
            <p:ph idx="1"/>
          </p:nvPr>
        </p:nvSpPr>
        <p:spPr/>
        <p:txBody>
          <a:bodyPr>
            <a:normAutofit/>
          </a:bodyPr>
          <a:lstStyle/>
          <a:p>
            <a:r>
              <a:rPr lang="en-US" sz="1600" b="1" dirty="0"/>
              <a:t>DNA CODE:           </a:t>
            </a:r>
            <a:r>
              <a:rPr lang="en-US" sz="1600" b="1" dirty="0" err="1"/>
              <a:t>TAC</a:t>
            </a:r>
            <a:r>
              <a:rPr lang="en-US" sz="1600" b="1" dirty="0"/>
              <a:t>       </a:t>
            </a:r>
            <a:r>
              <a:rPr lang="en-US" sz="1600" b="1" dirty="0" err="1"/>
              <a:t>GCT</a:t>
            </a:r>
            <a:r>
              <a:rPr lang="en-US" sz="1600" b="1" dirty="0"/>
              <a:t>       </a:t>
            </a:r>
            <a:r>
              <a:rPr lang="en-US" sz="1600" b="1" dirty="0" err="1"/>
              <a:t>TTC</a:t>
            </a:r>
            <a:r>
              <a:rPr lang="en-US" sz="1600" b="1" dirty="0"/>
              <a:t>      </a:t>
            </a:r>
            <a:r>
              <a:rPr lang="en-US" sz="1600" b="1" dirty="0" err="1"/>
              <a:t>ATG</a:t>
            </a:r>
            <a:r>
              <a:rPr lang="en-US" sz="1600" b="1" dirty="0"/>
              <a:t>     </a:t>
            </a:r>
            <a:r>
              <a:rPr lang="en-US" sz="1600" b="1" dirty="0" err="1"/>
              <a:t>CGT</a:t>
            </a:r>
            <a:r>
              <a:rPr lang="en-US" sz="1600" b="1" dirty="0"/>
              <a:t>     </a:t>
            </a:r>
            <a:r>
              <a:rPr lang="en-US" sz="1600" b="1" dirty="0" err="1"/>
              <a:t>TGA</a:t>
            </a:r>
            <a:r>
              <a:rPr lang="en-US" sz="1600" b="1" dirty="0"/>
              <a:t>      ACT </a:t>
            </a:r>
            <a:br>
              <a:rPr lang="en-US" sz="1600" b="1" dirty="0"/>
            </a:br>
            <a:r>
              <a:rPr lang="en-US" sz="1600" b="1" dirty="0"/>
              <a:t>mRNA CODON:  </a:t>
            </a:r>
            <a:r>
              <a:rPr lang="en-US" sz="1600" b="1" dirty="0" smtClean="0"/>
              <a:t> AUG      </a:t>
            </a:r>
            <a:r>
              <a:rPr lang="en-US" sz="1600" b="1" dirty="0" err="1" smtClean="0"/>
              <a:t>CGA</a:t>
            </a:r>
            <a:r>
              <a:rPr lang="en-US" sz="1600" b="1" dirty="0" smtClean="0"/>
              <a:t>      </a:t>
            </a:r>
            <a:r>
              <a:rPr lang="en-US" sz="1600" b="1" dirty="0" err="1" smtClean="0"/>
              <a:t>AAG</a:t>
            </a:r>
            <a:r>
              <a:rPr lang="en-US" sz="1600" b="1" dirty="0" smtClean="0"/>
              <a:t> 	</a:t>
            </a:r>
            <a:r>
              <a:rPr lang="en-US" sz="1600" b="1" dirty="0" err="1" smtClean="0"/>
              <a:t>UAC</a:t>
            </a:r>
            <a:r>
              <a:rPr lang="en-US" sz="1600" b="1" dirty="0"/>
              <a:t> </a:t>
            </a:r>
            <a:r>
              <a:rPr lang="en-US" sz="1600" b="1" dirty="0" smtClean="0"/>
              <a:t>    </a:t>
            </a:r>
            <a:r>
              <a:rPr lang="en-US" sz="1600" b="1" dirty="0" err="1" smtClean="0"/>
              <a:t>GCA</a:t>
            </a:r>
            <a:r>
              <a:rPr lang="en-US" sz="1600" b="1" dirty="0"/>
              <a:t> </a:t>
            </a:r>
            <a:r>
              <a:rPr lang="en-US" sz="1600" b="1" dirty="0" smtClean="0"/>
              <a:t>    </a:t>
            </a:r>
            <a:r>
              <a:rPr lang="en-US" sz="1600" b="1" dirty="0" err="1" smtClean="0"/>
              <a:t>ACU</a:t>
            </a:r>
            <a:r>
              <a:rPr lang="en-US" sz="1600" b="1" dirty="0" smtClean="0"/>
              <a:t>     </a:t>
            </a:r>
            <a:r>
              <a:rPr lang="en-US" sz="1600" b="1" dirty="0" err="1" smtClean="0"/>
              <a:t>UGA</a:t>
            </a:r>
            <a:r>
              <a:rPr lang="en-US" sz="1600" b="1" dirty="0"/>
              <a:t/>
            </a:r>
            <a:br>
              <a:rPr lang="en-US" sz="1600" b="1" dirty="0"/>
            </a:br>
            <a:r>
              <a:rPr lang="en-US" sz="1600" b="1" dirty="0"/>
              <a:t>AMINO ACID</a:t>
            </a:r>
            <a:r>
              <a:rPr lang="en-US" sz="1600" b="1" dirty="0" smtClean="0"/>
              <a:t>:      Meth    </a:t>
            </a:r>
            <a:r>
              <a:rPr lang="en-US" sz="1600" b="1" dirty="0" err="1" smtClean="0"/>
              <a:t>Arg</a:t>
            </a:r>
            <a:r>
              <a:rPr lang="en-US" sz="1600" b="1" dirty="0" smtClean="0"/>
              <a:t>	       </a:t>
            </a:r>
            <a:r>
              <a:rPr lang="en-US" sz="1600" b="1" dirty="0" err="1" smtClean="0"/>
              <a:t>Arg</a:t>
            </a:r>
            <a:r>
              <a:rPr lang="en-US" sz="1600" b="1" dirty="0" smtClean="0"/>
              <a:t> 	Tyr        </a:t>
            </a:r>
            <a:r>
              <a:rPr lang="en-US" sz="1600" b="1" dirty="0" err="1" smtClean="0"/>
              <a:t>Ser</a:t>
            </a:r>
            <a:r>
              <a:rPr lang="en-US" sz="1600" b="1" dirty="0" smtClean="0"/>
              <a:t>      </a:t>
            </a:r>
            <a:r>
              <a:rPr lang="en-US" sz="1600" b="1" dirty="0" err="1" smtClean="0"/>
              <a:t>Thr</a:t>
            </a:r>
            <a:r>
              <a:rPr lang="en-US" sz="1600" b="1" dirty="0" smtClean="0"/>
              <a:t>	STOP </a:t>
            </a:r>
            <a:endParaRPr lang="en-US" sz="1600" dirty="0"/>
          </a:p>
        </p:txBody>
      </p:sp>
      <p:grpSp>
        <p:nvGrpSpPr>
          <p:cNvPr id="6" name="Group 5"/>
          <p:cNvGrpSpPr/>
          <p:nvPr/>
        </p:nvGrpSpPr>
        <p:grpSpPr>
          <a:xfrm>
            <a:off x="1752600" y="2590800"/>
            <a:ext cx="5523865" cy="3886200"/>
            <a:chOff x="1752600" y="2590800"/>
            <a:chExt cx="5523865" cy="3886200"/>
          </a:xfrm>
        </p:grpSpPr>
        <p:pic>
          <p:nvPicPr>
            <p:cNvPr id="4" name="Picture 3" descr="Codon Chart"/>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590800"/>
              <a:ext cx="5523865" cy="3646805"/>
            </a:xfrm>
            <a:prstGeom prst="rect">
              <a:avLst/>
            </a:prstGeom>
            <a:noFill/>
            <a:ln>
              <a:noFill/>
            </a:ln>
          </p:spPr>
        </p:pic>
        <p:sp>
          <p:nvSpPr>
            <p:cNvPr id="5" name="Rectangle 4"/>
            <p:cNvSpPr/>
            <p:nvPr/>
          </p:nvSpPr>
          <p:spPr>
            <a:xfrm>
              <a:off x="2971800" y="6019800"/>
              <a:ext cx="33528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360025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Extras</a:t>
            </a:r>
            <a:endParaRPr lang="en-US" dirty="0"/>
          </a:p>
        </p:txBody>
      </p:sp>
      <p:sp>
        <p:nvSpPr>
          <p:cNvPr id="3" name="Content Placeholder 2"/>
          <p:cNvSpPr>
            <a:spLocks noGrp="1"/>
          </p:cNvSpPr>
          <p:nvPr>
            <p:ph idx="1"/>
          </p:nvPr>
        </p:nvSpPr>
        <p:spPr/>
        <p:txBody>
          <a:bodyPr/>
          <a:lstStyle/>
          <a:p>
            <a:r>
              <a:rPr lang="en-US" dirty="0" smtClean="0">
                <a:hlinkClick r:id="rId2"/>
              </a:rPr>
              <a:t>DNA Game</a:t>
            </a:r>
            <a:endParaRPr lang="en-US" dirty="0" smtClean="0"/>
          </a:p>
          <a:p>
            <a:r>
              <a:rPr lang="en-US" dirty="0" smtClean="0">
                <a:hlinkClick r:id="rId3"/>
              </a:rPr>
              <a:t>Extra Credit for Test: Print and Make</a:t>
            </a:r>
            <a:r>
              <a:rPr lang="en-US" dirty="0" smtClean="0"/>
              <a:t> – due day of the test – the video shows you how – the PDF files are listed below the video – if you want to color, there is a non-colored one</a:t>
            </a:r>
            <a:endParaRPr lang="en-US" dirty="0"/>
          </a:p>
        </p:txBody>
      </p:sp>
    </p:spTree>
    <p:extLst>
      <p:ext uri="{BB962C8B-B14F-4D97-AF65-F5344CB8AC3E}">
        <p14:creationId xmlns:p14="http://schemas.microsoft.com/office/powerpoint/2010/main" val="2135505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DNA Basics</a:t>
            </a:r>
            <a:endParaRPr lang="en-US" dirty="0"/>
          </a:p>
        </p:txBody>
      </p:sp>
      <p:sp>
        <p:nvSpPr>
          <p:cNvPr id="3" name="Content Placeholder 2"/>
          <p:cNvSpPr>
            <a:spLocks noGrp="1"/>
          </p:cNvSpPr>
          <p:nvPr>
            <p:ph idx="1"/>
          </p:nvPr>
        </p:nvSpPr>
        <p:spPr/>
        <p:txBody>
          <a:bodyPr/>
          <a:lstStyle/>
          <a:p>
            <a:r>
              <a:rPr lang="en-US" dirty="0" smtClean="0"/>
              <a:t>What is the base unit of DNA? </a:t>
            </a:r>
          </a:p>
          <a:p>
            <a:endParaRPr lang="en-US" dirty="0"/>
          </a:p>
          <a:p>
            <a:r>
              <a:rPr lang="en-US" dirty="0" smtClean="0"/>
              <a:t>What three parts make up the base unit of DNA? </a:t>
            </a:r>
          </a:p>
          <a:p>
            <a:endParaRPr lang="en-US" dirty="0"/>
          </a:p>
          <a:p>
            <a:r>
              <a:rPr lang="en-US" dirty="0" smtClean="0"/>
              <a:t>What is different in these parts in RNA? </a:t>
            </a:r>
            <a:endParaRPr lang="en-US" dirty="0"/>
          </a:p>
        </p:txBody>
      </p:sp>
    </p:spTree>
    <p:extLst>
      <p:ext uri="{BB962C8B-B14F-4D97-AF65-F5344CB8AC3E}">
        <p14:creationId xmlns:p14="http://schemas.microsoft.com/office/powerpoint/2010/main" val="148093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DNA Basics</a:t>
            </a:r>
            <a:endParaRPr lang="en-US" dirty="0"/>
          </a:p>
        </p:txBody>
      </p:sp>
      <p:sp>
        <p:nvSpPr>
          <p:cNvPr id="3" name="Content Placeholder 2"/>
          <p:cNvSpPr>
            <a:spLocks noGrp="1"/>
          </p:cNvSpPr>
          <p:nvPr>
            <p:ph idx="1"/>
          </p:nvPr>
        </p:nvSpPr>
        <p:spPr/>
        <p:txBody>
          <a:bodyPr>
            <a:normAutofit fontScale="92500"/>
          </a:bodyPr>
          <a:lstStyle/>
          <a:p>
            <a:r>
              <a:rPr lang="en-US" dirty="0" smtClean="0"/>
              <a:t>What is the base unit of DNA? </a:t>
            </a:r>
          </a:p>
          <a:p>
            <a:pPr lvl="1"/>
            <a:r>
              <a:rPr lang="en-US" dirty="0" smtClean="0">
                <a:solidFill>
                  <a:srgbClr val="FF0000"/>
                </a:solidFill>
              </a:rPr>
              <a:t>Nucleotide</a:t>
            </a:r>
            <a:endParaRPr lang="en-US" dirty="0">
              <a:solidFill>
                <a:srgbClr val="FF0000"/>
              </a:solidFill>
            </a:endParaRPr>
          </a:p>
          <a:p>
            <a:r>
              <a:rPr lang="en-US" dirty="0" smtClean="0"/>
              <a:t>What three parts make up the base unit of DNA? </a:t>
            </a:r>
          </a:p>
          <a:p>
            <a:pPr lvl="1"/>
            <a:r>
              <a:rPr lang="en-US" dirty="0" smtClean="0">
                <a:solidFill>
                  <a:srgbClr val="FF0000"/>
                </a:solidFill>
              </a:rPr>
              <a:t>Nitrogenous bases (A, T, G, C)</a:t>
            </a:r>
          </a:p>
          <a:p>
            <a:pPr lvl="1"/>
            <a:r>
              <a:rPr lang="en-US" dirty="0" smtClean="0">
                <a:solidFill>
                  <a:srgbClr val="FF0000"/>
                </a:solidFill>
              </a:rPr>
              <a:t>Phosphate</a:t>
            </a:r>
          </a:p>
          <a:p>
            <a:pPr lvl="1"/>
            <a:r>
              <a:rPr lang="en-US" dirty="0" smtClean="0">
                <a:solidFill>
                  <a:srgbClr val="FF0000"/>
                </a:solidFill>
              </a:rPr>
              <a:t>Deoxyribose</a:t>
            </a:r>
            <a:endParaRPr lang="en-US" dirty="0">
              <a:solidFill>
                <a:srgbClr val="FF0000"/>
              </a:solidFill>
            </a:endParaRPr>
          </a:p>
          <a:p>
            <a:r>
              <a:rPr lang="en-US" dirty="0" smtClean="0"/>
              <a:t>What is different in these parts in RNA? </a:t>
            </a:r>
          </a:p>
          <a:p>
            <a:pPr lvl="1"/>
            <a:r>
              <a:rPr lang="en-US" dirty="0" smtClean="0">
                <a:solidFill>
                  <a:srgbClr val="FF0000"/>
                </a:solidFill>
              </a:rPr>
              <a:t>Nitrogenous bases (A, U, G, C)</a:t>
            </a:r>
          </a:p>
          <a:p>
            <a:pPr lvl="1"/>
            <a:r>
              <a:rPr lang="en-US" dirty="0" smtClean="0">
                <a:solidFill>
                  <a:srgbClr val="FF0000"/>
                </a:solidFill>
              </a:rPr>
              <a:t>Ribose </a:t>
            </a:r>
            <a:endParaRPr lang="en-US" dirty="0">
              <a:solidFill>
                <a:srgbClr val="FF0000"/>
              </a:solidFill>
            </a:endParaRPr>
          </a:p>
        </p:txBody>
      </p:sp>
    </p:spTree>
    <p:extLst>
      <p:ext uri="{BB962C8B-B14F-4D97-AF65-F5344CB8AC3E}">
        <p14:creationId xmlns:p14="http://schemas.microsoft.com/office/powerpoint/2010/main" val="2774729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DNA Basics</a:t>
            </a:r>
            <a:endParaRPr lang="en-US" dirty="0"/>
          </a:p>
        </p:txBody>
      </p:sp>
      <p:sp>
        <p:nvSpPr>
          <p:cNvPr id="3" name="Content Placeholder 2"/>
          <p:cNvSpPr>
            <a:spLocks noGrp="1"/>
          </p:cNvSpPr>
          <p:nvPr>
            <p:ph idx="1"/>
          </p:nvPr>
        </p:nvSpPr>
        <p:spPr/>
        <p:txBody>
          <a:bodyPr>
            <a:normAutofit lnSpcReduction="10000"/>
          </a:bodyPr>
          <a:lstStyle/>
          <a:p>
            <a:r>
              <a:rPr lang="en-US" dirty="0" smtClean="0"/>
              <a:t>What are the four nitrogenous bases? </a:t>
            </a:r>
          </a:p>
          <a:p>
            <a:endParaRPr lang="en-US" dirty="0"/>
          </a:p>
          <a:p>
            <a:endParaRPr lang="en-US" dirty="0" smtClean="0"/>
          </a:p>
          <a:p>
            <a:r>
              <a:rPr lang="en-US" dirty="0" smtClean="0"/>
              <a:t>Which are purines?</a:t>
            </a:r>
          </a:p>
          <a:p>
            <a:endParaRPr lang="en-US" dirty="0"/>
          </a:p>
          <a:p>
            <a:r>
              <a:rPr lang="en-US" dirty="0" smtClean="0"/>
              <a:t>Which are pyrimidines?</a:t>
            </a:r>
          </a:p>
          <a:p>
            <a:endParaRPr lang="en-US" dirty="0"/>
          </a:p>
          <a:p>
            <a:r>
              <a:rPr lang="en-US" dirty="0" smtClean="0"/>
              <a:t>How do they pair? </a:t>
            </a:r>
            <a:endParaRPr lang="en-US" dirty="0"/>
          </a:p>
        </p:txBody>
      </p:sp>
    </p:spTree>
    <p:extLst>
      <p:ext uri="{BB962C8B-B14F-4D97-AF65-F5344CB8AC3E}">
        <p14:creationId xmlns:p14="http://schemas.microsoft.com/office/powerpoint/2010/main" val="2774729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DNA Basics</a:t>
            </a:r>
            <a:endParaRPr lang="en-US" dirty="0"/>
          </a:p>
        </p:txBody>
      </p:sp>
      <p:sp>
        <p:nvSpPr>
          <p:cNvPr id="3" name="Content Placeholder 2"/>
          <p:cNvSpPr>
            <a:spLocks noGrp="1"/>
          </p:cNvSpPr>
          <p:nvPr>
            <p:ph idx="1"/>
          </p:nvPr>
        </p:nvSpPr>
        <p:spPr>
          <a:xfrm>
            <a:off x="533400" y="1600200"/>
            <a:ext cx="8229600" cy="4525963"/>
          </a:xfrm>
        </p:spPr>
        <p:txBody>
          <a:bodyPr>
            <a:normAutofit fontScale="92500" lnSpcReduction="10000"/>
          </a:bodyPr>
          <a:lstStyle/>
          <a:p>
            <a:r>
              <a:rPr lang="en-US" dirty="0" smtClean="0"/>
              <a:t>What are the four nitrogenous bases in DNA? </a:t>
            </a:r>
          </a:p>
          <a:p>
            <a:pPr lvl="1"/>
            <a:r>
              <a:rPr lang="en-US" dirty="0" smtClean="0">
                <a:solidFill>
                  <a:srgbClr val="FF0000"/>
                </a:solidFill>
              </a:rPr>
              <a:t>Adenine, Thymine, Guanine, Cytosine</a:t>
            </a:r>
            <a:endParaRPr lang="en-US" dirty="0">
              <a:solidFill>
                <a:srgbClr val="FF0000"/>
              </a:solidFill>
            </a:endParaRPr>
          </a:p>
          <a:p>
            <a:r>
              <a:rPr lang="en-US" dirty="0" smtClean="0"/>
              <a:t>Which are purines?</a:t>
            </a:r>
          </a:p>
          <a:p>
            <a:pPr lvl="1"/>
            <a:r>
              <a:rPr lang="en-US" dirty="0" smtClean="0">
                <a:solidFill>
                  <a:srgbClr val="FF0000"/>
                </a:solidFill>
              </a:rPr>
              <a:t>Adenine and Guanine </a:t>
            </a:r>
            <a:endParaRPr lang="en-US" dirty="0">
              <a:solidFill>
                <a:srgbClr val="FF0000"/>
              </a:solidFill>
            </a:endParaRPr>
          </a:p>
          <a:p>
            <a:r>
              <a:rPr lang="en-US" dirty="0" smtClean="0"/>
              <a:t>Which are pyrimidines?</a:t>
            </a:r>
          </a:p>
          <a:p>
            <a:pPr lvl="1"/>
            <a:r>
              <a:rPr lang="en-US" dirty="0" smtClean="0">
                <a:solidFill>
                  <a:srgbClr val="FF0000"/>
                </a:solidFill>
              </a:rPr>
              <a:t>Thymine and Cytosine</a:t>
            </a:r>
            <a:endParaRPr lang="en-US" dirty="0">
              <a:solidFill>
                <a:srgbClr val="FF0000"/>
              </a:solidFill>
            </a:endParaRPr>
          </a:p>
          <a:p>
            <a:r>
              <a:rPr lang="en-US" dirty="0" smtClean="0"/>
              <a:t>How do they pair? </a:t>
            </a:r>
          </a:p>
          <a:p>
            <a:pPr lvl="1"/>
            <a:r>
              <a:rPr lang="en-US" dirty="0" smtClean="0">
                <a:solidFill>
                  <a:srgbClr val="FF0000"/>
                </a:solidFill>
              </a:rPr>
              <a:t>A </a:t>
            </a:r>
            <a:r>
              <a:rPr lang="en-US" dirty="0" smtClean="0">
                <a:solidFill>
                  <a:srgbClr val="FF0000"/>
                </a:solidFill>
                <a:sym typeface="Wingdings" panose="05000000000000000000" pitchFamily="2" charset="2"/>
              </a:rPr>
              <a:t> T</a:t>
            </a:r>
          </a:p>
          <a:p>
            <a:pPr lvl="1"/>
            <a:r>
              <a:rPr lang="en-US" dirty="0" smtClean="0">
                <a:solidFill>
                  <a:srgbClr val="FF0000"/>
                </a:solidFill>
                <a:sym typeface="Wingdings" panose="05000000000000000000" pitchFamily="2" charset="2"/>
              </a:rPr>
              <a:t>G  C</a:t>
            </a:r>
            <a:endParaRPr lang="en-US" dirty="0">
              <a:solidFill>
                <a:srgbClr val="FF0000"/>
              </a:solidFill>
            </a:endParaRPr>
          </a:p>
        </p:txBody>
      </p:sp>
    </p:spTree>
    <p:extLst>
      <p:ext uri="{BB962C8B-B14F-4D97-AF65-F5344CB8AC3E}">
        <p14:creationId xmlns:p14="http://schemas.microsoft.com/office/powerpoint/2010/main" val="3128145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r>
              <a:rPr lang="en-US" dirty="0" smtClean="0"/>
              <a:t>These are the basic parts of DNA. Use your brain and imagine how they go together to build a strand of four nucleotides. This might be important to be able to draw.  </a:t>
            </a:r>
          </a:p>
          <a:p>
            <a:endParaRPr lang="en-US" dirty="0" smtClean="0"/>
          </a:p>
          <a:p>
            <a:r>
              <a:rPr lang="en-US" dirty="0" smtClean="0"/>
              <a:t>           	= Phosphate 	     	= Deoxyribose</a:t>
            </a:r>
            <a:br>
              <a:rPr lang="en-US" dirty="0" smtClean="0"/>
            </a:br>
            <a:endParaRPr lang="en-US" dirty="0" smtClean="0"/>
          </a:p>
          <a:p>
            <a:r>
              <a:rPr lang="en-US" dirty="0"/>
              <a:t> </a:t>
            </a:r>
            <a:r>
              <a:rPr lang="en-US" dirty="0" smtClean="0"/>
              <a:t>	     	= Guanine	 	     	= Cytosine</a:t>
            </a:r>
          </a:p>
          <a:p>
            <a:endParaRPr lang="en-US" dirty="0" smtClean="0"/>
          </a:p>
          <a:p>
            <a:r>
              <a:rPr lang="en-US" dirty="0"/>
              <a:t> </a:t>
            </a:r>
            <a:r>
              <a:rPr lang="en-US" dirty="0" smtClean="0"/>
              <a:t>	     	= Adenine	 	     	= Thymine</a:t>
            </a:r>
            <a:endParaRPr lang="en-US" dirty="0"/>
          </a:p>
          <a:p>
            <a:pPr marL="0" indent="0">
              <a:buNone/>
            </a:pPr>
            <a:endParaRPr lang="en-US" dirty="0"/>
          </a:p>
        </p:txBody>
      </p:sp>
      <p:grpSp>
        <p:nvGrpSpPr>
          <p:cNvPr id="32" name="Group 31"/>
          <p:cNvGrpSpPr/>
          <p:nvPr/>
        </p:nvGrpSpPr>
        <p:grpSpPr>
          <a:xfrm>
            <a:off x="843236" y="4001640"/>
            <a:ext cx="1175339" cy="457276"/>
            <a:chOff x="767176" y="3657600"/>
            <a:chExt cx="1175339" cy="457276"/>
          </a:xfrm>
        </p:grpSpPr>
        <p:cxnSp>
          <p:nvCxnSpPr>
            <p:cNvPr id="19" name="Straight Connector 18"/>
            <p:cNvCxnSpPr/>
            <p:nvPr/>
          </p:nvCxnSpPr>
          <p:spPr>
            <a:xfrm>
              <a:off x="767176" y="3810000"/>
              <a:ext cx="1541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788376" y="3872860"/>
              <a:ext cx="1541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664855" y="3733800"/>
              <a:ext cx="2768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664855" y="4038600"/>
              <a:ext cx="2768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rot="21021631">
              <a:off x="914400" y="3657600"/>
              <a:ext cx="889195" cy="457276"/>
              <a:chOff x="914400" y="3657600"/>
              <a:chExt cx="889195" cy="457276"/>
            </a:xfrm>
          </p:grpSpPr>
          <p:sp>
            <p:nvSpPr>
              <p:cNvPr id="6" name="Hexagon 5"/>
              <p:cNvSpPr/>
              <p:nvPr/>
            </p:nvSpPr>
            <p:spPr>
              <a:xfrm rot="2082614">
                <a:off x="914400" y="3657600"/>
                <a:ext cx="510425" cy="457200"/>
              </a:xfrm>
              <a:prstGeom prst="hexagon">
                <a:avLst/>
              </a:prstGeom>
              <a:solidFill>
                <a:schemeClr val="accent1"/>
              </a:solidFill>
              <a:ln w="444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gular Pentagon 6"/>
              <p:cNvSpPr/>
              <p:nvPr/>
            </p:nvSpPr>
            <p:spPr>
              <a:xfrm rot="1452274">
                <a:off x="1401503" y="3731931"/>
                <a:ext cx="402092" cy="382945"/>
              </a:xfrm>
              <a:prstGeom prst="pentagon">
                <a:avLst/>
              </a:prstGeom>
              <a:solidFill>
                <a:schemeClr val="accent1"/>
              </a:solidFill>
              <a:ln w="508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1" name="Group 50"/>
          <p:cNvGrpSpPr/>
          <p:nvPr/>
        </p:nvGrpSpPr>
        <p:grpSpPr>
          <a:xfrm>
            <a:off x="5036418" y="4004519"/>
            <a:ext cx="770423" cy="457200"/>
            <a:chOff x="1171675" y="4222620"/>
            <a:chExt cx="770423" cy="457200"/>
          </a:xfrm>
        </p:grpSpPr>
        <p:grpSp>
          <p:nvGrpSpPr>
            <p:cNvPr id="39" name="Group 38"/>
            <p:cNvGrpSpPr/>
            <p:nvPr/>
          </p:nvGrpSpPr>
          <p:grpSpPr>
            <a:xfrm>
              <a:off x="1664438" y="4309319"/>
              <a:ext cx="277660" cy="304800"/>
              <a:chOff x="1664855" y="3733800"/>
              <a:chExt cx="277660" cy="304800"/>
            </a:xfrm>
          </p:grpSpPr>
          <p:cxnSp>
            <p:nvCxnSpPr>
              <p:cNvPr id="41" name="Straight Connector 40"/>
              <p:cNvCxnSpPr/>
              <p:nvPr/>
            </p:nvCxnSpPr>
            <p:spPr>
              <a:xfrm>
                <a:off x="1788376" y="3872860"/>
                <a:ext cx="1541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664855" y="3733800"/>
                <a:ext cx="2768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664855" y="4038600"/>
                <a:ext cx="2768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p:nvGrpSpPr>
          <p:grpSpPr>
            <a:xfrm>
              <a:off x="1171675" y="4222620"/>
              <a:ext cx="631159" cy="457200"/>
              <a:chOff x="1171675" y="4222620"/>
              <a:chExt cx="631159" cy="457200"/>
            </a:xfrm>
          </p:grpSpPr>
          <p:cxnSp>
            <p:nvCxnSpPr>
              <p:cNvPr id="35" name="Straight Connector 34"/>
              <p:cNvCxnSpPr/>
              <p:nvPr/>
            </p:nvCxnSpPr>
            <p:spPr>
              <a:xfrm>
                <a:off x="1171675" y="4343400"/>
                <a:ext cx="1541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Hexagon 12"/>
              <p:cNvSpPr/>
              <p:nvPr/>
            </p:nvSpPr>
            <p:spPr>
              <a:xfrm rot="2084869">
                <a:off x="1292409" y="4222620"/>
                <a:ext cx="510425" cy="457200"/>
              </a:xfrm>
              <a:prstGeom prst="hexagon">
                <a:avLst/>
              </a:prstGeom>
              <a:solidFill>
                <a:schemeClr val="accent6">
                  <a:lumMod val="75000"/>
                </a:schemeClr>
              </a:solidFill>
              <a:ln w="444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5" name="Group 54"/>
          <p:cNvGrpSpPr/>
          <p:nvPr/>
        </p:nvGrpSpPr>
        <p:grpSpPr>
          <a:xfrm>
            <a:off x="868863" y="5163308"/>
            <a:ext cx="1202444" cy="457276"/>
            <a:chOff x="868863" y="4724400"/>
            <a:chExt cx="1202444" cy="457276"/>
          </a:xfrm>
        </p:grpSpPr>
        <p:cxnSp>
          <p:nvCxnSpPr>
            <p:cNvPr id="31" name="Straight Connector 30"/>
            <p:cNvCxnSpPr/>
            <p:nvPr/>
          </p:nvCxnSpPr>
          <p:spPr>
            <a:xfrm>
              <a:off x="868863" y="4876800"/>
              <a:ext cx="1541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a:xfrm>
              <a:off x="1794481" y="4802989"/>
              <a:ext cx="276826" cy="304800"/>
              <a:chOff x="1664855" y="3733800"/>
              <a:chExt cx="276826" cy="304800"/>
            </a:xfrm>
          </p:grpSpPr>
          <p:cxnSp>
            <p:nvCxnSpPr>
              <p:cNvPr id="49" name="Straight Connector 48"/>
              <p:cNvCxnSpPr/>
              <p:nvPr/>
            </p:nvCxnSpPr>
            <p:spPr>
              <a:xfrm>
                <a:off x="1664855" y="3733800"/>
                <a:ext cx="2768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664855" y="4038600"/>
                <a:ext cx="2768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rot="21021361">
              <a:off x="991657" y="4724400"/>
              <a:ext cx="889195" cy="457276"/>
              <a:chOff x="914400" y="3657600"/>
              <a:chExt cx="889195" cy="457276"/>
            </a:xfrm>
            <a:solidFill>
              <a:srgbClr val="FF0000"/>
            </a:solidFill>
          </p:grpSpPr>
          <p:sp>
            <p:nvSpPr>
              <p:cNvPr id="11" name="Hexagon 10"/>
              <p:cNvSpPr/>
              <p:nvPr/>
            </p:nvSpPr>
            <p:spPr>
              <a:xfrm rot="2082614">
                <a:off x="914400" y="3657600"/>
                <a:ext cx="510425" cy="457200"/>
              </a:xfrm>
              <a:prstGeom prst="hexagon">
                <a:avLst/>
              </a:prstGeom>
              <a:grp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gular Pentagon 11"/>
              <p:cNvSpPr/>
              <p:nvPr/>
            </p:nvSpPr>
            <p:spPr>
              <a:xfrm rot="1452274">
                <a:off x="1401503" y="3731931"/>
                <a:ext cx="402092" cy="382945"/>
              </a:xfrm>
              <a:prstGeom prst="pentagon">
                <a:avLst/>
              </a:prstGeom>
              <a:grp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6" name="Group 55"/>
          <p:cNvGrpSpPr/>
          <p:nvPr/>
        </p:nvGrpSpPr>
        <p:grpSpPr>
          <a:xfrm>
            <a:off x="5064573" y="5107789"/>
            <a:ext cx="811082" cy="457200"/>
            <a:chOff x="1175402" y="5362263"/>
            <a:chExt cx="811082" cy="457200"/>
          </a:xfrm>
        </p:grpSpPr>
        <p:grpSp>
          <p:nvGrpSpPr>
            <p:cNvPr id="52" name="Group 51"/>
            <p:cNvGrpSpPr/>
            <p:nvPr/>
          </p:nvGrpSpPr>
          <p:grpSpPr>
            <a:xfrm>
              <a:off x="1709658" y="5461155"/>
              <a:ext cx="276826" cy="304800"/>
              <a:chOff x="1664855" y="3733800"/>
              <a:chExt cx="276826" cy="304800"/>
            </a:xfrm>
          </p:grpSpPr>
          <p:cxnSp>
            <p:nvCxnSpPr>
              <p:cNvPr id="53" name="Straight Connector 52"/>
              <p:cNvCxnSpPr/>
              <p:nvPr/>
            </p:nvCxnSpPr>
            <p:spPr>
              <a:xfrm>
                <a:off x="1664855" y="3733800"/>
                <a:ext cx="2768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664855" y="4038600"/>
                <a:ext cx="2768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1175402" y="5362263"/>
              <a:ext cx="615678" cy="457200"/>
              <a:chOff x="1175402" y="5362263"/>
              <a:chExt cx="615678" cy="457200"/>
            </a:xfrm>
          </p:grpSpPr>
          <p:cxnSp>
            <p:nvCxnSpPr>
              <p:cNvPr id="36" name="Straight Connector 35"/>
              <p:cNvCxnSpPr/>
              <p:nvPr/>
            </p:nvCxnSpPr>
            <p:spPr>
              <a:xfrm>
                <a:off x="1175402" y="5486400"/>
                <a:ext cx="1541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Hexagon 13"/>
              <p:cNvSpPr/>
              <p:nvPr/>
            </p:nvSpPr>
            <p:spPr>
              <a:xfrm rot="2082614">
                <a:off x="1280655" y="5362263"/>
                <a:ext cx="510425" cy="457200"/>
              </a:xfrm>
              <a:prstGeom prst="hexagon">
                <a:avLst/>
              </a:prstGeom>
              <a:solidFill>
                <a:schemeClr val="accent4">
                  <a:lumMod val="75000"/>
                </a:schemeClr>
              </a:solidFill>
              <a:ln w="444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9" name="Group 58"/>
          <p:cNvGrpSpPr/>
          <p:nvPr/>
        </p:nvGrpSpPr>
        <p:grpSpPr>
          <a:xfrm>
            <a:off x="5246863" y="2781077"/>
            <a:ext cx="480060" cy="510924"/>
            <a:chOff x="1184795" y="2918076"/>
            <a:chExt cx="480060" cy="510924"/>
          </a:xfrm>
        </p:grpSpPr>
        <p:grpSp>
          <p:nvGrpSpPr>
            <p:cNvPr id="20" name="Group 19"/>
            <p:cNvGrpSpPr/>
            <p:nvPr/>
          </p:nvGrpSpPr>
          <p:grpSpPr>
            <a:xfrm>
              <a:off x="1184795" y="2971800"/>
              <a:ext cx="480060" cy="457200"/>
              <a:chOff x="1184795" y="2971800"/>
              <a:chExt cx="480060" cy="457200"/>
            </a:xfrm>
          </p:grpSpPr>
          <p:sp>
            <p:nvSpPr>
              <p:cNvPr id="5" name="Regular Pentagon 4"/>
              <p:cNvSpPr/>
              <p:nvPr/>
            </p:nvSpPr>
            <p:spPr>
              <a:xfrm>
                <a:off x="1184795" y="2971800"/>
                <a:ext cx="480060" cy="457200"/>
              </a:xfrm>
              <a:prstGeom prst="pentag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1194031" y="3038763"/>
                <a:ext cx="0" cy="15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8" name="Oval 57"/>
            <p:cNvSpPr/>
            <p:nvPr/>
          </p:nvSpPr>
          <p:spPr>
            <a:xfrm>
              <a:off x="1375911" y="2918076"/>
              <a:ext cx="120687" cy="12068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59"/>
          <p:cNvGrpSpPr/>
          <p:nvPr/>
        </p:nvGrpSpPr>
        <p:grpSpPr>
          <a:xfrm>
            <a:off x="1242997" y="2628677"/>
            <a:ext cx="457200" cy="937035"/>
            <a:chOff x="1320222" y="2568631"/>
            <a:chExt cx="457200" cy="937035"/>
          </a:xfrm>
        </p:grpSpPr>
        <p:cxnSp>
          <p:nvCxnSpPr>
            <p:cNvPr id="61" name="Straight Connector 60"/>
            <p:cNvCxnSpPr/>
            <p:nvPr/>
          </p:nvCxnSpPr>
          <p:spPr>
            <a:xfrm flipH="1">
              <a:off x="1480878" y="2568631"/>
              <a:ext cx="6096" cy="29648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2" name="Group 61"/>
            <p:cNvGrpSpPr/>
            <p:nvPr/>
          </p:nvGrpSpPr>
          <p:grpSpPr>
            <a:xfrm>
              <a:off x="1320222" y="2828181"/>
              <a:ext cx="457200" cy="677485"/>
              <a:chOff x="1207655" y="2362200"/>
              <a:chExt cx="457200" cy="677485"/>
            </a:xfrm>
          </p:grpSpPr>
          <p:cxnSp>
            <p:nvCxnSpPr>
              <p:cNvPr id="63" name="Straight Connector 62"/>
              <p:cNvCxnSpPr/>
              <p:nvPr/>
            </p:nvCxnSpPr>
            <p:spPr>
              <a:xfrm flipH="1">
                <a:off x="1271152" y="2743200"/>
                <a:ext cx="6096" cy="29648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1207655" y="2362200"/>
                <a:ext cx="457200" cy="457200"/>
              </a:xfrm>
              <a:prstGeom prst="ellipse">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grpSp>
      </p:grpSp>
    </p:spTree>
    <p:extLst>
      <p:ext uri="{BB962C8B-B14F-4D97-AF65-F5344CB8AC3E}">
        <p14:creationId xmlns:p14="http://schemas.microsoft.com/office/powerpoint/2010/main" val="17600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r>
              <a:rPr lang="en-US" b="1" dirty="0" smtClean="0"/>
              <a:t>You MIGHT want to draw this out a few times and LABEL it correctly. </a:t>
            </a:r>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dirty="0"/>
          </a:p>
          <a:p>
            <a:r>
              <a:rPr lang="en-US" dirty="0" smtClean="0"/>
              <a:t>Why do they go opposite ways? What is this called? How are they labeled? </a:t>
            </a:r>
            <a:endParaRPr lang="en-US" dirty="0"/>
          </a:p>
        </p:txBody>
      </p:sp>
      <p:grpSp>
        <p:nvGrpSpPr>
          <p:cNvPr id="110" name="Group 109"/>
          <p:cNvGrpSpPr/>
          <p:nvPr/>
        </p:nvGrpSpPr>
        <p:grpSpPr>
          <a:xfrm>
            <a:off x="2743200" y="1271844"/>
            <a:ext cx="3017260" cy="3580161"/>
            <a:chOff x="2743200" y="1271844"/>
            <a:chExt cx="3017260" cy="3580161"/>
          </a:xfrm>
        </p:grpSpPr>
        <p:grpSp>
          <p:nvGrpSpPr>
            <p:cNvPr id="55" name="Group 54"/>
            <p:cNvGrpSpPr/>
            <p:nvPr/>
          </p:nvGrpSpPr>
          <p:grpSpPr>
            <a:xfrm>
              <a:off x="2743200" y="1271844"/>
              <a:ext cx="535749" cy="2620516"/>
              <a:chOff x="1320222" y="1247831"/>
              <a:chExt cx="535749" cy="2620516"/>
            </a:xfrm>
          </p:grpSpPr>
          <p:grpSp>
            <p:nvGrpSpPr>
              <p:cNvPr id="20" name="Group 19"/>
              <p:cNvGrpSpPr/>
              <p:nvPr/>
            </p:nvGrpSpPr>
            <p:grpSpPr>
              <a:xfrm>
                <a:off x="1375911" y="2057707"/>
                <a:ext cx="480060" cy="510924"/>
                <a:chOff x="1184795" y="2918076"/>
                <a:chExt cx="480060" cy="510924"/>
              </a:xfrm>
            </p:grpSpPr>
            <p:grpSp>
              <p:nvGrpSpPr>
                <p:cNvPr id="21" name="Group 20"/>
                <p:cNvGrpSpPr/>
                <p:nvPr/>
              </p:nvGrpSpPr>
              <p:grpSpPr>
                <a:xfrm>
                  <a:off x="1184795" y="2971800"/>
                  <a:ext cx="480060" cy="457200"/>
                  <a:chOff x="1184795" y="2971800"/>
                  <a:chExt cx="480060" cy="457200"/>
                </a:xfrm>
              </p:grpSpPr>
              <p:sp>
                <p:nvSpPr>
                  <p:cNvPr id="23" name="Regular Pentagon 22"/>
                  <p:cNvSpPr/>
                  <p:nvPr/>
                </p:nvSpPr>
                <p:spPr>
                  <a:xfrm>
                    <a:off x="1184795" y="2971800"/>
                    <a:ext cx="480060" cy="457200"/>
                  </a:xfrm>
                  <a:prstGeom prst="pentag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nvCxnSpPr>
                <p:spPr>
                  <a:xfrm>
                    <a:off x="1194031" y="3038763"/>
                    <a:ext cx="0" cy="15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2" name="Oval 21"/>
                <p:cNvSpPr/>
                <p:nvPr/>
              </p:nvSpPr>
              <p:spPr>
                <a:xfrm>
                  <a:off x="1375911" y="2918076"/>
                  <a:ext cx="120687" cy="12068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53"/>
              <p:cNvGrpSpPr/>
              <p:nvPr/>
            </p:nvGrpSpPr>
            <p:grpSpPr>
              <a:xfrm>
                <a:off x="1320222" y="2568631"/>
                <a:ext cx="533435" cy="1299716"/>
                <a:chOff x="1320222" y="2568631"/>
                <a:chExt cx="533435" cy="1299716"/>
              </a:xfrm>
            </p:grpSpPr>
            <p:grpSp>
              <p:nvGrpSpPr>
                <p:cNvPr id="25" name="Group 24"/>
                <p:cNvGrpSpPr/>
                <p:nvPr/>
              </p:nvGrpSpPr>
              <p:grpSpPr>
                <a:xfrm>
                  <a:off x="1373597" y="3357423"/>
                  <a:ext cx="480060" cy="510924"/>
                  <a:chOff x="1184795" y="2918076"/>
                  <a:chExt cx="480060" cy="510924"/>
                </a:xfrm>
              </p:grpSpPr>
              <p:grpSp>
                <p:nvGrpSpPr>
                  <p:cNvPr id="26" name="Group 25"/>
                  <p:cNvGrpSpPr/>
                  <p:nvPr/>
                </p:nvGrpSpPr>
                <p:grpSpPr>
                  <a:xfrm>
                    <a:off x="1184795" y="2971800"/>
                    <a:ext cx="480060" cy="457200"/>
                    <a:chOff x="1184795" y="2971800"/>
                    <a:chExt cx="480060" cy="457200"/>
                  </a:xfrm>
                </p:grpSpPr>
                <p:sp>
                  <p:nvSpPr>
                    <p:cNvPr id="28" name="Regular Pentagon 27"/>
                    <p:cNvSpPr/>
                    <p:nvPr/>
                  </p:nvSpPr>
                  <p:spPr>
                    <a:xfrm>
                      <a:off x="1184795" y="2971800"/>
                      <a:ext cx="480060" cy="457200"/>
                    </a:xfrm>
                    <a:prstGeom prst="pentag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p:cNvCxnSpPr/>
                    <p:nvPr/>
                  </p:nvCxnSpPr>
                  <p:spPr>
                    <a:xfrm>
                      <a:off x="1194031" y="3038763"/>
                      <a:ext cx="0" cy="15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7" name="Oval 26"/>
                  <p:cNvSpPr/>
                  <p:nvPr/>
                </p:nvSpPr>
                <p:spPr>
                  <a:xfrm>
                    <a:off x="1375911" y="2918076"/>
                    <a:ext cx="120687" cy="12068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47"/>
                <p:cNvGrpSpPr/>
                <p:nvPr/>
              </p:nvGrpSpPr>
              <p:grpSpPr>
                <a:xfrm>
                  <a:off x="1320222" y="2568631"/>
                  <a:ext cx="457200" cy="937035"/>
                  <a:chOff x="1320222" y="2568631"/>
                  <a:chExt cx="457200" cy="937035"/>
                </a:xfrm>
              </p:grpSpPr>
              <p:cxnSp>
                <p:nvCxnSpPr>
                  <p:cNvPr id="47" name="Straight Connector 46"/>
                  <p:cNvCxnSpPr/>
                  <p:nvPr/>
                </p:nvCxnSpPr>
                <p:spPr>
                  <a:xfrm flipH="1">
                    <a:off x="1480878" y="2568631"/>
                    <a:ext cx="6096" cy="29648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1" name="Group 40"/>
                  <p:cNvGrpSpPr/>
                  <p:nvPr/>
                </p:nvGrpSpPr>
                <p:grpSpPr>
                  <a:xfrm>
                    <a:off x="1320222" y="2828181"/>
                    <a:ext cx="457200" cy="677485"/>
                    <a:chOff x="1207655" y="2362200"/>
                    <a:chExt cx="457200" cy="677485"/>
                  </a:xfrm>
                </p:grpSpPr>
                <p:cxnSp>
                  <p:nvCxnSpPr>
                    <p:cNvPr id="43" name="Straight Connector 42"/>
                    <p:cNvCxnSpPr/>
                    <p:nvPr/>
                  </p:nvCxnSpPr>
                  <p:spPr>
                    <a:xfrm flipH="1">
                      <a:off x="1271152" y="2743200"/>
                      <a:ext cx="6096" cy="29648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1207655" y="2362200"/>
                      <a:ext cx="457200" cy="457200"/>
                    </a:xfrm>
                    <a:prstGeom prst="ellipse">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grpSp>
            </p:grpSp>
          </p:grpSp>
          <p:grpSp>
            <p:nvGrpSpPr>
              <p:cNvPr id="49" name="Group 48"/>
              <p:cNvGrpSpPr/>
              <p:nvPr/>
            </p:nvGrpSpPr>
            <p:grpSpPr>
              <a:xfrm>
                <a:off x="1320222" y="1247831"/>
                <a:ext cx="457200" cy="937035"/>
                <a:chOff x="1320222" y="2568631"/>
                <a:chExt cx="457200" cy="937035"/>
              </a:xfrm>
            </p:grpSpPr>
            <p:cxnSp>
              <p:nvCxnSpPr>
                <p:cNvPr id="50" name="Straight Connector 49"/>
                <p:cNvCxnSpPr/>
                <p:nvPr/>
              </p:nvCxnSpPr>
              <p:spPr>
                <a:xfrm flipH="1">
                  <a:off x="1480878" y="2568631"/>
                  <a:ext cx="6096" cy="29648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1" name="Group 50"/>
                <p:cNvGrpSpPr/>
                <p:nvPr/>
              </p:nvGrpSpPr>
              <p:grpSpPr>
                <a:xfrm>
                  <a:off x="1320222" y="2828181"/>
                  <a:ext cx="457200" cy="677485"/>
                  <a:chOff x="1207655" y="2362200"/>
                  <a:chExt cx="457200" cy="677485"/>
                </a:xfrm>
              </p:grpSpPr>
              <p:cxnSp>
                <p:nvCxnSpPr>
                  <p:cNvPr id="52" name="Straight Connector 51"/>
                  <p:cNvCxnSpPr/>
                  <p:nvPr/>
                </p:nvCxnSpPr>
                <p:spPr>
                  <a:xfrm flipH="1">
                    <a:off x="1271152" y="2743200"/>
                    <a:ext cx="6096" cy="29648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Oval 52"/>
                  <p:cNvSpPr/>
                  <p:nvPr/>
                </p:nvSpPr>
                <p:spPr>
                  <a:xfrm>
                    <a:off x="1207655" y="2362200"/>
                    <a:ext cx="457200" cy="457200"/>
                  </a:xfrm>
                  <a:prstGeom prst="ellipse">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grpSp>
          </p:grpSp>
        </p:grpSp>
        <p:grpSp>
          <p:nvGrpSpPr>
            <p:cNvPr id="56" name="Group 55"/>
            <p:cNvGrpSpPr/>
            <p:nvPr/>
          </p:nvGrpSpPr>
          <p:grpSpPr>
            <a:xfrm rot="10800000">
              <a:off x="5224711" y="2231489"/>
              <a:ext cx="535749" cy="2620516"/>
              <a:chOff x="1320222" y="1247831"/>
              <a:chExt cx="535749" cy="2620516"/>
            </a:xfrm>
          </p:grpSpPr>
          <p:grpSp>
            <p:nvGrpSpPr>
              <p:cNvPr id="57" name="Group 56"/>
              <p:cNvGrpSpPr/>
              <p:nvPr/>
            </p:nvGrpSpPr>
            <p:grpSpPr>
              <a:xfrm>
                <a:off x="1375911" y="2057707"/>
                <a:ext cx="480060" cy="510924"/>
                <a:chOff x="1184795" y="2918076"/>
                <a:chExt cx="480060" cy="510924"/>
              </a:xfrm>
            </p:grpSpPr>
            <p:grpSp>
              <p:nvGrpSpPr>
                <p:cNvPr id="74" name="Group 73"/>
                <p:cNvGrpSpPr/>
                <p:nvPr/>
              </p:nvGrpSpPr>
              <p:grpSpPr>
                <a:xfrm>
                  <a:off x="1184795" y="2971800"/>
                  <a:ext cx="480060" cy="457200"/>
                  <a:chOff x="1184795" y="2971800"/>
                  <a:chExt cx="480060" cy="457200"/>
                </a:xfrm>
              </p:grpSpPr>
              <p:sp>
                <p:nvSpPr>
                  <p:cNvPr id="76" name="Regular Pentagon 75"/>
                  <p:cNvSpPr/>
                  <p:nvPr/>
                </p:nvSpPr>
                <p:spPr>
                  <a:xfrm>
                    <a:off x="1184795" y="2971800"/>
                    <a:ext cx="480060" cy="457200"/>
                  </a:xfrm>
                  <a:prstGeom prst="pentag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7" name="Straight Connector 76"/>
                  <p:cNvCxnSpPr/>
                  <p:nvPr/>
                </p:nvCxnSpPr>
                <p:spPr>
                  <a:xfrm>
                    <a:off x="1194031" y="3038763"/>
                    <a:ext cx="0" cy="15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5" name="Oval 74"/>
                <p:cNvSpPr/>
                <p:nvPr/>
              </p:nvSpPr>
              <p:spPr>
                <a:xfrm>
                  <a:off x="1375911" y="2918076"/>
                  <a:ext cx="120687" cy="12068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8" name="Group 57"/>
              <p:cNvGrpSpPr/>
              <p:nvPr/>
            </p:nvGrpSpPr>
            <p:grpSpPr>
              <a:xfrm>
                <a:off x="1320222" y="2568631"/>
                <a:ext cx="533435" cy="1299716"/>
                <a:chOff x="1320222" y="2568631"/>
                <a:chExt cx="533435" cy="1299716"/>
              </a:xfrm>
            </p:grpSpPr>
            <p:grpSp>
              <p:nvGrpSpPr>
                <p:cNvPr id="64" name="Group 63"/>
                <p:cNvGrpSpPr/>
                <p:nvPr/>
              </p:nvGrpSpPr>
              <p:grpSpPr>
                <a:xfrm>
                  <a:off x="1373597" y="3357423"/>
                  <a:ext cx="480060" cy="510924"/>
                  <a:chOff x="1184795" y="2918076"/>
                  <a:chExt cx="480060" cy="510924"/>
                </a:xfrm>
              </p:grpSpPr>
              <p:grpSp>
                <p:nvGrpSpPr>
                  <p:cNvPr id="70" name="Group 69"/>
                  <p:cNvGrpSpPr/>
                  <p:nvPr/>
                </p:nvGrpSpPr>
                <p:grpSpPr>
                  <a:xfrm>
                    <a:off x="1184795" y="2971800"/>
                    <a:ext cx="480060" cy="457200"/>
                    <a:chOff x="1184795" y="2971800"/>
                    <a:chExt cx="480060" cy="457200"/>
                  </a:xfrm>
                </p:grpSpPr>
                <p:sp>
                  <p:nvSpPr>
                    <p:cNvPr id="72" name="Regular Pentagon 71"/>
                    <p:cNvSpPr/>
                    <p:nvPr/>
                  </p:nvSpPr>
                  <p:spPr>
                    <a:xfrm>
                      <a:off x="1184795" y="2971800"/>
                      <a:ext cx="480060" cy="457200"/>
                    </a:xfrm>
                    <a:prstGeom prst="pentag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Connector 72"/>
                    <p:cNvCxnSpPr/>
                    <p:nvPr/>
                  </p:nvCxnSpPr>
                  <p:spPr>
                    <a:xfrm>
                      <a:off x="1194031" y="3038763"/>
                      <a:ext cx="0" cy="15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1" name="Oval 70"/>
                  <p:cNvSpPr/>
                  <p:nvPr/>
                </p:nvSpPr>
                <p:spPr>
                  <a:xfrm>
                    <a:off x="1375911" y="2918076"/>
                    <a:ext cx="120687" cy="12068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 name="Group 64"/>
                <p:cNvGrpSpPr/>
                <p:nvPr/>
              </p:nvGrpSpPr>
              <p:grpSpPr>
                <a:xfrm>
                  <a:off x="1320222" y="2568631"/>
                  <a:ext cx="457200" cy="937035"/>
                  <a:chOff x="1320222" y="2568631"/>
                  <a:chExt cx="457200" cy="937035"/>
                </a:xfrm>
              </p:grpSpPr>
              <p:cxnSp>
                <p:nvCxnSpPr>
                  <p:cNvPr id="66" name="Straight Connector 65"/>
                  <p:cNvCxnSpPr/>
                  <p:nvPr/>
                </p:nvCxnSpPr>
                <p:spPr>
                  <a:xfrm flipH="1">
                    <a:off x="1480878" y="2568631"/>
                    <a:ext cx="6096" cy="29648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7" name="Group 66"/>
                  <p:cNvGrpSpPr/>
                  <p:nvPr/>
                </p:nvGrpSpPr>
                <p:grpSpPr>
                  <a:xfrm>
                    <a:off x="1320222" y="2828181"/>
                    <a:ext cx="457200" cy="677485"/>
                    <a:chOff x="1207655" y="2362200"/>
                    <a:chExt cx="457200" cy="677485"/>
                  </a:xfrm>
                </p:grpSpPr>
                <p:cxnSp>
                  <p:nvCxnSpPr>
                    <p:cNvPr id="68" name="Straight Connector 67"/>
                    <p:cNvCxnSpPr/>
                    <p:nvPr/>
                  </p:nvCxnSpPr>
                  <p:spPr>
                    <a:xfrm flipH="1">
                      <a:off x="1271152" y="2743200"/>
                      <a:ext cx="6096" cy="29648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Oval 68"/>
                    <p:cNvSpPr/>
                    <p:nvPr/>
                  </p:nvSpPr>
                  <p:spPr>
                    <a:xfrm>
                      <a:off x="1207655" y="2362200"/>
                      <a:ext cx="457200" cy="457200"/>
                    </a:xfrm>
                    <a:prstGeom prst="ellipse">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grpSp>
            </p:grpSp>
          </p:grpSp>
          <p:grpSp>
            <p:nvGrpSpPr>
              <p:cNvPr id="59" name="Group 58"/>
              <p:cNvGrpSpPr/>
              <p:nvPr/>
            </p:nvGrpSpPr>
            <p:grpSpPr>
              <a:xfrm>
                <a:off x="1320222" y="1247831"/>
                <a:ext cx="457200" cy="937035"/>
                <a:chOff x="1320222" y="2568631"/>
                <a:chExt cx="457200" cy="937035"/>
              </a:xfrm>
            </p:grpSpPr>
            <p:cxnSp>
              <p:nvCxnSpPr>
                <p:cNvPr id="60" name="Straight Connector 59"/>
                <p:cNvCxnSpPr/>
                <p:nvPr/>
              </p:nvCxnSpPr>
              <p:spPr>
                <a:xfrm flipH="1">
                  <a:off x="1480878" y="2568631"/>
                  <a:ext cx="6096" cy="29648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1" name="Group 60"/>
                <p:cNvGrpSpPr/>
                <p:nvPr/>
              </p:nvGrpSpPr>
              <p:grpSpPr>
                <a:xfrm>
                  <a:off x="1320222" y="2828181"/>
                  <a:ext cx="457200" cy="677485"/>
                  <a:chOff x="1207655" y="2362200"/>
                  <a:chExt cx="457200" cy="677485"/>
                </a:xfrm>
              </p:grpSpPr>
              <p:cxnSp>
                <p:nvCxnSpPr>
                  <p:cNvPr id="62" name="Straight Connector 61"/>
                  <p:cNvCxnSpPr/>
                  <p:nvPr/>
                </p:nvCxnSpPr>
                <p:spPr>
                  <a:xfrm flipH="1">
                    <a:off x="1271152" y="2743200"/>
                    <a:ext cx="6096" cy="29648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Oval 62"/>
                  <p:cNvSpPr/>
                  <p:nvPr/>
                </p:nvSpPr>
                <p:spPr>
                  <a:xfrm>
                    <a:off x="1207655" y="2362200"/>
                    <a:ext cx="457200" cy="457200"/>
                  </a:xfrm>
                  <a:prstGeom prst="ellipse">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grpSp>
          </p:grpSp>
        </p:grpSp>
        <p:grpSp>
          <p:nvGrpSpPr>
            <p:cNvPr id="78" name="Group 77"/>
            <p:cNvGrpSpPr/>
            <p:nvPr/>
          </p:nvGrpSpPr>
          <p:grpSpPr>
            <a:xfrm>
              <a:off x="3278949" y="2155289"/>
              <a:ext cx="1175339" cy="457276"/>
              <a:chOff x="767176" y="3657600"/>
              <a:chExt cx="1175339" cy="457276"/>
            </a:xfrm>
          </p:grpSpPr>
          <p:cxnSp>
            <p:nvCxnSpPr>
              <p:cNvPr id="79" name="Straight Connector 78"/>
              <p:cNvCxnSpPr/>
              <p:nvPr/>
            </p:nvCxnSpPr>
            <p:spPr>
              <a:xfrm>
                <a:off x="767176" y="3810000"/>
                <a:ext cx="1541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788376" y="3872860"/>
                <a:ext cx="1541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1664855" y="3733800"/>
                <a:ext cx="2768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1664855" y="4038600"/>
                <a:ext cx="2768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3" name="Group 82"/>
              <p:cNvGrpSpPr/>
              <p:nvPr/>
            </p:nvGrpSpPr>
            <p:grpSpPr>
              <a:xfrm rot="21021631">
                <a:off x="914400" y="3657600"/>
                <a:ext cx="889195" cy="457276"/>
                <a:chOff x="914400" y="3657600"/>
                <a:chExt cx="889195" cy="457276"/>
              </a:xfrm>
            </p:grpSpPr>
            <p:sp>
              <p:nvSpPr>
                <p:cNvPr id="84" name="Hexagon 83"/>
                <p:cNvSpPr/>
                <p:nvPr/>
              </p:nvSpPr>
              <p:spPr>
                <a:xfrm rot="2082614">
                  <a:off x="914400" y="3657600"/>
                  <a:ext cx="510425" cy="457200"/>
                </a:xfrm>
                <a:prstGeom prst="hexagon">
                  <a:avLst/>
                </a:prstGeom>
                <a:solidFill>
                  <a:schemeClr val="accent1"/>
                </a:solidFill>
                <a:ln w="444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gular Pentagon 84"/>
                <p:cNvSpPr/>
                <p:nvPr/>
              </p:nvSpPr>
              <p:spPr>
                <a:xfrm rot="1452274">
                  <a:off x="1401503" y="3731931"/>
                  <a:ext cx="402092" cy="382945"/>
                </a:xfrm>
                <a:prstGeom prst="pentagon">
                  <a:avLst/>
                </a:prstGeom>
                <a:solidFill>
                  <a:schemeClr val="accent1"/>
                </a:solidFill>
                <a:ln w="508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6" name="Group 85"/>
            <p:cNvGrpSpPr/>
            <p:nvPr/>
          </p:nvGrpSpPr>
          <p:grpSpPr>
            <a:xfrm rot="10800000">
              <a:off x="4433342" y="2165637"/>
              <a:ext cx="793684" cy="457200"/>
              <a:chOff x="1147580" y="4222620"/>
              <a:chExt cx="793684" cy="457200"/>
            </a:xfrm>
          </p:grpSpPr>
          <p:grpSp>
            <p:nvGrpSpPr>
              <p:cNvPr id="87" name="Group 86"/>
              <p:cNvGrpSpPr/>
              <p:nvPr/>
            </p:nvGrpSpPr>
            <p:grpSpPr>
              <a:xfrm>
                <a:off x="1664438" y="4309319"/>
                <a:ext cx="276826" cy="304800"/>
                <a:chOff x="1664855" y="3733800"/>
                <a:chExt cx="276826" cy="304800"/>
              </a:xfrm>
            </p:grpSpPr>
            <p:cxnSp>
              <p:nvCxnSpPr>
                <p:cNvPr id="91" name="Straight Connector 90"/>
                <p:cNvCxnSpPr/>
                <p:nvPr/>
              </p:nvCxnSpPr>
              <p:spPr>
                <a:xfrm>
                  <a:off x="1781449" y="3899389"/>
                  <a:ext cx="1541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1664855" y="3733800"/>
                  <a:ext cx="2768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1664855" y="4038600"/>
                  <a:ext cx="2768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8" name="Group 87"/>
              <p:cNvGrpSpPr/>
              <p:nvPr/>
            </p:nvGrpSpPr>
            <p:grpSpPr>
              <a:xfrm>
                <a:off x="1147580" y="4222620"/>
                <a:ext cx="655254" cy="457200"/>
                <a:chOff x="1147580" y="4222620"/>
                <a:chExt cx="655254" cy="457200"/>
              </a:xfrm>
            </p:grpSpPr>
            <p:cxnSp>
              <p:nvCxnSpPr>
                <p:cNvPr id="89" name="Straight Connector 88"/>
                <p:cNvCxnSpPr>
                  <a:stCxn id="72" idx="5"/>
                </p:cNvCxnSpPr>
                <p:nvPr/>
              </p:nvCxnSpPr>
              <p:spPr>
                <a:xfrm rot="10800000" flipH="1" flipV="1">
                  <a:off x="1147580" y="4331402"/>
                  <a:ext cx="178233" cy="119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0" name="Hexagon 89"/>
                <p:cNvSpPr/>
                <p:nvPr/>
              </p:nvSpPr>
              <p:spPr>
                <a:xfrm rot="2084869">
                  <a:off x="1292409" y="4222620"/>
                  <a:ext cx="510425" cy="457200"/>
                </a:xfrm>
                <a:prstGeom prst="hexagon">
                  <a:avLst/>
                </a:prstGeom>
                <a:solidFill>
                  <a:schemeClr val="accent6">
                    <a:lumMod val="75000"/>
                  </a:schemeClr>
                </a:solidFill>
                <a:ln w="444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4" name="Group 93"/>
            <p:cNvGrpSpPr/>
            <p:nvPr/>
          </p:nvGrpSpPr>
          <p:grpSpPr>
            <a:xfrm rot="10800000">
              <a:off x="4050718" y="3517956"/>
              <a:ext cx="1202444" cy="457276"/>
              <a:chOff x="868863" y="4724400"/>
              <a:chExt cx="1202444" cy="457276"/>
            </a:xfrm>
          </p:grpSpPr>
          <p:cxnSp>
            <p:nvCxnSpPr>
              <p:cNvPr id="95" name="Straight Connector 94"/>
              <p:cNvCxnSpPr/>
              <p:nvPr/>
            </p:nvCxnSpPr>
            <p:spPr>
              <a:xfrm>
                <a:off x="868863" y="4876800"/>
                <a:ext cx="1541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6" name="Group 95"/>
              <p:cNvGrpSpPr/>
              <p:nvPr/>
            </p:nvGrpSpPr>
            <p:grpSpPr>
              <a:xfrm>
                <a:off x="1794481" y="4802989"/>
                <a:ext cx="276826" cy="304800"/>
                <a:chOff x="1664855" y="3733800"/>
                <a:chExt cx="276826" cy="304800"/>
              </a:xfrm>
            </p:grpSpPr>
            <p:cxnSp>
              <p:nvCxnSpPr>
                <p:cNvPr id="100" name="Straight Connector 99"/>
                <p:cNvCxnSpPr/>
                <p:nvPr/>
              </p:nvCxnSpPr>
              <p:spPr>
                <a:xfrm>
                  <a:off x="1664855" y="3733800"/>
                  <a:ext cx="2768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1664855" y="4038600"/>
                  <a:ext cx="2768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7" name="Group 96"/>
              <p:cNvGrpSpPr/>
              <p:nvPr/>
            </p:nvGrpSpPr>
            <p:grpSpPr>
              <a:xfrm rot="21021361">
                <a:off x="991657" y="4724400"/>
                <a:ext cx="889195" cy="457276"/>
                <a:chOff x="914400" y="3657600"/>
                <a:chExt cx="889195" cy="457276"/>
              </a:xfrm>
              <a:solidFill>
                <a:srgbClr val="FF0000"/>
              </a:solidFill>
            </p:grpSpPr>
            <p:sp>
              <p:nvSpPr>
                <p:cNvPr id="98" name="Hexagon 97"/>
                <p:cNvSpPr/>
                <p:nvPr/>
              </p:nvSpPr>
              <p:spPr>
                <a:xfrm rot="2082614">
                  <a:off x="914400" y="3657600"/>
                  <a:ext cx="510425" cy="457200"/>
                </a:xfrm>
                <a:prstGeom prst="hexagon">
                  <a:avLst/>
                </a:prstGeom>
                <a:grp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gular Pentagon 98"/>
                <p:cNvSpPr/>
                <p:nvPr/>
              </p:nvSpPr>
              <p:spPr>
                <a:xfrm rot="1452274">
                  <a:off x="1401503" y="3731931"/>
                  <a:ext cx="402092" cy="382945"/>
                </a:xfrm>
                <a:prstGeom prst="pentagon">
                  <a:avLst/>
                </a:prstGeom>
                <a:grp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2" name="Group 101"/>
            <p:cNvGrpSpPr/>
            <p:nvPr/>
          </p:nvGrpSpPr>
          <p:grpSpPr>
            <a:xfrm>
              <a:off x="3278949" y="3495504"/>
              <a:ext cx="811082" cy="457200"/>
              <a:chOff x="1175402" y="5362263"/>
              <a:chExt cx="811082" cy="457200"/>
            </a:xfrm>
          </p:grpSpPr>
          <p:grpSp>
            <p:nvGrpSpPr>
              <p:cNvPr id="103" name="Group 102"/>
              <p:cNvGrpSpPr/>
              <p:nvPr/>
            </p:nvGrpSpPr>
            <p:grpSpPr>
              <a:xfrm>
                <a:off x="1709658" y="5461155"/>
                <a:ext cx="276826" cy="304800"/>
                <a:chOff x="1664855" y="3733800"/>
                <a:chExt cx="276826" cy="304800"/>
              </a:xfrm>
            </p:grpSpPr>
            <p:cxnSp>
              <p:nvCxnSpPr>
                <p:cNvPr id="107" name="Straight Connector 106"/>
                <p:cNvCxnSpPr/>
                <p:nvPr/>
              </p:nvCxnSpPr>
              <p:spPr>
                <a:xfrm>
                  <a:off x="1664855" y="3733800"/>
                  <a:ext cx="2768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664855" y="4038600"/>
                  <a:ext cx="2768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4" name="Group 103"/>
              <p:cNvGrpSpPr/>
              <p:nvPr/>
            </p:nvGrpSpPr>
            <p:grpSpPr>
              <a:xfrm>
                <a:off x="1175402" y="5362263"/>
                <a:ext cx="615678" cy="457200"/>
                <a:chOff x="1175402" y="5362263"/>
                <a:chExt cx="615678" cy="457200"/>
              </a:xfrm>
            </p:grpSpPr>
            <p:cxnSp>
              <p:nvCxnSpPr>
                <p:cNvPr id="105" name="Straight Connector 104"/>
                <p:cNvCxnSpPr/>
                <p:nvPr/>
              </p:nvCxnSpPr>
              <p:spPr>
                <a:xfrm>
                  <a:off x="1175402" y="5486400"/>
                  <a:ext cx="1541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Hexagon 105"/>
                <p:cNvSpPr/>
                <p:nvPr/>
              </p:nvSpPr>
              <p:spPr>
                <a:xfrm rot="2082614">
                  <a:off x="1280655" y="5362263"/>
                  <a:ext cx="510425" cy="457200"/>
                </a:xfrm>
                <a:prstGeom prst="hexagon">
                  <a:avLst/>
                </a:prstGeom>
                <a:solidFill>
                  <a:schemeClr val="accent4">
                    <a:lumMod val="75000"/>
                  </a:schemeClr>
                </a:solidFill>
                <a:ln w="444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Tree>
    <p:extLst>
      <p:ext uri="{BB962C8B-B14F-4D97-AF65-F5344CB8AC3E}">
        <p14:creationId xmlns:p14="http://schemas.microsoft.com/office/powerpoint/2010/main" val="1334325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Why do they go opposite ways? </a:t>
            </a:r>
            <a:endParaRPr lang="en-US" dirty="0"/>
          </a:p>
          <a:p>
            <a:pPr lvl="1"/>
            <a:r>
              <a:rPr lang="en-US" dirty="0" smtClean="0">
                <a:solidFill>
                  <a:srgbClr val="FF0000"/>
                </a:solidFill>
              </a:rPr>
              <a:t>So the nitrogenous bases can pair together</a:t>
            </a:r>
          </a:p>
          <a:p>
            <a:endParaRPr lang="en-US" dirty="0"/>
          </a:p>
          <a:p>
            <a:r>
              <a:rPr lang="en-US" dirty="0" smtClean="0"/>
              <a:t>What is this called? </a:t>
            </a:r>
          </a:p>
          <a:p>
            <a:pPr lvl="1"/>
            <a:r>
              <a:rPr lang="en-US" dirty="0" smtClean="0">
                <a:solidFill>
                  <a:srgbClr val="FF0000"/>
                </a:solidFill>
              </a:rPr>
              <a:t>Anti-parallel</a:t>
            </a:r>
          </a:p>
          <a:p>
            <a:endParaRPr lang="en-US" dirty="0"/>
          </a:p>
          <a:p>
            <a:r>
              <a:rPr lang="en-US" dirty="0" smtClean="0"/>
              <a:t>How are they labeled? </a:t>
            </a:r>
          </a:p>
          <a:p>
            <a:pPr lvl="1"/>
            <a:r>
              <a:rPr lang="en-US" dirty="0" smtClean="0">
                <a:solidFill>
                  <a:srgbClr val="FF0000"/>
                </a:solidFill>
              </a:rPr>
              <a:t>The deoxyribose is labeled 5’ and 3’</a:t>
            </a:r>
          </a:p>
          <a:p>
            <a:endParaRPr lang="en-US" dirty="0"/>
          </a:p>
        </p:txBody>
      </p:sp>
    </p:spTree>
    <p:extLst>
      <p:ext uri="{BB962C8B-B14F-4D97-AF65-F5344CB8AC3E}">
        <p14:creationId xmlns:p14="http://schemas.microsoft.com/office/powerpoint/2010/main" val="40562370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TotalTime>
  <Words>1536</Words>
  <Application>Microsoft Office PowerPoint</Application>
  <PresentationFormat>On-screen Show (4:3)</PresentationFormat>
  <Paragraphs>186</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Wingdings</vt:lpstr>
      <vt:lpstr>Office Theme</vt:lpstr>
      <vt:lpstr>DNA and Protein Synthesis</vt:lpstr>
      <vt:lpstr>DNA Videos </vt:lpstr>
      <vt:lpstr>DNA Basics</vt:lpstr>
      <vt:lpstr>DNA Basics</vt:lpstr>
      <vt:lpstr>DNA Basics</vt:lpstr>
      <vt:lpstr>DNA Basics</vt:lpstr>
      <vt:lpstr>PowerPoint Presentation</vt:lpstr>
      <vt:lpstr>PowerPoint Presentation</vt:lpstr>
      <vt:lpstr>PowerPoint Presentation</vt:lpstr>
      <vt:lpstr>PowerPoint Presentation</vt:lpstr>
      <vt:lpstr>DNA Replication Enzymes and Proteins</vt:lpstr>
      <vt:lpstr>DNA Replication Enzymes and Proteins</vt:lpstr>
      <vt:lpstr>PowerPoint Presentation</vt:lpstr>
      <vt:lpstr>PowerPoint Presentation</vt:lpstr>
      <vt:lpstr>PowerPoint Presentation</vt:lpstr>
      <vt:lpstr>Vocab</vt:lpstr>
      <vt:lpstr>Vocab</vt:lpstr>
      <vt:lpstr>PowerPoint Presentation</vt:lpstr>
      <vt:lpstr>PowerPoint Presentation</vt:lpstr>
      <vt:lpstr>Transcription, RNA Processing, or Translation</vt:lpstr>
      <vt:lpstr>Transcription, RNA Processing, or Translation</vt:lpstr>
      <vt:lpstr>Steps of Translation – put in order You will have to write this out – 16 point essay!</vt:lpstr>
      <vt:lpstr>Steps of Translation – put in order You will have to write this out – 16 point essay!</vt:lpstr>
      <vt:lpstr>Transcribe and Translate the Following Sequence of DNA</vt:lpstr>
      <vt:lpstr>Transcribe and Translate the Following Sequence of DNA</vt:lpstr>
      <vt:lpstr>Transcribe and Translate the Following Sequence of DNA</vt:lpstr>
      <vt:lpstr>Extras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DNA and Protein Synthesis</dc:title>
  <dc:creator>NDHS</dc:creator>
  <cp:lastModifiedBy>Matt Irvin</cp:lastModifiedBy>
  <cp:revision>31</cp:revision>
  <dcterms:created xsi:type="dcterms:W3CDTF">2015-03-04T19:39:46Z</dcterms:created>
  <dcterms:modified xsi:type="dcterms:W3CDTF">2020-02-27T19:19:53Z</dcterms:modified>
</cp:coreProperties>
</file>