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67" r:id="rId2"/>
    <p:sldId id="257" r:id="rId3"/>
    <p:sldId id="268" r:id="rId4"/>
    <p:sldId id="258" r:id="rId5"/>
    <p:sldId id="259" r:id="rId6"/>
    <p:sldId id="269" r:id="rId7"/>
    <p:sldId id="273" r:id="rId8"/>
    <p:sldId id="274" r:id="rId9"/>
    <p:sldId id="270" r:id="rId10"/>
    <p:sldId id="271" r:id="rId11"/>
    <p:sldId id="272" r:id="rId12"/>
    <p:sldId id="277" r:id="rId13"/>
    <p:sldId id="260" r:id="rId14"/>
    <p:sldId id="261" r:id="rId15"/>
    <p:sldId id="262" r:id="rId16"/>
    <p:sldId id="263" r:id="rId17"/>
    <p:sldId id="264" r:id="rId18"/>
    <p:sldId id="265" r:id="rId19"/>
    <p:sldId id="266"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7170E-9B81-430A-B9E9-D3B6B33FFABD}" type="datetimeFigureOut">
              <a:rPr lang="en-US" smtClean="0"/>
              <a:t>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88B578-A133-42CD-A223-57BF6CA5E70E}" type="slidenum">
              <a:rPr lang="en-US" smtClean="0"/>
              <a:t>‹#›</a:t>
            </a:fld>
            <a:endParaRPr lang="en-US"/>
          </a:p>
        </p:txBody>
      </p:sp>
    </p:spTree>
    <p:extLst>
      <p:ext uri="{BB962C8B-B14F-4D97-AF65-F5344CB8AC3E}">
        <p14:creationId xmlns:p14="http://schemas.microsoft.com/office/powerpoint/2010/main" val="195648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BDA483-7519-4AB6-99C8-25CCB2927B70}" type="slidenum">
              <a:rPr lang="en-US" altLang="en-US" smtClean="0"/>
              <a:pPr/>
              <a:t>2</a:t>
            </a:fld>
            <a:endParaRPr lang="en-US" altLang="en-US"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41D603-AEF9-4341-83F6-612EE645EED6}" type="slidenum">
              <a:rPr lang="en-US" altLang="en-US" smtClean="0"/>
              <a:pPr/>
              <a:t>19</a:t>
            </a:fld>
            <a:endParaRPr lang="en-US" altLang="en-US"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49378B0-715A-4F85-B2DB-A45722BCD5A0}" type="slidenum">
              <a:rPr lang="en-US" altLang="en-US" smtClean="0"/>
              <a:pPr/>
              <a:t>4</a:t>
            </a:fld>
            <a:endParaRPr lang="en-US" altLang="en-US"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57CB60-E787-4B9E-97BE-BF9961676DA9}" type="slidenum">
              <a:rPr lang="en-US" altLang="en-US" smtClean="0"/>
              <a:pPr/>
              <a:t>5</a:t>
            </a:fld>
            <a:endParaRPr lang="en-US" altLang="en-US"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5F8FD04-9DF0-45F1-88D5-711705BD4095}" type="slidenum">
              <a:rPr lang="en-US" altLang="en-US" smtClean="0"/>
              <a:pPr/>
              <a:t>13</a:t>
            </a:fld>
            <a:endParaRPr lang="en-US" altLang="en-US"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216980-DFA4-4C04-A915-2D97389AF9CB}" type="slidenum">
              <a:rPr lang="en-US" altLang="en-US" smtClean="0"/>
              <a:pPr/>
              <a:t>14</a:t>
            </a:fld>
            <a:endParaRPr lang="en-US" altLang="en-US"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B43F1C9-AF66-4FAE-AECD-BF12BE35D33B}" type="slidenum">
              <a:rPr lang="en-US" altLang="en-US" smtClean="0"/>
              <a:pPr/>
              <a:t>15</a:t>
            </a:fld>
            <a:endParaRPr lang="en-US" altLang="en-US"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2E531AD-DB5F-4A1C-B578-A325977770DE}" type="slidenum">
              <a:rPr lang="en-US" altLang="en-US" smtClean="0"/>
              <a:pPr/>
              <a:t>16</a:t>
            </a:fld>
            <a:endParaRPr lang="en-US" altLang="en-US" smtClean="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C3E29F-8F61-4723-A49B-F1BFA8C194DC}" type="slidenum">
              <a:rPr lang="en-US" altLang="en-US" smtClean="0"/>
              <a:pPr/>
              <a:t>17</a:t>
            </a:fld>
            <a:endParaRPr lang="en-US" altLang="en-US" smtClean="0"/>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2286DBC-A3C5-4B2A-A2D3-B4A7D0D19843}" type="slidenum">
              <a:rPr lang="en-US" altLang="en-US" smtClean="0"/>
              <a:pPr/>
              <a:t>18</a:t>
            </a:fld>
            <a:endParaRPr lang="en-US" altLang="en-US"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DB689C-A305-4792-944E-29A8A1348AD8}" type="datetimeFigureOut">
              <a:rPr lang="en-US" smtClean="0"/>
              <a:t>1/14/2014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9BDF21-1E37-4146-84AD-89E5A32546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B689C-A305-4792-944E-29A8A1348AD8}"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BDF21-1E37-4146-84AD-89E5A32546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B689C-A305-4792-944E-29A8A1348AD8}"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BDF21-1E37-4146-84AD-89E5A32546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B689C-A305-4792-944E-29A8A1348AD8}"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BDF21-1E37-4146-84AD-89E5A32546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DB689C-A305-4792-944E-29A8A1348AD8}"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BDF21-1E37-4146-84AD-89E5A32546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B689C-A305-4792-944E-29A8A1348AD8}"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BDF21-1E37-4146-84AD-89E5A32546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DB689C-A305-4792-944E-29A8A1348AD8}" type="datetimeFigureOut">
              <a:rPr lang="en-US" smtClean="0"/>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BDF21-1E37-4146-84AD-89E5A32546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DB689C-A305-4792-944E-29A8A1348AD8}" type="datetimeFigureOut">
              <a:rPr lang="en-US" smtClean="0"/>
              <a:t>1/14/2014</a:t>
            </a:fld>
            <a:endParaRPr lang="en-US"/>
          </a:p>
        </p:txBody>
      </p:sp>
      <p:sp>
        <p:nvSpPr>
          <p:cNvPr id="8" name="Slide Number Placeholder 7"/>
          <p:cNvSpPr>
            <a:spLocks noGrp="1"/>
          </p:cNvSpPr>
          <p:nvPr>
            <p:ph type="sldNum" sz="quarter" idx="11"/>
          </p:nvPr>
        </p:nvSpPr>
        <p:spPr/>
        <p:txBody>
          <a:bodyPr/>
          <a:lstStyle/>
          <a:p>
            <a:fld id="{899BDF21-1E37-4146-84AD-89E5A32546C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B689C-A305-4792-944E-29A8A1348AD8}"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BDF21-1E37-4146-84AD-89E5A32546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B689C-A305-4792-944E-29A8A1348AD8}"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99BDF21-1E37-4146-84AD-89E5A32546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BDB689C-A305-4792-944E-29A8A1348AD8}"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BDF21-1E37-4146-84AD-89E5A32546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BDB689C-A305-4792-944E-29A8A1348AD8}" type="datetimeFigureOut">
              <a:rPr lang="en-US" smtClean="0"/>
              <a:t>1/14/2014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99BDF21-1E37-4146-84AD-89E5A32546C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Dihybrid</a:t>
            </a:r>
            <a:r>
              <a:rPr lang="en-US" dirty="0" smtClean="0"/>
              <a:t> Genetics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641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Possible gametes for: </a:t>
            </a:r>
          </a:p>
          <a:p>
            <a:pPr marL="0" indent="0">
              <a:buNone/>
            </a:pPr>
            <a:r>
              <a:rPr lang="en-US" dirty="0"/>
              <a:t>	</a:t>
            </a:r>
            <a:r>
              <a:rPr lang="en-US" dirty="0" err="1" smtClean="0"/>
              <a:t>TTPp</a:t>
            </a:r>
            <a:r>
              <a:rPr lang="en-US" dirty="0" smtClean="0"/>
              <a:t> = </a:t>
            </a:r>
            <a:r>
              <a:rPr lang="en-US" dirty="0" err="1" smtClean="0">
                <a:solidFill>
                  <a:srgbClr val="FFC000"/>
                </a:solidFill>
              </a:rPr>
              <a:t>TP,Tp,TP,Tp</a:t>
            </a:r>
            <a:endParaRPr lang="en-US" dirty="0" smtClean="0">
              <a:solidFill>
                <a:srgbClr val="FFC000"/>
              </a:solidFill>
            </a:endParaRPr>
          </a:p>
          <a:p>
            <a:pPr marL="0" indent="0">
              <a:buNone/>
            </a:pPr>
            <a:r>
              <a:rPr lang="en-US" dirty="0"/>
              <a:t>	</a:t>
            </a:r>
            <a:r>
              <a:rPr lang="en-US" dirty="0" err="1" smtClean="0"/>
              <a:t>TtPP</a:t>
            </a:r>
            <a:r>
              <a:rPr lang="en-US" dirty="0" smtClean="0"/>
              <a:t> = </a:t>
            </a:r>
            <a:r>
              <a:rPr lang="en-US" dirty="0" err="1" smtClean="0">
                <a:solidFill>
                  <a:srgbClr val="FFC000"/>
                </a:solidFill>
              </a:rPr>
              <a:t>TP,tP,TP</a:t>
            </a:r>
            <a:r>
              <a:rPr lang="en-US" dirty="0" smtClean="0">
                <a:solidFill>
                  <a:srgbClr val="FFC000"/>
                </a:solidFill>
              </a:rPr>
              <a:t>, </a:t>
            </a:r>
            <a:r>
              <a:rPr lang="en-US" dirty="0" err="1" smtClean="0">
                <a:solidFill>
                  <a:srgbClr val="FFC000"/>
                </a:solidFill>
              </a:rPr>
              <a:t>tP</a:t>
            </a:r>
            <a:endParaRPr lang="en-US" dirty="0" smtClean="0">
              <a:solidFill>
                <a:srgbClr val="FFC000"/>
              </a:solidFill>
            </a:endParaRPr>
          </a:p>
          <a:p>
            <a:pPr marL="0" indent="0">
              <a:buNone/>
            </a:pPr>
            <a:r>
              <a:rPr lang="en-US" dirty="0"/>
              <a:t>	</a:t>
            </a:r>
            <a:r>
              <a:rPr lang="en-US" dirty="0" err="1" smtClean="0"/>
              <a:t>ttPp</a:t>
            </a:r>
            <a:r>
              <a:rPr lang="en-US" dirty="0" smtClean="0"/>
              <a:t> = 	</a:t>
            </a:r>
            <a:endParaRPr lang="en-US" dirty="0">
              <a:solidFill>
                <a:srgbClr val="FFC000"/>
              </a:solidFill>
            </a:endParaRPr>
          </a:p>
        </p:txBody>
      </p:sp>
    </p:spTree>
    <p:extLst>
      <p:ext uri="{BB962C8B-B14F-4D97-AF65-F5344CB8AC3E}">
        <p14:creationId xmlns:p14="http://schemas.microsoft.com/office/powerpoint/2010/main" val="417074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Possible gametes for:</a:t>
            </a:r>
          </a:p>
          <a:p>
            <a:pPr marL="0" indent="0">
              <a:buNone/>
            </a:pPr>
            <a:r>
              <a:rPr lang="en-US" dirty="0"/>
              <a:t>	</a:t>
            </a:r>
            <a:r>
              <a:rPr lang="en-US" dirty="0" err="1" smtClean="0"/>
              <a:t>TTPp</a:t>
            </a:r>
            <a:r>
              <a:rPr lang="en-US" dirty="0" smtClean="0"/>
              <a:t> = </a:t>
            </a:r>
            <a:r>
              <a:rPr lang="en-US" dirty="0" err="1" smtClean="0">
                <a:solidFill>
                  <a:srgbClr val="FFC000"/>
                </a:solidFill>
              </a:rPr>
              <a:t>TP,Tp,TP,Tp</a:t>
            </a:r>
            <a:endParaRPr lang="en-US" dirty="0" smtClean="0">
              <a:solidFill>
                <a:srgbClr val="FFC000"/>
              </a:solidFill>
            </a:endParaRPr>
          </a:p>
          <a:p>
            <a:pPr marL="0" indent="0">
              <a:buNone/>
            </a:pPr>
            <a:r>
              <a:rPr lang="en-US" dirty="0"/>
              <a:t>	</a:t>
            </a:r>
            <a:r>
              <a:rPr lang="en-US" dirty="0" err="1" smtClean="0"/>
              <a:t>TtPP</a:t>
            </a:r>
            <a:r>
              <a:rPr lang="en-US" dirty="0" smtClean="0"/>
              <a:t> = </a:t>
            </a:r>
            <a:r>
              <a:rPr lang="en-US" dirty="0" err="1" smtClean="0">
                <a:solidFill>
                  <a:srgbClr val="FFC000"/>
                </a:solidFill>
              </a:rPr>
              <a:t>TP,tP,TP</a:t>
            </a:r>
            <a:r>
              <a:rPr lang="en-US" dirty="0" smtClean="0">
                <a:solidFill>
                  <a:srgbClr val="FFC000"/>
                </a:solidFill>
              </a:rPr>
              <a:t>, </a:t>
            </a:r>
            <a:r>
              <a:rPr lang="en-US" dirty="0" err="1" smtClean="0">
                <a:solidFill>
                  <a:srgbClr val="FFC000"/>
                </a:solidFill>
              </a:rPr>
              <a:t>tP</a:t>
            </a:r>
            <a:endParaRPr lang="en-US" dirty="0" smtClean="0">
              <a:solidFill>
                <a:srgbClr val="FFC000"/>
              </a:solidFill>
            </a:endParaRPr>
          </a:p>
          <a:p>
            <a:pPr marL="0" indent="0">
              <a:buNone/>
            </a:pPr>
            <a:r>
              <a:rPr lang="en-US" dirty="0"/>
              <a:t>	</a:t>
            </a:r>
            <a:r>
              <a:rPr lang="en-US" dirty="0" err="1" smtClean="0"/>
              <a:t>ttPp</a:t>
            </a:r>
            <a:r>
              <a:rPr lang="en-US" dirty="0" smtClean="0"/>
              <a:t> =   </a:t>
            </a:r>
            <a:r>
              <a:rPr lang="en-US" dirty="0" err="1" smtClean="0">
                <a:solidFill>
                  <a:srgbClr val="FFC000"/>
                </a:solidFill>
              </a:rPr>
              <a:t>tP,tp</a:t>
            </a:r>
            <a:r>
              <a:rPr lang="en-US" dirty="0" smtClean="0">
                <a:solidFill>
                  <a:srgbClr val="FFC000"/>
                </a:solidFill>
              </a:rPr>
              <a:t>, </a:t>
            </a:r>
            <a:r>
              <a:rPr lang="en-US" dirty="0" err="1" smtClean="0">
                <a:solidFill>
                  <a:srgbClr val="FFC000"/>
                </a:solidFill>
              </a:rPr>
              <a:t>tP</a:t>
            </a:r>
            <a:r>
              <a:rPr lang="en-US" dirty="0" smtClean="0">
                <a:solidFill>
                  <a:srgbClr val="FFC000"/>
                </a:solidFill>
              </a:rPr>
              <a:t>, </a:t>
            </a:r>
            <a:r>
              <a:rPr lang="en-US" dirty="0" err="1" smtClean="0">
                <a:solidFill>
                  <a:srgbClr val="FFC000"/>
                </a:solidFill>
              </a:rPr>
              <a:t>tp</a:t>
            </a:r>
            <a:r>
              <a:rPr lang="en-US" dirty="0" smtClean="0">
                <a:solidFill>
                  <a:srgbClr val="FFC000"/>
                </a:solidFill>
              </a:rPr>
              <a:t> </a:t>
            </a:r>
            <a:endParaRPr lang="en-US" dirty="0">
              <a:solidFill>
                <a:srgbClr val="FFC000"/>
              </a:solidFill>
            </a:endParaRPr>
          </a:p>
        </p:txBody>
      </p:sp>
    </p:spTree>
    <p:extLst>
      <p:ext uri="{BB962C8B-B14F-4D97-AF65-F5344CB8AC3E}">
        <p14:creationId xmlns:p14="http://schemas.microsoft.com/office/powerpoint/2010/main" val="148921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C000"/>
                </a:solidFill>
              </a:rPr>
              <a:t>F1 Cross: </a:t>
            </a:r>
            <a:r>
              <a:rPr lang="en-US" altLang="en-US" dirty="0" err="1" smtClean="0">
                <a:solidFill>
                  <a:srgbClr val="FFC000"/>
                </a:solidFill>
              </a:rPr>
              <a:t>TtPp</a:t>
            </a:r>
            <a:r>
              <a:rPr lang="en-US" altLang="en-US" dirty="0" smtClean="0">
                <a:solidFill>
                  <a:srgbClr val="FFC000"/>
                </a:solidFill>
              </a:rPr>
              <a:t> x </a:t>
            </a:r>
            <a:r>
              <a:rPr lang="en-US" altLang="en-US" dirty="0" err="1">
                <a:solidFill>
                  <a:srgbClr val="FFC000"/>
                </a:solidFill>
              </a:rPr>
              <a:t>TtPp</a:t>
            </a:r>
            <a:endParaRPr lang="en-US" altLang="en-US" dirty="0">
              <a:solidFill>
                <a:srgbClr val="FFC000"/>
              </a:solidFill>
            </a:endParaRPr>
          </a:p>
          <a:p>
            <a:pPr marL="36576" indent="0">
              <a:buNone/>
            </a:pPr>
            <a:endParaRPr lang="en-US" dirty="0" smtClean="0"/>
          </a:p>
          <a:p>
            <a:pPr marL="36576" indent="0">
              <a:buNone/>
            </a:pPr>
            <a:endParaRPr lang="en-US" dirty="0"/>
          </a:p>
          <a:p>
            <a:pPr marL="36576" indent="0">
              <a:buNone/>
            </a:pPr>
            <a:endParaRPr lang="en-US" dirty="0"/>
          </a:p>
        </p:txBody>
      </p:sp>
    </p:spTree>
    <p:extLst>
      <p:ext uri="{BB962C8B-B14F-4D97-AF65-F5344CB8AC3E}">
        <p14:creationId xmlns:p14="http://schemas.microsoft.com/office/powerpoint/2010/main" val="2281859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8751" name="Group 31"/>
          <p:cNvGraphicFramePr>
            <a:graphicFrameLocks noGrp="1"/>
          </p:cNvGraphicFramePr>
          <p:nvPr/>
        </p:nvGraphicFramePr>
        <p:xfrm>
          <a:off x="1524000" y="1397000"/>
          <a:ext cx="6096000" cy="4064000"/>
        </p:xfrm>
        <a:graphic>
          <a:graphicData uri="http://schemas.openxmlformats.org/drawingml/2006/table">
            <a:tbl>
              <a:tblPr/>
              <a:tblGrid>
                <a:gridCol w="1524000"/>
                <a:gridCol w="1524000"/>
                <a:gridCol w="1524000"/>
                <a:gridCol w="1524000"/>
              </a:tblGrid>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45" name="Text Box 32"/>
          <p:cNvSpPr txBox="1">
            <a:spLocks noChangeArrowheads="1"/>
          </p:cNvSpPr>
          <p:nvPr/>
        </p:nvSpPr>
        <p:spPr bwMode="auto">
          <a:xfrm>
            <a:off x="19050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TP</a:t>
            </a:r>
            <a:endParaRPr lang="en-US" altLang="en-US" sz="1800" dirty="0">
              <a:solidFill>
                <a:srgbClr val="FFC000"/>
              </a:solidFill>
            </a:endParaRPr>
          </a:p>
        </p:txBody>
      </p:sp>
      <p:sp>
        <p:nvSpPr>
          <p:cNvPr id="34846" name="Text Box 33"/>
          <p:cNvSpPr txBox="1">
            <a:spLocks noChangeArrowheads="1"/>
          </p:cNvSpPr>
          <p:nvPr/>
        </p:nvSpPr>
        <p:spPr bwMode="auto">
          <a:xfrm>
            <a:off x="609600" y="1828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TP</a:t>
            </a:r>
          </a:p>
        </p:txBody>
      </p:sp>
      <p:sp>
        <p:nvSpPr>
          <p:cNvPr id="34847" name="Text Box 34"/>
          <p:cNvSpPr txBox="1">
            <a:spLocks noChangeArrowheads="1"/>
          </p:cNvSpPr>
          <p:nvPr/>
        </p:nvSpPr>
        <p:spPr bwMode="auto">
          <a:xfrm>
            <a:off x="533400" y="2895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Tp</a:t>
            </a:r>
          </a:p>
        </p:txBody>
      </p:sp>
      <p:sp>
        <p:nvSpPr>
          <p:cNvPr id="34848" name="Text Box 35"/>
          <p:cNvSpPr txBox="1">
            <a:spLocks noChangeArrowheads="1"/>
          </p:cNvSpPr>
          <p:nvPr/>
        </p:nvSpPr>
        <p:spPr bwMode="auto">
          <a:xfrm>
            <a:off x="48768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tP</a:t>
            </a:r>
          </a:p>
        </p:txBody>
      </p:sp>
      <p:sp>
        <p:nvSpPr>
          <p:cNvPr id="34849" name="Text Box 36"/>
          <p:cNvSpPr txBox="1">
            <a:spLocks noChangeArrowheads="1"/>
          </p:cNvSpPr>
          <p:nvPr/>
        </p:nvSpPr>
        <p:spPr bwMode="auto">
          <a:xfrm>
            <a:off x="33528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Tp</a:t>
            </a:r>
            <a:endParaRPr lang="en-US" altLang="en-US" sz="1800" dirty="0">
              <a:solidFill>
                <a:srgbClr val="FFC000"/>
              </a:solidFill>
            </a:endParaRPr>
          </a:p>
        </p:txBody>
      </p:sp>
      <p:sp>
        <p:nvSpPr>
          <p:cNvPr id="34850" name="Text Box 37"/>
          <p:cNvSpPr txBox="1">
            <a:spLocks noChangeArrowheads="1"/>
          </p:cNvSpPr>
          <p:nvPr/>
        </p:nvSpPr>
        <p:spPr bwMode="auto">
          <a:xfrm>
            <a:off x="533400" y="38862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tP</a:t>
            </a:r>
          </a:p>
        </p:txBody>
      </p:sp>
      <p:sp>
        <p:nvSpPr>
          <p:cNvPr id="34851" name="Text Box 38"/>
          <p:cNvSpPr txBox="1">
            <a:spLocks noChangeArrowheads="1"/>
          </p:cNvSpPr>
          <p:nvPr/>
        </p:nvSpPr>
        <p:spPr bwMode="auto">
          <a:xfrm>
            <a:off x="64770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tp</a:t>
            </a:r>
            <a:endParaRPr lang="en-US" altLang="en-US" sz="1800" dirty="0">
              <a:solidFill>
                <a:srgbClr val="FFC000"/>
              </a:solidFill>
            </a:endParaRPr>
          </a:p>
        </p:txBody>
      </p:sp>
      <p:sp>
        <p:nvSpPr>
          <p:cNvPr id="34852" name="Text Box 39"/>
          <p:cNvSpPr txBox="1">
            <a:spLocks noChangeArrowheads="1"/>
          </p:cNvSpPr>
          <p:nvPr/>
        </p:nvSpPr>
        <p:spPr bwMode="auto">
          <a:xfrm>
            <a:off x="609600" y="480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tp</a:t>
            </a:r>
          </a:p>
        </p:txBody>
      </p:sp>
    </p:spTree>
    <p:extLst>
      <p:ext uri="{BB962C8B-B14F-4D97-AF65-F5344CB8AC3E}">
        <p14:creationId xmlns:p14="http://schemas.microsoft.com/office/powerpoint/2010/main" val="415864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0770" name="Group 2"/>
          <p:cNvGraphicFramePr>
            <a:graphicFrameLocks noGrp="1"/>
          </p:cNvGraphicFramePr>
          <p:nvPr/>
        </p:nvGraphicFramePr>
        <p:xfrm>
          <a:off x="1524000" y="1397000"/>
          <a:ext cx="6096000" cy="4064000"/>
        </p:xfrm>
        <a:graphic>
          <a:graphicData uri="http://schemas.openxmlformats.org/drawingml/2006/table">
            <a:tbl>
              <a:tblPr/>
              <a:tblGrid>
                <a:gridCol w="1524000"/>
                <a:gridCol w="1524000"/>
                <a:gridCol w="1524000"/>
                <a:gridCol w="1524000"/>
              </a:tblGrid>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69" name="Text Box 29"/>
          <p:cNvSpPr txBox="1">
            <a:spLocks noChangeArrowheads="1"/>
          </p:cNvSpPr>
          <p:nvPr/>
        </p:nvSpPr>
        <p:spPr bwMode="auto">
          <a:xfrm>
            <a:off x="19050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0" name="Text Box 30"/>
          <p:cNvSpPr txBox="1">
            <a:spLocks noChangeArrowheads="1"/>
          </p:cNvSpPr>
          <p:nvPr/>
        </p:nvSpPr>
        <p:spPr bwMode="auto">
          <a:xfrm>
            <a:off x="609600" y="1828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1" name="Text Box 31"/>
          <p:cNvSpPr txBox="1">
            <a:spLocks noChangeArrowheads="1"/>
          </p:cNvSpPr>
          <p:nvPr/>
        </p:nvSpPr>
        <p:spPr bwMode="auto">
          <a:xfrm>
            <a:off x="533400" y="2895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2" name="Text Box 32"/>
          <p:cNvSpPr txBox="1">
            <a:spLocks noChangeArrowheads="1"/>
          </p:cNvSpPr>
          <p:nvPr/>
        </p:nvSpPr>
        <p:spPr bwMode="auto">
          <a:xfrm>
            <a:off x="48768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3" name="Text Box 33"/>
          <p:cNvSpPr txBox="1">
            <a:spLocks noChangeArrowheads="1"/>
          </p:cNvSpPr>
          <p:nvPr/>
        </p:nvSpPr>
        <p:spPr bwMode="auto">
          <a:xfrm>
            <a:off x="33528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4" name="Text Box 34"/>
          <p:cNvSpPr txBox="1">
            <a:spLocks noChangeArrowheads="1"/>
          </p:cNvSpPr>
          <p:nvPr/>
        </p:nvSpPr>
        <p:spPr bwMode="auto">
          <a:xfrm>
            <a:off x="533400" y="38862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5" name="Text Box 35"/>
          <p:cNvSpPr txBox="1">
            <a:spLocks noChangeArrowheads="1"/>
          </p:cNvSpPr>
          <p:nvPr/>
        </p:nvSpPr>
        <p:spPr bwMode="auto">
          <a:xfrm>
            <a:off x="6477000" y="99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6" name="Text Box 36"/>
          <p:cNvSpPr txBox="1">
            <a:spLocks noChangeArrowheads="1"/>
          </p:cNvSpPr>
          <p:nvPr/>
        </p:nvSpPr>
        <p:spPr bwMode="auto">
          <a:xfrm>
            <a:off x="609600" y="4800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tp</a:t>
            </a:r>
          </a:p>
        </p:txBody>
      </p:sp>
      <p:sp>
        <p:nvSpPr>
          <p:cNvPr id="35877" name="Text Box 37"/>
          <p:cNvSpPr txBox="1">
            <a:spLocks noChangeArrowheads="1"/>
          </p:cNvSpPr>
          <p:nvPr/>
        </p:nvSpPr>
        <p:spPr bwMode="auto">
          <a:xfrm>
            <a:off x="1676400" y="1752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78" name="Text Box 38"/>
          <p:cNvSpPr txBox="1">
            <a:spLocks noChangeArrowheads="1"/>
          </p:cNvSpPr>
          <p:nvPr/>
        </p:nvSpPr>
        <p:spPr bwMode="auto">
          <a:xfrm>
            <a:off x="3200400" y="1752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79" name="Text Box 39"/>
          <p:cNvSpPr txBox="1">
            <a:spLocks noChangeArrowheads="1"/>
          </p:cNvSpPr>
          <p:nvPr/>
        </p:nvSpPr>
        <p:spPr bwMode="auto">
          <a:xfrm>
            <a:off x="3276600" y="2743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80" name="Text Box 40"/>
          <p:cNvSpPr txBox="1">
            <a:spLocks noChangeArrowheads="1"/>
          </p:cNvSpPr>
          <p:nvPr/>
        </p:nvSpPr>
        <p:spPr bwMode="auto">
          <a:xfrm>
            <a:off x="1752600" y="2743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81" name="Text Box 41"/>
          <p:cNvSpPr txBox="1">
            <a:spLocks noChangeArrowheads="1"/>
          </p:cNvSpPr>
          <p:nvPr/>
        </p:nvSpPr>
        <p:spPr bwMode="auto">
          <a:xfrm>
            <a:off x="4724400" y="1752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TtPP</a:t>
            </a:r>
            <a:endParaRPr lang="en-US" altLang="en-US" sz="1800" dirty="0">
              <a:solidFill>
                <a:srgbClr val="FFC000"/>
              </a:solidFill>
            </a:endParaRPr>
          </a:p>
        </p:txBody>
      </p:sp>
      <p:sp>
        <p:nvSpPr>
          <p:cNvPr id="35882" name="Text Box 42"/>
          <p:cNvSpPr txBox="1">
            <a:spLocks noChangeArrowheads="1"/>
          </p:cNvSpPr>
          <p:nvPr/>
        </p:nvSpPr>
        <p:spPr bwMode="auto">
          <a:xfrm>
            <a:off x="1752600" y="3733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83" name="Text Box 43"/>
          <p:cNvSpPr txBox="1">
            <a:spLocks noChangeArrowheads="1"/>
          </p:cNvSpPr>
          <p:nvPr/>
        </p:nvSpPr>
        <p:spPr bwMode="auto">
          <a:xfrm>
            <a:off x="6248400" y="1752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TtPp</a:t>
            </a:r>
            <a:endParaRPr lang="en-US" altLang="en-US" sz="1800" dirty="0">
              <a:solidFill>
                <a:srgbClr val="FFC000"/>
              </a:solidFill>
            </a:endParaRPr>
          </a:p>
        </p:txBody>
      </p:sp>
      <p:sp>
        <p:nvSpPr>
          <p:cNvPr id="35884" name="Text Box 44"/>
          <p:cNvSpPr txBox="1">
            <a:spLocks noChangeArrowheads="1"/>
          </p:cNvSpPr>
          <p:nvPr/>
        </p:nvSpPr>
        <p:spPr bwMode="auto">
          <a:xfrm>
            <a:off x="3352800" y="3733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85" name="Text Box 45"/>
          <p:cNvSpPr txBox="1">
            <a:spLocks noChangeArrowheads="1"/>
          </p:cNvSpPr>
          <p:nvPr/>
        </p:nvSpPr>
        <p:spPr bwMode="auto">
          <a:xfrm>
            <a:off x="4800600" y="2667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86" name="Text Box 46"/>
          <p:cNvSpPr txBox="1">
            <a:spLocks noChangeArrowheads="1"/>
          </p:cNvSpPr>
          <p:nvPr/>
        </p:nvSpPr>
        <p:spPr bwMode="auto">
          <a:xfrm>
            <a:off x="17526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87" name="Text Box 47"/>
          <p:cNvSpPr txBox="1">
            <a:spLocks noChangeArrowheads="1"/>
          </p:cNvSpPr>
          <p:nvPr/>
        </p:nvSpPr>
        <p:spPr bwMode="auto">
          <a:xfrm>
            <a:off x="6324600" y="2667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Ttpp</a:t>
            </a:r>
            <a:endParaRPr lang="en-US" altLang="en-US" sz="1800" dirty="0">
              <a:solidFill>
                <a:srgbClr val="FFC000"/>
              </a:solidFill>
            </a:endParaRPr>
          </a:p>
        </p:txBody>
      </p:sp>
      <p:sp>
        <p:nvSpPr>
          <p:cNvPr id="35888" name="Text Box 48"/>
          <p:cNvSpPr txBox="1">
            <a:spLocks noChangeArrowheads="1"/>
          </p:cNvSpPr>
          <p:nvPr/>
        </p:nvSpPr>
        <p:spPr bwMode="auto">
          <a:xfrm>
            <a:off x="3276600" y="4800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89" name="Text Box 49"/>
          <p:cNvSpPr txBox="1">
            <a:spLocks noChangeArrowheads="1"/>
          </p:cNvSpPr>
          <p:nvPr/>
        </p:nvSpPr>
        <p:spPr bwMode="auto">
          <a:xfrm>
            <a:off x="4800600" y="3733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90" name="Text Box 50"/>
          <p:cNvSpPr txBox="1">
            <a:spLocks noChangeArrowheads="1"/>
          </p:cNvSpPr>
          <p:nvPr/>
        </p:nvSpPr>
        <p:spPr bwMode="auto">
          <a:xfrm>
            <a:off x="63246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91" name="Text Box 51"/>
          <p:cNvSpPr txBox="1">
            <a:spLocks noChangeArrowheads="1"/>
          </p:cNvSpPr>
          <p:nvPr/>
        </p:nvSpPr>
        <p:spPr bwMode="auto">
          <a:xfrm>
            <a:off x="6324600" y="3810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
        <p:nvSpPr>
          <p:cNvPr id="35892" name="Text Box 52"/>
          <p:cNvSpPr txBox="1">
            <a:spLocks noChangeArrowheads="1"/>
          </p:cNvSpPr>
          <p:nvPr/>
        </p:nvSpPr>
        <p:spPr bwMode="auto">
          <a:xfrm>
            <a:off x="4800600" y="4800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ttPp</a:t>
            </a:r>
          </a:p>
        </p:txBody>
      </p:sp>
    </p:spTree>
    <p:extLst>
      <p:ext uri="{BB962C8B-B14F-4D97-AF65-F5344CB8AC3E}">
        <p14:creationId xmlns:p14="http://schemas.microsoft.com/office/powerpoint/2010/main" val="1726893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Dihybrid Cross Ratios</a:t>
            </a:r>
          </a:p>
        </p:txBody>
      </p:sp>
      <p:sp>
        <p:nvSpPr>
          <p:cNvPr id="36867" name="Rectangle 3"/>
          <p:cNvSpPr>
            <a:spLocks noGrp="1" noChangeArrowheads="1"/>
          </p:cNvSpPr>
          <p:nvPr>
            <p:ph idx="1"/>
          </p:nvPr>
        </p:nvSpPr>
        <p:spPr/>
        <p:txBody>
          <a:bodyPr/>
          <a:lstStyle/>
          <a:p>
            <a:pPr eaLnBrk="1" hangingPunct="1">
              <a:buFont typeface="Wingdings" pitchFamily="2" charset="2"/>
              <a:buNone/>
            </a:pPr>
            <a:r>
              <a:rPr lang="en-US" altLang="en-US" smtClean="0"/>
              <a:t>Genotypic Ratio: </a:t>
            </a:r>
          </a:p>
          <a:p>
            <a:pPr eaLnBrk="1" hangingPunct="1">
              <a:buFont typeface="Wingdings" pitchFamily="2" charset="2"/>
              <a:buNone/>
            </a:pPr>
            <a:r>
              <a:rPr lang="en-US" altLang="en-US" smtClean="0"/>
              <a:t>	</a:t>
            </a:r>
          </a:p>
          <a:p>
            <a:pPr eaLnBrk="1" hangingPunct="1">
              <a:buFont typeface="Wingdings" pitchFamily="2" charset="2"/>
              <a:buNone/>
            </a:pPr>
            <a:r>
              <a:rPr lang="en-US" altLang="en-US" smtClean="0"/>
              <a:t>Phenotypic Ratio:</a:t>
            </a:r>
          </a:p>
          <a:p>
            <a:pPr eaLnBrk="1" hangingPunct="1">
              <a:buFont typeface="Wingdings" pitchFamily="2" charset="2"/>
              <a:buNone/>
            </a:pPr>
            <a:r>
              <a:rPr lang="en-US" altLang="en-US" smtClean="0"/>
              <a:t>	</a:t>
            </a:r>
            <a:endParaRPr lang="en-US" altLang="en-US" sz="2000" smtClean="0"/>
          </a:p>
        </p:txBody>
      </p:sp>
    </p:spTree>
    <p:extLst>
      <p:ext uri="{BB962C8B-B14F-4D97-AF65-F5344CB8AC3E}">
        <p14:creationId xmlns:p14="http://schemas.microsoft.com/office/powerpoint/2010/main" val="4105606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Dihybrid Cross Ratios</a:t>
            </a:r>
          </a:p>
        </p:txBody>
      </p:sp>
      <p:sp>
        <p:nvSpPr>
          <p:cNvPr id="37891" name="Rectangle 3"/>
          <p:cNvSpPr>
            <a:spLocks noGrp="1" noChangeArrowheads="1"/>
          </p:cNvSpPr>
          <p:nvPr>
            <p:ph idx="1"/>
          </p:nvPr>
        </p:nvSpPr>
        <p:spPr/>
        <p:txBody>
          <a:bodyPr/>
          <a:lstStyle/>
          <a:p>
            <a:pPr eaLnBrk="1" hangingPunct="1">
              <a:buFont typeface="Wingdings" pitchFamily="2" charset="2"/>
              <a:buNone/>
            </a:pPr>
            <a:r>
              <a:rPr lang="en-US" altLang="en-US" dirty="0" smtClean="0"/>
              <a:t>Genotypic Ratio: </a:t>
            </a:r>
          </a:p>
          <a:p>
            <a:pPr eaLnBrk="1" hangingPunct="1">
              <a:buFont typeface="Wingdings" pitchFamily="2" charset="2"/>
              <a:buNone/>
            </a:pPr>
            <a:r>
              <a:rPr lang="en-US" altLang="en-US" dirty="0" smtClean="0"/>
              <a:t>	</a:t>
            </a:r>
            <a:r>
              <a:rPr lang="en-US" altLang="en-US" sz="2400" dirty="0" err="1" smtClean="0">
                <a:solidFill>
                  <a:srgbClr val="FFC000"/>
                </a:solidFill>
              </a:rPr>
              <a:t>TTPP:TTPp:TtPP:TtPp:TTpp:Ttpp:ttPP:ttPp:ttpp</a:t>
            </a:r>
            <a:endParaRPr lang="en-US" altLang="en-US" sz="2400" dirty="0" smtClean="0">
              <a:solidFill>
                <a:srgbClr val="FFC000"/>
              </a:solidFill>
            </a:endParaRPr>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Phenotypic Ratio:</a:t>
            </a:r>
          </a:p>
          <a:p>
            <a:pPr eaLnBrk="1" hangingPunct="1">
              <a:buFont typeface="Wingdings" pitchFamily="2" charset="2"/>
              <a:buNone/>
            </a:pPr>
            <a:r>
              <a:rPr lang="en-US" altLang="en-US" dirty="0" smtClean="0"/>
              <a:t>	</a:t>
            </a:r>
            <a:endParaRPr lang="en-US" altLang="en-US" sz="2000" dirty="0" smtClean="0"/>
          </a:p>
        </p:txBody>
      </p:sp>
    </p:spTree>
    <p:extLst>
      <p:ext uri="{BB962C8B-B14F-4D97-AF65-F5344CB8AC3E}">
        <p14:creationId xmlns:p14="http://schemas.microsoft.com/office/powerpoint/2010/main" val="4165033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Dihybrid Cross Ratios</a:t>
            </a:r>
          </a:p>
        </p:txBody>
      </p:sp>
      <p:sp>
        <p:nvSpPr>
          <p:cNvPr id="38915" name="Rectangle 3"/>
          <p:cNvSpPr>
            <a:spLocks noGrp="1" noChangeArrowheads="1"/>
          </p:cNvSpPr>
          <p:nvPr>
            <p:ph idx="1"/>
          </p:nvPr>
        </p:nvSpPr>
        <p:spPr/>
        <p:txBody>
          <a:bodyPr/>
          <a:lstStyle/>
          <a:p>
            <a:pPr eaLnBrk="1" hangingPunct="1">
              <a:buFont typeface="Wingdings" pitchFamily="2" charset="2"/>
              <a:buNone/>
            </a:pPr>
            <a:r>
              <a:rPr lang="en-US" altLang="en-US" dirty="0" smtClean="0"/>
              <a:t>Genotypic Ratio: </a:t>
            </a:r>
          </a:p>
          <a:p>
            <a:pPr eaLnBrk="1" hangingPunct="1">
              <a:buFont typeface="Wingdings" pitchFamily="2" charset="2"/>
              <a:buNone/>
            </a:pPr>
            <a:r>
              <a:rPr lang="en-US" altLang="en-US" sz="2400" dirty="0" err="1" smtClean="0"/>
              <a:t>TTPP:TTPp:TtPP:TtPp:TTpp:Ttpp:ttPP:ttPp:ttpp</a:t>
            </a:r>
            <a:endParaRPr lang="en-US" altLang="en-US" sz="2400" dirty="0" smtClean="0"/>
          </a:p>
          <a:p>
            <a:pPr eaLnBrk="1" hangingPunct="1">
              <a:buFont typeface="Wingdings" pitchFamily="2" charset="2"/>
              <a:buNone/>
            </a:pPr>
            <a:r>
              <a:rPr lang="en-US" altLang="en-US" dirty="0" smtClean="0"/>
              <a:t>	</a:t>
            </a:r>
            <a:r>
              <a:rPr lang="en-US" altLang="en-US" dirty="0" smtClean="0">
                <a:solidFill>
                  <a:srgbClr val="FFC000"/>
                </a:solidFill>
              </a:rPr>
              <a:t>1:2:2:4:1:2:1:2:1</a:t>
            </a:r>
          </a:p>
          <a:p>
            <a:pPr eaLnBrk="1" hangingPunct="1">
              <a:buFont typeface="Wingdings" pitchFamily="2" charset="2"/>
              <a:buNone/>
            </a:pPr>
            <a:r>
              <a:rPr lang="en-US" altLang="en-US" dirty="0" smtClean="0"/>
              <a:t>Phenotypic Ratio:</a:t>
            </a:r>
          </a:p>
          <a:p>
            <a:pPr eaLnBrk="1" hangingPunct="1">
              <a:buFont typeface="Wingdings" pitchFamily="2" charset="2"/>
              <a:buNone/>
            </a:pPr>
            <a:r>
              <a:rPr lang="en-US" altLang="en-US" dirty="0" smtClean="0"/>
              <a:t>	</a:t>
            </a:r>
          </a:p>
        </p:txBody>
      </p:sp>
    </p:spTree>
    <p:extLst>
      <p:ext uri="{BB962C8B-B14F-4D97-AF65-F5344CB8AC3E}">
        <p14:creationId xmlns:p14="http://schemas.microsoft.com/office/powerpoint/2010/main" val="2745614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Dihybrid Cross Ratios</a:t>
            </a:r>
          </a:p>
        </p:txBody>
      </p:sp>
      <p:sp>
        <p:nvSpPr>
          <p:cNvPr id="39939" name="Rectangle 3"/>
          <p:cNvSpPr>
            <a:spLocks noGrp="1" noChangeArrowheads="1"/>
          </p:cNvSpPr>
          <p:nvPr>
            <p:ph idx="1"/>
          </p:nvPr>
        </p:nvSpPr>
        <p:spPr/>
        <p:txBody>
          <a:bodyPr/>
          <a:lstStyle/>
          <a:p>
            <a:pPr eaLnBrk="1" hangingPunct="1">
              <a:buFont typeface="Wingdings" pitchFamily="2" charset="2"/>
              <a:buNone/>
            </a:pPr>
            <a:r>
              <a:rPr lang="en-US" altLang="en-US" dirty="0" smtClean="0"/>
              <a:t>Genotypic Ratio: </a:t>
            </a:r>
          </a:p>
          <a:p>
            <a:pPr eaLnBrk="1" hangingPunct="1">
              <a:buFont typeface="Wingdings" pitchFamily="2" charset="2"/>
              <a:buNone/>
            </a:pPr>
            <a:r>
              <a:rPr lang="en-US" altLang="en-US" sz="2400" dirty="0" err="1" smtClean="0"/>
              <a:t>TTPP:TTPp:TtPP:TtPp:TTpp:Ttpp:ttPP:ttPp:ttpp</a:t>
            </a:r>
            <a:endParaRPr lang="en-US" altLang="en-US" sz="2400" dirty="0" smtClean="0"/>
          </a:p>
          <a:p>
            <a:pPr eaLnBrk="1" hangingPunct="1">
              <a:buFont typeface="Wingdings" pitchFamily="2" charset="2"/>
              <a:buNone/>
            </a:pPr>
            <a:r>
              <a:rPr lang="en-US" altLang="en-US" dirty="0" smtClean="0"/>
              <a:t>	1:2:2:4:1:2:1:2:1</a:t>
            </a:r>
          </a:p>
          <a:p>
            <a:pPr eaLnBrk="1" hangingPunct="1">
              <a:buFont typeface="Wingdings" pitchFamily="2" charset="2"/>
              <a:buNone/>
            </a:pPr>
            <a:r>
              <a:rPr lang="en-US" altLang="en-US" dirty="0" smtClean="0"/>
              <a:t>Phenotypic Ratio:</a:t>
            </a:r>
          </a:p>
          <a:p>
            <a:pPr eaLnBrk="1" hangingPunct="1">
              <a:buFont typeface="Wingdings" pitchFamily="2" charset="2"/>
              <a:buNone/>
            </a:pPr>
            <a:r>
              <a:rPr lang="en-US" altLang="en-US" dirty="0" smtClean="0"/>
              <a:t>	</a:t>
            </a:r>
            <a:r>
              <a:rPr lang="en-US" altLang="en-US" sz="2000" dirty="0" smtClean="0">
                <a:solidFill>
                  <a:srgbClr val="FFC000"/>
                </a:solidFill>
              </a:rPr>
              <a:t>Tall Purple: Tall White: Short Purple: Short White</a:t>
            </a:r>
          </a:p>
          <a:p>
            <a:pPr eaLnBrk="1" hangingPunct="1">
              <a:buFont typeface="Wingdings" pitchFamily="2" charset="2"/>
              <a:buNone/>
            </a:pPr>
            <a:r>
              <a:rPr lang="en-US" altLang="en-US" sz="2000" dirty="0" smtClean="0"/>
              <a:t>	</a:t>
            </a:r>
          </a:p>
        </p:txBody>
      </p:sp>
    </p:spTree>
    <p:extLst>
      <p:ext uri="{BB962C8B-B14F-4D97-AF65-F5344CB8AC3E}">
        <p14:creationId xmlns:p14="http://schemas.microsoft.com/office/powerpoint/2010/main" val="3718887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Dihybrid Cross Ratios</a:t>
            </a:r>
          </a:p>
        </p:txBody>
      </p:sp>
      <p:sp>
        <p:nvSpPr>
          <p:cNvPr id="40963" name="Rectangle 3"/>
          <p:cNvSpPr>
            <a:spLocks noGrp="1" noChangeArrowheads="1"/>
          </p:cNvSpPr>
          <p:nvPr>
            <p:ph idx="1"/>
          </p:nvPr>
        </p:nvSpPr>
        <p:spPr/>
        <p:txBody>
          <a:bodyPr/>
          <a:lstStyle/>
          <a:p>
            <a:pPr eaLnBrk="1" hangingPunct="1">
              <a:buFont typeface="Wingdings" pitchFamily="2" charset="2"/>
              <a:buNone/>
            </a:pPr>
            <a:r>
              <a:rPr lang="en-US" altLang="en-US" dirty="0" smtClean="0"/>
              <a:t>Genotypic Ratio: </a:t>
            </a:r>
          </a:p>
          <a:p>
            <a:pPr eaLnBrk="1" hangingPunct="1">
              <a:buFont typeface="Wingdings" pitchFamily="2" charset="2"/>
              <a:buNone/>
            </a:pPr>
            <a:r>
              <a:rPr lang="en-US" altLang="en-US" sz="2400" dirty="0" err="1" smtClean="0"/>
              <a:t>TTPP:TTPp:TtPP:TtPp:TTpp:Ttpp:ttPP:ttPp:ttpp</a:t>
            </a:r>
            <a:endParaRPr lang="en-US" altLang="en-US" sz="2400" dirty="0" smtClean="0"/>
          </a:p>
          <a:p>
            <a:pPr eaLnBrk="1" hangingPunct="1">
              <a:buFont typeface="Wingdings" pitchFamily="2" charset="2"/>
              <a:buNone/>
            </a:pPr>
            <a:r>
              <a:rPr lang="en-US" altLang="en-US" dirty="0" smtClean="0"/>
              <a:t>	1:2:2:4:1:2:1:2:1</a:t>
            </a:r>
          </a:p>
          <a:p>
            <a:pPr eaLnBrk="1" hangingPunct="1">
              <a:buFont typeface="Wingdings" pitchFamily="2" charset="2"/>
              <a:buNone/>
            </a:pPr>
            <a:r>
              <a:rPr lang="en-US" altLang="en-US" dirty="0" smtClean="0"/>
              <a:t>Phenotypic Ratio:</a:t>
            </a:r>
          </a:p>
          <a:p>
            <a:pPr eaLnBrk="1" hangingPunct="1">
              <a:buFont typeface="Wingdings" pitchFamily="2" charset="2"/>
              <a:buNone/>
            </a:pPr>
            <a:r>
              <a:rPr lang="en-US" altLang="en-US" dirty="0" smtClean="0"/>
              <a:t>	</a:t>
            </a:r>
            <a:r>
              <a:rPr lang="en-US" altLang="en-US" sz="2400" dirty="0" smtClean="0"/>
              <a:t>Tall Purple: Tall White: Short Purple: Short White</a:t>
            </a:r>
          </a:p>
          <a:p>
            <a:pPr eaLnBrk="1" hangingPunct="1">
              <a:buFont typeface="Wingdings" pitchFamily="2" charset="2"/>
              <a:buNone/>
            </a:pPr>
            <a:r>
              <a:rPr lang="en-US" altLang="en-US" sz="2400" dirty="0" smtClean="0"/>
              <a:t>		</a:t>
            </a:r>
            <a:r>
              <a:rPr lang="en-US" altLang="en-US" sz="2400" dirty="0" smtClean="0">
                <a:solidFill>
                  <a:srgbClr val="FFC000"/>
                </a:solidFill>
              </a:rPr>
              <a:t>9:3:3:1</a:t>
            </a:r>
          </a:p>
        </p:txBody>
      </p:sp>
      <p:sp>
        <p:nvSpPr>
          <p:cNvPr id="40964" name="Line 5"/>
          <p:cNvSpPr>
            <a:spLocks noChangeShapeType="1"/>
          </p:cNvSpPr>
          <p:nvPr/>
        </p:nvSpPr>
        <p:spPr bwMode="auto">
          <a:xfrm flipH="1" flipV="1">
            <a:off x="2514600" y="5257800"/>
            <a:ext cx="1524000" cy="30480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6"/>
          <p:cNvSpPr txBox="1">
            <a:spLocks noChangeArrowheads="1"/>
          </p:cNvSpPr>
          <p:nvPr/>
        </p:nvSpPr>
        <p:spPr bwMode="auto">
          <a:xfrm>
            <a:off x="4343400" y="5257800"/>
            <a:ext cx="3886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Phenotypic Ratio for ANY </a:t>
            </a:r>
            <a:r>
              <a:rPr lang="en-US" altLang="en-US" sz="1800" dirty="0" err="1">
                <a:solidFill>
                  <a:srgbClr val="FFC000"/>
                </a:solidFill>
              </a:rPr>
              <a:t>Dihybrid</a:t>
            </a:r>
            <a:r>
              <a:rPr lang="en-US" altLang="en-US" sz="1800" dirty="0">
                <a:solidFill>
                  <a:srgbClr val="FFC000"/>
                </a:solidFill>
              </a:rPr>
              <a:t> Cross where both parents are heterozygous for both traits.</a:t>
            </a:r>
          </a:p>
        </p:txBody>
      </p:sp>
    </p:spTree>
    <p:extLst>
      <p:ext uri="{BB962C8B-B14F-4D97-AF65-F5344CB8AC3E}">
        <p14:creationId xmlns:p14="http://schemas.microsoft.com/office/powerpoint/2010/main" val="3696097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4" name="Rectangle 6"/>
          <p:cNvSpPr>
            <a:spLocks noGrp="1" noChangeArrowheads="1"/>
          </p:cNvSpPr>
          <p:nvPr>
            <p:ph idx="1"/>
          </p:nvPr>
        </p:nvSpPr>
        <p:spPr>
          <a:xfrm>
            <a:off x="533400" y="1524000"/>
            <a:ext cx="8229600" cy="5181600"/>
          </a:xfrm>
        </p:spPr>
        <p:txBody>
          <a:bodyPr>
            <a:normAutofit/>
          </a:bodyPr>
          <a:lstStyle/>
          <a:p>
            <a:pPr eaLnBrk="1" hangingPunct="1"/>
            <a:r>
              <a:rPr lang="en-US" altLang="en-US" b="1" u="sng" dirty="0" err="1" smtClean="0"/>
              <a:t>Dihybrid</a:t>
            </a:r>
            <a:r>
              <a:rPr lang="en-US" altLang="en-US" b="1" u="sng" dirty="0" smtClean="0"/>
              <a:t> Cross</a:t>
            </a:r>
            <a:r>
              <a:rPr lang="en-US" altLang="en-US" dirty="0" smtClean="0"/>
              <a:t>: Study of the inheritance of </a:t>
            </a:r>
            <a:r>
              <a:rPr lang="en-US" altLang="en-US" dirty="0" smtClean="0">
                <a:solidFill>
                  <a:srgbClr val="FFC000"/>
                </a:solidFill>
              </a:rPr>
              <a:t>two gene pairs</a:t>
            </a:r>
          </a:p>
          <a:p>
            <a:pPr eaLnBrk="1" hangingPunct="1"/>
            <a:r>
              <a:rPr lang="en-US" altLang="en-US" b="1" u="sng" dirty="0" smtClean="0"/>
              <a:t>Complications</a:t>
            </a:r>
            <a:r>
              <a:rPr lang="en-US" altLang="en-US" dirty="0" smtClean="0"/>
              <a:t>:</a:t>
            </a:r>
          </a:p>
          <a:p>
            <a:pPr marL="457200" lvl="1" indent="0">
              <a:buNone/>
            </a:pPr>
            <a:r>
              <a:rPr lang="en-US" altLang="en-US" dirty="0" smtClean="0"/>
              <a:t>	Number of possible gametes </a:t>
            </a:r>
            <a:r>
              <a:rPr lang="en-US" altLang="en-US" dirty="0" smtClean="0">
                <a:solidFill>
                  <a:srgbClr val="FFC000"/>
                </a:solidFill>
              </a:rPr>
              <a:t>increases</a:t>
            </a:r>
          </a:p>
          <a:p>
            <a:pPr marL="457200" lvl="1" indent="0">
              <a:buNone/>
            </a:pPr>
            <a:r>
              <a:rPr lang="en-US" altLang="en-US" dirty="0"/>
              <a:t>Number of Possible Gametes = </a:t>
            </a:r>
            <a:r>
              <a:rPr lang="en-US" altLang="en-US" dirty="0">
                <a:solidFill>
                  <a:srgbClr val="FFC000"/>
                </a:solidFill>
              </a:rPr>
              <a:t>2</a:t>
            </a:r>
            <a:r>
              <a:rPr lang="en-US" altLang="en-US" baseline="30000" dirty="0">
                <a:solidFill>
                  <a:srgbClr val="FFC000"/>
                </a:solidFill>
              </a:rPr>
              <a:t>n</a:t>
            </a:r>
            <a:r>
              <a:rPr lang="en-US" altLang="en-US" dirty="0"/>
              <a:t> where “n” = </a:t>
            </a:r>
            <a:r>
              <a:rPr lang="en-US" altLang="en-US" dirty="0">
                <a:solidFill>
                  <a:srgbClr val="FFC000"/>
                </a:solidFill>
              </a:rPr>
              <a:t>number of gene pairs</a:t>
            </a:r>
          </a:p>
          <a:p>
            <a:pPr marL="457200" lvl="1" indent="0">
              <a:buNone/>
            </a:pPr>
            <a:r>
              <a:rPr lang="en-US" altLang="en-US" dirty="0"/>
              <a:t>	</a:t>
            </a:r>
            <a:r>
              <a:rPr lang="en-US" altLang="en-US" dirty="0" smtClean="0"/>
              <a:t>Monohybrid = </a:t>
            </a:r>
            <a:r>
              <a:rPr lang="en-US" altLang="en-US" dirty="0" smtClean="0">
                <a:solidFill>
                  <a:srgbClr val="FFC000"/>
                </a:solidFill>
              </a:rPr>
              <a:t>2</a:t>
            </a:r>
            <a:r>
              <a:rPr lang="en-US" altLang="en-US" baseline="30000" dirty="0" smtClean="0">
                <a:solidFill>
                  <a:srgbClr val="FFC000"/>
                </a:solidFill>
              </a:rPr>
              <a:t>1</a:t>
            </a:r>
            <a:r>
              <a:rPr lang="en-US" altLang="en-US" dirty="0" smtClean="0"/>
              <a:t> = </a:t>
            </a:r>
            <a:r>
              <a:rPr lang="en-US" altLang="en-US" dirty="0" smtClean="0">
                <a:solidFill>
                  <a:srgbClr val="FFC000"/>
                </a:solidFill>
              </a:rPr>
              <a:t>2</a:t>
            </a:r>
            <a:r>
              <a:rPr lang="en-US" altLang="en-US" dirty="0" smtClean="0"/>
              <a:t> possible gametes</a:t>
            </a:r>
          </a:p>
          <a:p>
            <a:pPr marL="457200" lvl="1" indent="0">
              <a:buNone/>
            </a:pPr>
            <a:r>
              <a:rPr lang="en-US" altLang="en-US" dirty="0"/>
              <a:t>	</a:t>
            </a:r>
            <a:r>
              <a:rPr lang="en-US" altLang="en-US" dirty="0" err="1" smtClean="0"/>
              <a:t>Dihybrid</a:t>
            </a:r>
            <a:r>
              <a:rPr lang="en-US" altLang="en-US" dirty="0" smtClean="0"/>
              <a:t> = </a:t>
            </a:r>
            <a:r>
              <a:rPr lang="en-US" altLang="en-US" dirty="0" smtClean="0">
                <a:solidFill>
                  <a:srgbClr val="FFC000"/>
                </a:solidFill>
              </a:rPr>
              <a:t>2</a:t>
            </a:r>
            <a:r>
              <a:rPr lang="en-US" altLang="en-US" baseline="30000" dirty="0" smtClean="0">
                <a:solidFill>
                  <a:srgbClr val="FFC000"/>
                </a:solidFill>
              </a:rPr>
              <a:t>2</a:t>
            </a:r>
            <a:r>
              <a:rPr lang="en-US" altLang="en-US" dirty="0" smtClean="0"/>
              <a:t> = </a:t>
            </a:r>
            <a:r>
              <a:rPr lang="en-US" altLang="en-US" dirty="0" smtClean="0">
                <a:solidFill>
                  <a:srgbClr val="FFC000"/>
                </a:solidFill>
              </a:rPr>
              <a:t>4</a:t>
            </a:r>
            <a:r>
              <a:rPr lang="en-US" altLang="en-US" dirty="0" smtClean="0"/>
              <a:t> possible gametes</a:t>
            </a:r>
          </a:p>
          <a:p>
            <a:pPr marL="457200" lvl="1" indent="0">
              <a:buNone/>
            </a:pPr>
            <a:r>
              <a:rPr lang="en-US" altLang="en-US" dirty="0"/>
              <a:t>	</a:t>
            </a:r>
            <a:r>
              <a:rPr lang="en-US" altLang="en-US" dirty="0" err="1" smtClean="0"/>
              <a:t>Trihybrid</a:t>
            </a:r>
            <a:r>
              <a:rPr lang="en-US" altLang="en-US" dirty="0" smtClean="0"/>
              <a:t> = </a:t>
            </a:r>
            <a:r>
              <a:rPr lang="en-US" altLang="en-US" dirty="0" smtClean="0">
                <a:solidFill>
                  <a:srgbClr val="FFC000"/>
                </a:solidFill>
              </a:rPr>
              <a:t>2</a:t>
            </a:r>
            <a:r>
              <a:rPr lang="en-US" altLang="en-US" baseline="30000" dirty="0" smtClean="0">
                <a:solidFill>
                  <a:srgbClr val="FFC000"/>
                </a:solidFill>
              </a:rPr>
              <a:t>3</a:t>
            </a:r>
            <a:r>
              <a:rPr lang="en-US" altLang="en-US" dirty="0" smtClean="0"/>
              <a:t> = </a:t>
            </a:r>
            <a:r>
              <a:rPr lang="en-US" altLang="en-US" dirty="0" smtClean="0">
                <a:solidFill>
                  <a:srgbClr val="FFC000"/>
                </a:solidFill>
              </a:rPr>
              <a:t>8</a:t>
            </a:r>
            <a:r>
              <a:rPr lang="en-US" altLang="en-US" dirty="0" smtClean="0"/>
              <a:t> possible gametes</a:t>
            </a:r>
          </a:p>
          <a:p>
            <a:pPr marL="457200" lvl="1" indent="0">
              <a:buNone/>
            </a:pPr>
            <a:r>
              <a:rPr lang="en-US" altLang="en-US" dirty="0" smtClean="0"/>
              <a:t>	</a:t>
            </a:r>
            <a:r>
              <a:rPr lang="en-US" altLang="en-US" dirty="0" err="1" smtClean="0"/>
              <a:t>Tetrahybrid</a:t>
            </a:r>
            <a:r>
              <a:rPr lang="en-US" altLang="en-US" dirty="0" smtClean="0"/>
              <a:t> = </a:t>
            </a:r>
            <a:r>
              <a:rPr lang="en-US" altLang="en-US" dirty="0" smtClean="0">
                <a:solidFill>
                  <a:srgbClr val="FFC000"/>
                </a:solidFill>
              </a:rPr>
              <a:t>2</a:t>
            </a:r>
            <a:r>
              <a:rPr lang="en-US" altLang="en-US" baseline="30000" dirty="0" smtClean="0">
                <a:solidFill>
                  <a:srgbClr val="FFC000"/>
                </a:solidFill>
              </a:rPr>
              <a:t>4</a:t>
            </a:r>
            <a:r>
              <a:rPr lang="en-US" altLang="en-US" dirty="0" smtClean="0"/>
              <a:t> = </a:t>
            </a:r>
            <a:r>
              <a:rPr lang="en-US" altLang="en-US" dirty="0" smtClean="0">
                <a:solidFill>
                  <a:srgbClr val="FFC000"/>
                </a:solidFill>
              </a:rPr>
              <a:t>16</a:t>
            </a:r>
            <a:r>
              <a:rPr lang="en-US" altLang="en-US" dirty="0" smtClean="0"/>
              <a:t> possible gametes</a:t>
            </a:r>
            <a:endParaRPr lang="en-US" altLang="en-US" dirty="0"/>
          </a:p>
        </p:txBody>
      </p:sp>
    </p:spTree>
    <p:extLst>
      <p:ext uri="{BB962C8B-B14F-4D97-AF65-F5344CB8AC3E}">
        <p14:creationId xmlns:p14="http://schemas.microsoft.com/office/powerpoint/2010/main" val="141200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5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053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053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053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053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053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053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053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467600" cy="5973763"/>
          </a:xfrm>
        </p:spPr>
        <p:txBody>
          <a:bodyPr>
            <a:normAutofit fontScale="92500"/>
          </a:bodyPr>
          <a:lstStyle/>
          <a:p>
            <a:pPr hangingPunct="0"/>
            <a:r>
              <a:rPr lang="en-US" dirty="0"/>
              <a:t>A new species of spider was discovered in the boiler room of NDHS. These spiders either have large hairy bodies or small smooth bodies. They can also have red legs or brown legs. Extensive genetic research has shown that hairy bodies are dominant over smooth and brown legs are dominant over red. </a:t>
            </a:r>
          </a:p>
          <a:p>
            <a:pPr hangingPunct="0"/>
            <a:r>
              <a:rPr lang="en-US" dirty="0"/>
              <a:t>	If a smooth bodied male with brown legs (heterozygous) mates with a hairy bodied female (heterozygous) with red legs, what would the expected offspring look like? </a:t>
            </a:r>
          </a:p>
          <a:p>
            <a:pPr marL="36576" indent="0" hangingPunct="0">
              <a:buNone/>
            </a:pPr>
            <a:r>
              <a:rPr lang="en-US" dirty="0"/>
              <a:t> </a:t>
            </a:r>
          </a:p>
          <a:p>
            <a:pPr marL="36576" indent="0">
              <a:buNone/>
            </a:pPr>
            <a:endParaRPr lang="en-US" dirty="0"/>
          </a:p>
        </p:txBody>
      </p:sp>
    </p:spTree>
    <p:extLst>
      <p:ext uri="{BB962C8B-B14F-4D97-AF65-F5344CB8AC3E}">
        <p14:creationId xmlns:p14="http://schemas.microsoft.com/office/powerpoint/2010/main" val="1924734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If a purebred hairy bodied, red legged male spider is mated with a female that is heterozygous for both traits, how many offspring would be expected to have hairy bodies and red legs? </a:t>
            </a:r>
          </a:p>
          <a:p>
            <a:pPr marL="36576" indent="0">
              <a:buNone/>
            </a:pPr>
            <a:endParaRPr lang="en-US"/>
          </a:p>
        </p:txBody>
      </p:sp>
    </p:spTree>
    <p:extLst>
      <p:ext uri="{BB962C8B-B14F-4D97-AF65-F5344CB8AC3E}">
        <p14:creationId xmlns:p14="http://schemas.microsoft.com/office/powerpoint/2010/main" val="4080234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altLang="en-US" dirty="0"/>
              <a:t>Homozygous </a:t>
            </a:r>
            <a:r>
              <a:rPr lang="en-US" altLang="en-US" dirty="0" smtClean="0"/>
              <a:t>Tall plant with Purple Flowers </a:t>
            </a:r>
            <a:r>
              <a:rPr lang="en-US" altLang="en-US" dirty="0"/>
              <a:t>X Homozygous </a:t>
            </a:r>
            <a:r>
              <a:rPr lang="en-US" altLang="en-US" dirty="0" smtClean="0"/>
              <a:t>short plant with white flowers</a:t>
            </a:r>
          </a:p>
          <a:p>
            <a:r>
              <a:rPr lang="en-US" altLang="en-US" dirty="0" smtClean="0"/>
              <a:t>Key: </a:t>
            </a:r>
            <a:r>
              <a:rPr lang="en-US" altLang="en-US" dirty="0" smtClean="0">
                <a:solidFill>
                  <a:srgbClr val="FFC000"/>
                </a:solidFill>
              </a:rPr>
              <a:t>T = Tall		P = purple</a:t>
            </a:r>
          </a:p>
          <a:p>
            <a:pPr marL="36576" indent="0">
              <a:buNone/>
            </a:pPr>
            <a:r>
              <a:rPr lang="en-US" altLang="en-US" dirty="0">
                <a:solidFill>
                  <a:srgbClr val="FFC000"/>
                </a:solidFill>
              </a:rPr>
              <a:t> </a:t>
            </a:r>
            <a:r>
              <a:rPr lang="en-US" altLang="en-US" dirty="0" smtClean="0">
                <a:solidFill>
                  <a:srgbClr val="FFC000"/>
                </a:solidFill>
              </a:rPr>
              <a:t>            t = short           p = white</a:t>
            </a:r>
            <a:endParaRPr lang="en-US" altLang="en-US" dirty="0">
              <a:solidFill>
                <a:srgbClr val="FFC000"/>
              </a:solidFill>
            </a:endParaRPr>
          </a:p>
          <a:p>
            <a:pPr>
              <a:buNone/>
            </a:pPr>
            <a:r>
              <a:rPr lang="en-US" altLang="en-US" dirty="0"/>
              <a:t>P Generation </a:t>
            </a:r>
            <a:r>
              <a:rPr lang="en-US" altLang="en-US" dirty="0" err="1">
                <a:solidFill>
                  <a:srgbClr val="FFC000"/>
                </a:solidFill>
              </a:rPr>
              <a:t>TTPP</a:t>
            </a:r>
            <a:r>
              <a:rPr lang="en-US" altLang="en-US" dirty="0">
                <a:solidFill>
                  <a:srgbClr val="FFC000"/>
                </a:solidFill>
              </a:rPr>
              <a:t> x </a:t>
            </a:r>
            <a:r>
              <a:rPr lang="en-US" altLang="en-US" dirty="0" err="1">
                <a:solidFill>
                  <a:srgbClr val="FFC000"/>
                </a:solidFill>
              </a:rPr>
              <a:t>ttpp</a:t>
            </a:r>
            <a:endParaRPr lang="en-US" altLang="en-US" dirty="0">
              <a:solidFill>
                <a:srgbClr val="FFC000"/>
              </a:solidFill>
            </a:endParaRPr>
          </a:p>
          <a:p>
            <a:pPr>
              <a:buNone/>
            </a:pPr>
            <a:r>
              <a:rPr lang="en-US" altLang="en-US" dirty="0"/>
              <a:t>	</a:t>
            </a:r>
            <a:r>
              <a:rPr lang="en-US" altLang="en-US" dirty="0">
                <a:solidFill>
                  <a:srgbClr val="FFC000"/>
                </a:solidFill>
                <a:latin typeface="Times New Roman" pitchFamily="18" charset="0"/>
              </a:rPr>
              <a:t>Each gamete must get one of each gene</a:t>
            </a:r>
          </a:p>
          <a:p>
            <a:pPr>
              <a:buNone/>
            </a:pPr>
            <a:r>
              <a:rPr lang="en-US" altLang="en-US" dirty="0"/>
              <a:t>Gametes: </a:t>
            </a:r>
            <a:r>
              <a:rPr lang="en-US" altLang="en-US" dirty="0" err="1" smtClean="0">
                <a:solidFill>
                  <a:srgbClr val="FFC000"/>
                </a:solidFill>
              </a:rPr>
              <a:t>TP</a:t>
            </a:r>
            <a:r>
              <a:rPr lang="en-US" altLang="en-US" dirty="0" smtClean="0">
                <a:solidFill>
                  <a:srgbClr val="FFC000"/>
                </a:solidFill>
              </a:rPr>
              <a:t>, </a:t>
            </a:r>
            <a:r>
              <a:rPr lang="en-US" altLang="en-US" dirty="0" err="1" smtClean="0">
                <a:solidFill>
                  <a:srgbClr val="FFC000"/>
                </a:solidFill>
              </a:rPr>
              <a:t>TP</a:t>
            </a:r>
            <a:r>
              <a:rPr lang="en-US" altLang="en-US" dirty="0" smtClean="0">
                <a:solidFill>
                  <a:srgbClr val="FFC000"/>
                </a:solidFill>
              </a:rPr>
              <a:t>, </a:t>
            </a:r>
            <a:r>
              <a:rPr lang="en-US" altLang="en-US" dirty="0" err="1" smtClean="0">
                <a:solidFill>
                  <a:srgbClr val="FFC000"/>
                </a:solidFill>
              </a:rPr>
              <a:t>TP</a:t>
            </a:r>
            <a:r>
              <a:rPr lang="en-US" altLang="en-US" dirty="0" smtClean="0">
                <a:solidFill>
                  <a:srgbClr val="FFC000"/>
                </a:solidFill>
              </a:rPr>
              <a:t>, </a:t>
            </a:r>
            <a:r>
              <a:rPr lang="en-US" altLang="en-US" dirty="0" err="1" smtClean="0">
                <a:solidFill>
                  <a:srgbClr val="FFC000"/>
                </a:solidFill>
              </a:rPr>
              <a:t>TP</a:t>
            </a:r>
            <a:r>
              <a:rPr lang="en-US" altLang="en-US" dirty="0" smtClean="0">
                <a:solidFill>
                  <a:srgbClr val="FFC000"/>
                </a:solidFill>
              </a:rPr>
              <a:t> or </a:t>
            </a:r>
            <a:r>
              <a:rPr lang="en-US" altLang="en-US" dirty="0" err="1" smtClean="0">
                <a:solidFill>
                  <a:srgbClr val="FFC000"/>
                </a:solidFill>
              </a:rPr>
              <a:t>tp</a:t>
            </a:r>
            <a:r>
              <a:rPr lang="en-US" altLang="en-US" dirty="0" smtClean="0">
                <a:solidFill>
                  <a:srgbClr val="FFC000"/>
                </a:solidFill>
              </a:rPr>
              <a:t>, </a:t>
            </a:r>
            <a:r>
              <a:rPr lang="en-US" altLang="en-US" dirty="0" err="1" smtClean="0">
                <a:solidFill>
                  <a:srgbClr val="FFC000"/>
                </a:solidFill>
              </a:rPr>
              <a:t>tp</a:t>
            </a:r>
            <a:r>
              <a:rPr lang="en-US" altLang="en-US" dirty="0" smtClean="0">
                <a:solidFill>
                  <a:srgbClr val="FFC000"/>
                </a:solidFill>
              </a:rPr>
              <a:t>, </a:t>
            </a:r>
            <a:r>
              <a:rPr lang="en-US" altLang="en-US" dirty="0" err="1" smtClean="0">
                <a:solidFill>
                  <a:srgbClr val="FFC000"/>
                </a:solidFill>
              </a:rPr>
              <a:t>tp</a:t>
            </a:r>
            <a:r>
              <a:rPr lang="en-US" altLang="en-US" dirty="0" smtClean="0">
                <a:solidFill>
                  <a:srgbClr val="FFC000"/>
                </a:solidFill>
              </a:rPr>
              <a:t>, </a:t>
            </a:r>
            <a:r>
              <a:rPr lang="en-US" altLang="en-US" dirty="0" err="1">
                <a:solidFill>
                  <a:srgbClr val="FFC000"/>
                </a:solidFill>
              </a:rPr>
              <a:t>tp</a:t>
            </a:r>
            <a:endParaRPr lang="en-US" altLang="en-US" dirty="0">
              <a:solidFill>
                <a:srgbClr val="FFC000"/>
              </a:solidFill>
            </a:endParaRPr>
          </a:p>
          <a:p>
            <a:pPr>
              <a:buNone/>
            </a:pPr>
            <a:r>
              <a:rPr lang="en-US" altLang="en-US" dirty="0" smtClean="0"/>
              <a:t>	</a:t>
            </a:r>
            <a:r>
              <a:rPr lang="en-US" altLang="en-US" sz="2800" dirty="0" smtClean="0">
                <a:solidFill>
                  <a:srgbClr val="FFC000"/>
                </a:solidFill>
              </a:rPr>
              <a:t>	-gametes for each individual are the same because they are homozygous</a:t>
            </a:r>
            <a:r>
              <a:rPr lang="en-US" altLang="en-US" dirty="0" smtClean="0"/>
              <a:t>		</a:t>
            </a:r>
            <a:endParaRPr lang="en-US" altLang="en-US" dirty="0"/>
          </a:p>
          <a:p>
            <a:pPr>
              <a:buNone/>
            </a:pPr>
            <a:r>
              <a:rPr lang="en-US" altLang="en-US" dirty="0"/>
              <a:t>F1 Genotypes: </a:t>
            </a:r>
            <a:r>
              <a:rPr lang="en-US" altLang="en-US" dirty="0" err="1">
                <a:solidFill>
                  <a:srgbClr val="FFC000"/>
                </a:solidFill>
              </a:rPr>
              <a:t>TtPp</a:t>
            </a:r>
            <a:endParaRPr lang="en-US" altLang="en-US" dirty="0">
              <a:solidFill>
                <a:srgbClr val="FFC000"/>
              </a:solidFill>
            </a:endParaRPr>
          </a:p>
          <a:p>
            <a:endParaRPr lang="en-US" dirty="0"/>
          </a:p>
        </p:txBody>
      </p:sp>
    </p:spTree>
    <p:extLst>
      <p:ext uri="{BB962C8B-B14F-4D97-AF65-F5344CB8AC3E}">
        <p14:creationId xmlns:p14="http://schemas.microsoft.com/office/powerpoint/2010/main" val="323637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304800" y="972127"/>
            <a:ext cx="8229600" cy="5867400"/>
          </a:xfrm>
        </p:spPr>
        <p:txBody>
          <a:bodyPr/>
          <a:lstStyle/>
          <a:p>
            <a:pPr eaLnBrk="1" hangingPunct="1">
              <a:buFont typeface="Wingdings" pitchFamily="2" charset="2"/>
              <a:buNone/>
            </a:pPr>
            <a:r>
              <a:rPr lang="en-US" altLang="en-US" dirty="0" smtClean="0"/>
              <a:t>F1 Gametes: </a:t>
            </a:r>
            <a:r>
              <a:rPr lang="en-US" altLang="en-US" dirty="0" smtClean="0">
                <a:solidFill>
                  <a:srgbClr val="FFC000"/>
                </a:solidFill>
              </a:rPr>
              <a:t>formed from </a:t>
            </a:r>
            <a:r>
              <a:rPr lang="en-US" altLang="en-US" dirty="0" err="1" smtClean="0">
                <a:solidFill>
                  <a:srgbClr val="FFC000"/>
                </a:solidFill>
              </a:rPr>
              <a:t>TtPp</a:t>
            </a:r>
            <a:endParaRPr lang="en-US" altLang="en-US" dirty="0" smtClean="0">
              <a:solidFill>
                <a:srgbClr val="FFC000"/>
              </a:solidFill>
            </a:endParaRPr>
          </a:p>
          <a:p>
            <a:pPr eaLnBrk="1" hangingPunct="1">
              <a:buFont typeface="Wingdings" pitchFamily="2" charset="2"/>
              <a:buNone/>
            </a:pPr>
            <a:r>
              <a:rPr lang="en-US" altLang="en-US" dirty="0" smtClean="0"/>
              <a:t>Genes separate in </a:t>
            </a:r>
            <a:r>
              <a:rPr lang="en-US" altLang="en-US" dirty="0" smtClean="0">
                <a:solidFill>
                  <a:srgbClr val="FFC000"/>
                </a:solidFill>
              </a:rPr>
              <a:t>meiosis </a:t>
            </a:r>
            <a:r>
              <a:rPr lang="en-US" altLang="en-US" dirty="0" smtClean="0"/>
              <a:t>(Law of </a:t>
            </a:r>
            <a:r>
              <a:rPr lang="en-US" altLang="en-US" dirty="0" smtClean="0">
                <a:solidFill>
                  <a:srgbClr val="FFC000"/>
                </a:solidFill>
              </a:rPr>
              <a:t>Segregation</a:t>
            </a:r>
            <a:r>
              <a:rPr lang="en-US" altLang="en-US" dirty="0" smtClean="0"/>
              <a:t>)</a:t>
            </a:r>
          </a:p>
          <a:p>
            <a:pPr eaLnBrk="1" hangingPunct="1">
              <a:buFont typeface="Wingdings" pitchFamily="2" charset="2"/>
              <a:buNone/>
            </a:pPr>
            <a:r>
              <a:rPr lang="en-US" altLang="en-US" dirty="0" smtClean="0">
                <a:solidFill>
                  <a:srgbClr val="FFC000"/>
                </a:solidFill>
              </a:rPr>
              <a:t>Independent assortment allows for several combinations</a:t>
            </a:r>
          </a:p>
        </p:txBody>
      </p:sp>
      <p:sp>
        <p:nvSpPr>
          <p:cNvPr id="32771" name="Text Box 5"/>
          <p:cNvSpPr txBox="1">
            <a:spLocks noChangeArrowheads="1"/>
          </p:cNvSpPr>
          <p:nvPr/>
        </p:nvSpPr>
        <p:spPr bwMode="auto">
          <a:xfrm>
            <a:off x="2438400" y="3733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Tt</a:t>
            </a:r>
            <a:r>
              <a:rPr lang="en-US" altLang="en-US" sz="1800" dirty="0">
                <a:solidFill>
                  <a:srgbClr val="FFC000"/>
                </a:solidFill>
              </a:rPr>
              <a:t>    Pp</a:t>
            </a:r>
          </a:p>
        </p:txBody>
      </p:sp>
      <p:sp>
        <p:nvSpPr>
          <p:cNvPr id="32772" name="Text Box 6"/>
          <p:cNvSpPr txBox="1">
            <a:spLocks noChangeArrowheads="1"/>
          </p:cNvSpPr>
          <p:nvPr/>
        </p:nvSpPr>
        <p:spPr bwMode="auto">
          <a:xfrm>
            <a:off x="5562600" y="3810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solidFill>
                  <a:srgbClr val="FFC000"/>
                </a:solidFill>
              </a:rPr>
              <a:t>Tt</a:t>
            </a:r>
            <a:r>
              <a:rPr lang="en-US" altLang="en-US" sz="1800" dirty="0">
                <a:solidFill>
                  <a:srgbClr val="FFC000"/>
                </a:solidFill>
              </a:rPr>
              <a:t>    Pp</a:t>
            </a:r>
          </a:p>
        </p:txBody>
      </p:sp>
      <p:sp>
        <p:nvSpPr>
          <p:cNvPr id="32773" name="Text Box 7"/>
          <p:cNvSpPr txBox="1">
            <a:spLocks noChangeArrowheads="1"/>
          </p:cNvSpPr>
          <p:nvPr/>
        </p:nvSpPr>
        <p:spPr bwMode="auto">
          <a:xfrm>
            <a:off x="4114800" y="3810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OR</a:t>
            </a:r>
          </a:p>
        </p:txBody>
      </p:sp>
      <p:sp>
        <p:nvSpPr>
          <p:cNvPr id="32774" name="Oval 8"/>
          <p:cNvSpPr>
            <a:spLocks noChangeArrowheads="1"/>
          </p:cNvSpPr>
          <p:nvPr/>
        </p:nvSpPr>
        <p:spPr bwMode="auto">
          <a:xfrm>
            <a:off x="2362200" y="3505200"/>
            <a:ext cx="1066800" cy="990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2775" name="Oval 9"/>
          <p:cNvSpPr>
            <a:spLocks noChangeArrowheads="1"/>
          </p:cNvSpPr>
          <p:nvPr/>
        </p:nvSpPr>
        <p:spPr bwMode="auto">
          <a:xfrm>
            <a:off x="5410200" y="3505200"/>
            <a:ext cx="1066800" cy="990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2776" name="Oval 10"/>
          <p:cNvSpPr>
            <a:spLocks noChangeArrowheads="1"/>
          </p:cNvSpPr>
          <p:nvPr/>
        </p:nvSpPr>
        <p:spPr bwMode="auto">
          <a:xfrm>
            <a:off x="18288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2777" name="Oval 11"/>
          <p:cNvSpPr>
            <a:spLocks noChangeArrowheads="1"/>
          </p:cNvSpPr>
          <p:nvPr/>
        </p:nvSpPr>
        <p:spPr bwMode="auto">
          <a:xfrm>
            <a:off x="30480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2778" name="Oval 12"/>
          <p:cNvSpPr>
            <a:spLocks noChangeArrowheads="1"/>
          </p:cNvSpPr>
          <p:nvPr/>
        </p:nvSpPr>
        <p:spPr bwMode="auto">
          <a:xfrm>
            <a:off x="4953000" y="4800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2779" name="Oval 13"/>
          <p:cNvSpPr>
            <a:spLocks noChangeArrowheads="1"/>
          </p:cNvSpPr>
          <p:nvPr/>
        </p:nvSpPr>
        <p:spPr bwMode="auto">
          <a:xfrm>
            <a:off x="6096000" y="4800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Tree>
    <p:extLst>
      <p:ext uri="{BB962C8B-B14F-4D97-AF65-F5344CB8AC3E}">
        <p14:creationId xmlns:p14="http://schemas.microsoft.com/office/powerpoint/2010/main" val="327171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457200" y="762000"/>
            <a:ext cx="8229600" cy="5867400"/>
          </a:xfrm>
        </p:spPr>
        <p:txBody>
          <a:bodyPr/>
          <a:lstStyle/>
          <a:p>
            <a:pPr eaLnBrk="1" hangingPunct="1">
              <a:buFont typeface="Wingdings" pitchFamily="2" charset="2"/>
              <a:buNone/>
            </a:pPr>
            <a:r>
              <a:rPr lang="en-US" altLang="en-US" dirty="0" smtClean="0"/>
              <a:t>F1 Genotypes: </a:t>
            </a:r>
            <a:r>
              <a:rPr lang="en-US" altLang="en-US" dirty="0" err="1" smtClean="0"/>
              <a:t>TtPp</a:t>
            </a:r>
            <a:endParaRPr lang="en-US" altLang="en-US" dirty="0" smtClean="0"/>
          </a:p>
          <a:p>
            <a:pPr eaLnBrk="1" hangingPunct="1">
              <a:buFont typeface="Wingdings" pitchFamily="2" charset="2"/>
              <a:buNone/>
            </a:pPr>
            <a:r>
              <a:rPr lang="en-US" altLang="en-US" dirty="0" smtClean="0"/>
              <a:t>Genes separate in meiosis – each gamete gets one of each gene</a:t>
            </a:r>
          </a:p>
          <a:p>
            <a:pPr eaLnBrk="1" hangingPunct="1">
              <a:buFont typeface="Wingdings" pitchFamily="2" charset="2"/>
              <a:buNone/>
            </a:pPr>
            <a:r>
              <a:rPr lang="en-US" altLang="en-US" dirty="0" smtClean="0"/>
              <a:t>Independent assortment allows for several combinations</a:t>
            </a:r>
          </a:p>
        </p:txBody>
      </p:sp>
      <p:sp>
        <p:nvSpPr>
          <p:cNvPr id="33795" name="Text Box 3"/>
          <p:cNvSpPr txBox="1">
            <a:spLocks noChangeArrowheads="1"/>
          </p:cNvSpPr>
          <p:nvPr/>
        </p:nvSpPr>
        <p:spPr bwMode="auto">
          <a:xfrm>
            <a:off x="2438400" y="3733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    Pp</a:t>
            </a:r>
          </a:p>
        </p:txBody>
      </p:sp>
      <p:sp>
        <p:nvSpPr>
          <p:cNvPr id="33796" name="Text Box 4"/>
          <p:cNvSpPr txBox="1">
            <a:spLocks noChangeArrowheads="1"/>
          </p:cNvSpPr>
          <p:nvPr/>
        </p:nvSpPr>
        <p:spPr bwMode="auto">
          <a:xfrm>
            <a:off x="5562600" y="3810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Tt    Pp</a:t>
            </a:r>
          </a:p>
        </p:txBody>
      </p:sp>
      <p:sp>
        <p:nvSpPr>
          <p:cNvPr id="33797" name="Text Box 5"/>
          <p:cNvSpPr txBox="1">
            <a:spLocks noChangeArrowheads="1"/>
          </p:cNvSpPr>
          <p:nvPr/>
        </p:nvSpPr>
        <p:spPr bwMode="auto">
          <a:xfrm>
            <a:off x="4114800" y="3810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t>OR</a:t>
            </a:r>
          </a:p>
        </p:txBody>
      </p:sp>
      <p:sp>
        <p:nvSpPr>
          <p:cNvPr id="33798" name="Oval 6"/>
          <p:cNvSpPr>
            <a:spLocks noChangeArrowheads="1"/>
          </p:cNvSpPr>
          <p:nvPr/>
        </p:nvSpPr>
        <p:spPr bwMode="auto">
          <a:xfrm>
            <a:off x="2362200" y="3429000"/>
            <a:ext cx="1066800" cy="990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3799" name="Oval 7"/>
          <p:cNvSpPr>
            <a:spLocks noChangeArrowheads="1"/>
          </p:cNvSpPr>
          <p:nvPr/>
        </p:nvSpPr>
        <p:spPr bwMode="auto">
          <a:xfrm>
            <a:off x="5410200" y="3505200"/>
            <a:ext cx="1066800" cy="990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3800" name="Oval 8"/>
          <p:cNvSpPr>
            <a:spLocks noChangeArrowheads="1"/>
          </p:cNvSpPr>
          <p:nvPr/>
        </p:nvSpPr>
        <p:spPr bwMode="auto">
          <a:xfrm>
            <a:off x="18288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3801" name="Oval 9"/>
          <p:cNvSpPr>
            <a:spLocks noChangeArrowheads="1"/>
          </p:cNvSpPr>
          <p:nvPr/>
        </p:nvSpPr>
        <p:spPr bwMode="auto">
          <a:xfrm>
            <a:off x="30480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3802" name="Oval 10"/>
          <p:cNvSpPr>
            <a:spLocks noChangeArrowheads="1"/>
          </p:cNvSpPr>
          <p:nvPr/>
        </p:nvSpPr>
        <p:spPr bwMode="auto">
          <a:xfrm>
            <a:off x="4953000" y="4800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3803" name="Oval 11"/>
          <p:cNvSpPr>
            <a:spLocks noChangeArrowheads="1"/>
          </p:cNvSpPr>
          <p:nvPr/>
        </p:nvSpPr>
        <p:spPr bwMode="auto">
          <a:xfrm>
            <a:off x="6096000" y="4800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33804" name="Line 12"/>
          <p:cNvSpPr>
            <a:spLocks noChangeShapeType="1"/>
          </p:cNvSpPr>
          <p:nvPr/>
        </p:nvSpPr>
        <p:spPr bwMode="auto">
          <a:xfrm flipH="1">
            <a:off x="2133600" y="4038600"/>
            <a:ext cx="457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Line 13"/>
          <p:cNvSpPr>
            <a:spLocks noChangeShapeType="1"/>
          </p:cNvSpPr>
          <p:nvPr/>
        </p:nvSpPr>
        <p:spPr bwMode="auto">
          <a:xfrm flipH="1">
            <a:off x="5257800" y="4114800"/>
            <a:ext cx="457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6" name="Line 14"/>
          <p:cNvSpPr>
            <a:spLocks noChangeShapeType="1"/>
          </p:cNvSpPr>
          <p:nvPr/>
        </p:nvSpPr>
        <p:spPr bwMode="auto">
          <a:xfrm flipH="1">
            <a:off x="2438400" y="4038600"/>
            <a:ext cx="5334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Line 15"/>
          <p:cNvSpPr>
            <a:spLocks noChangeShapeType="1"/>
          </p:cNvSpPr>
          <p:nvPr/>
        </p:nvSpPr>
        <p:spPr bwMode="auto">
          <a:xfrm flipH="1">
            <a:off x="5486400" y="4114800"/>
            <a:ext cx="762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8" name="Line 16"/>
          <p:cNvSpPr>
            <a:spLocks noChangeShapeType="1"/>
          </p:cNvSpPr>
          <p:nvPr/>
        </p:nvSpPr>
        <p:spPr bwMode="auto">
          <a:xfrm>
            <a:off x="3200400" y="4038600"/>
            <a:ext cx="381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9" name="Line 17"/>
          <p:cNvSpPr>
            <a:spLocks noChangeShapeType="1"/>
          </p:cNvSpPr>
          <p:nvPr/>
        </p:nvSpPr>
        <p:spPr bwMode="auto">
          <a:xfrm>
            <a:off x="2743200" y="3962400"/>
            <a:ext cx="533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0" name="Line 18"/>
          <p:cNvSpPr>
            <a:spLocks noChangeShapeType="1"/>
          </p:cNvSpPr>
          <p:nvPr/>
        </p:nvSpPr>
        <p:spPr bwMode="auto">
          <a:xfrm>
            <a:off x="5867400" y="4114800"/>
            <a:ext cx="457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1" name="Line 19"/>
          <p:cNvSpPr>
            <a:spLocks noChangeShapeType="1"/>
          </p:cNvSpPr>
          <p:nvPr/>
        </p:nvSpPr>
        <p:spPr bwMode="auto">
          <a:xfrm>
            <a:off x="6172200" y="4114800"/>
            <a:ext cx="457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2" name="Text Box 20"/>
          <p:cNvSpPr txBox="1">
            <a:spLocks noChangeArrowheads="1"/>
          </p:cNvSpPr>
          <p:nvPr/>
        </p:nvSpPr>
        <p:spPr bwMode="auto">
          <a:xfrm>
            <a:off x="1981200" y="4953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T P</a:t>
            </a:r>
          </a:p>
        </p:txBody>
      </p:sp>
      <p:sp>
        <p:nvSpPr>
          <p:cNvPr id="33813" name="Text Box 21"/>
          <p:cNvSpPr txBox="1">
            <a:spLocks noChangeArrowheads="1"/>
          </p:cNvSpPr>
          <p:nvPr/>
        </p:nvSpPr>
        <p:spPr bwMode="auto">
          <a:xfrm>
            <a:off x="3276600" y="49530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t p</a:t>
            </a:r>
          </a:p>
        </p:txBody>
      </p:sp>
      <p:sp>
        <p:nvSpPr>
          <p:cNvPr id="33814" name="Text Box 22"/>
          <p:cNvSpPr txBox="1">
            <a:spLocks noChangeArrowheads="1"/>
          </p:cNvSpPr>
          <p:nvPr/>
        </p:nvSpPr>
        <p:spPr bwMode="auto">
          <a:xfrm>
            <a:off x="5029200" y="5029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a:solidFill>
                  <a:srgbClr val="FFC000"/>
                </a:solidFill>
              </a:rPr>
              <a:t>T p</a:t>
            </a:r>
          </a:p>
        </p:txBody>
      </p:sp>
      <p:sp>
        <p:nvSpPr>
          <p:cNvPr id="33815" name="Text Box 23"/>
          <p:cNvSpPr txBox="1">
            <a:spLocks noChangeArrowheads="1"/>
          </p:cNvSpPr>
          <p:nvPr/>
        </p:nvSpPr>
        <p:spPr bwMode="auto">
          <a:xfrm>
            <a:off x="6324600" y="5029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a:solidFill>
                  <a:srgbClr val="FFC000"/>
                </a:solidFill>
              </a:rPr>
              <a:t>t P</a:t>
            </a:r>
          </a:p>
        </p:txBody>
      </p:sp>
      <p:sp>
        <p:nvSpPr>
          <p:cNvPr id="33816" name="Text Box 24"/>
          <p:cNvSpPr txBox="1">
            <a:spLocks noChangeArrowheads="1"/>
          </p:cNvSpPr>
          <p:nvPr/>
        </p:nvSpPr>
        <p:spPr bwMode="auto">
          <a:xfrm>
            <a:off x="762000" y="5791200"/>
            <a:ext cx="7543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800" dirty="0" err="1"/>
              <a:t>Dihybrid</a:t>
            </a:r>
            <a:r>
              <a:rPr lang="en-US" altLang="en-US" sz="1800" dirty="0"/>
              <a:t> Genotype results in </a:t>
            </a:r>
            <a:r>
              <a:rPr lang="en-US" altLang="en-US" sz="1800" dirty="0">
                <a:solidFill>
                  <a:srgbClr val="FFC000"/>
                </a:solidFill>
              </a:rPr>
              <a:t>4 possible gametes</a:t>
            </a:r>
            <a:r>
              <a:rPr lang="en-US" altLang="en-US" sz="1800" dirty="0"/>
              <a:t>.</a:t>
            </a:r>
          </a:p>
          <a:p>
            <a:pPr>
              <a:spcBef>
                <a:spcPct val="50000"/>
              </a:spcBef>
              <a:buClrTx/>
              <a:buSzTx/>
              <a:buFontTx/>
              <a:buNone/>
            </a:pPr>
            <a:r>
              <a:rPr lang="en-US" altLang="en-US" sz="1800" dirty="0"/>
              <a:t>Expands the Punnett to a </a:t>
            </a:r>
            <a:r>
              <a:rPr lang="en-US" altLang="en-US" sz="1800" dirty="0">
                <a:solidFill>
                  <a:srgbClr val="FFC000"/>
                </a:solidFill>
              </a:rPr>
              <a:t>4x4 grid</a:t>
            </a:r>
          </a:p>
        </p:txBody>
      </p:sp>
    </p:spTree>
    <p:extLst>
      <p:ext uri="{BB962C8B-B14F-4D97-AF65-F5344CB8AC3E}">
        <p14:creationId xmlns:p14="http://schemas.microsoft.com/office/powerpoint/2010/main" val="755009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FOIL the Gametes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err="1" smtClean="0"/>
              <a:t>TtPp</a:t>
            </a:r>
            <a:endParaRPr lang="en-US" dirty="0"/>
          </a:p>
          <a:p>
            <a:pPr marL="0" indent="0" algn="ctr">
              <a:buNone/>
            </a:pPr>
            <a:r>
              <a:rPr lang="en-US" b="1" u="sng" dirty="0" smtClean="0"/>
              <a:t>F</a:t>
            </a:r>
            <a:r>
              <a:rPr lang="en-US" dirty="0" smtClean="0"/>
              <a:t>irst 	   =</a:t>
            </a:r>
          </a:p>
          <a:p>
            <a:pPr marL="0" indent="0" algn="ctr">
              <a:buNone/>
            </a:pPr>
            <a:r>
              <a:rPr lang="en-US" b="1" u="sng" dirty="0" smtClean="0"/>
              <a:t>O</a:t>
            </a:r>
            <a:r>
              <a:rPr lang="en-US" dirty="0" smtClean="0"/>
              <a:t>uter  =</a:t>
            </a:r>
          </a:p>
          <a:p>
            <a:pPr marL="0" indent="0" algn="ctr">
              <a:buNone/>
            </a:pPr>
            <a:r>
              <a:rPr lang="en-US" b="1" u="sng" dirty="0" smtClean="0"/>
              <a:t>I</a:t>
            </a:r>
            <a:r>
              <a:rPr lang="en-US" dirty="0" smtClean="0"/>
              <a:t>nner   =</a:t>
            </a:r>
          </a:p>
          <a:p>
            <a:pPr marL="0" indent="0" algn="ctr">
              <a:buNone/>
            </a:pPr>
            <a:r>
              <a:rPr lang="en-US" dirty="0" smtClean="0"/>
              <a:t>      </a:t>
            </a:r>
            <a:r>
              <a:rPr lang="en-US" b="1" u="sng" dirty="0" smtClean="0"/>
              <a:t>L</a:t>
            </a:r>
            <a:r>
              <a:rPr lang="en-US" dirty="0" smtClean="0"/>
              <a:t>ast 	=    </a:t>
            </a:r>
            <a:r>
              <a:rPr lang="en-US" dirty="0" smtClean="0">
                <a:solidFill>
                  <a:srgbClr val="FFC000"/>
                </a:solidFill>
              </a:rPr>
              <a:t>	</a:t>
            </a:r>
            <a:endParaRPr lang="en-US" dirty="0"/>
          </a:p>
          <a:p>
            <a:pPr marL="0" indent="0">
              <a:buNone/>
            </a:pPr>
            <a:r>
              <a:rPr lang="en-US" dirty="0" smtClean="0"/>
              <a:t>	</a:t>
            </a:r>
            <a:endParaRPr lang="en-US" dirty="0">
              <a:solidFill>
                <a:srgbClr val="FFC000"/>
              </a:solidFill>
            </a:endParaRPr>
          </a:p>
        </p:txBody>
      </p:sp>
    </p:spTree>
    <p:extLst>
      <p:ext uri="{BB962C8B-B14F-4D97-AF65-F5344CB8AC3E}">
        <p14:creationId xmlns:p14="http://schemas.microsoft.com/office/powerpoint/2010/main" val="8180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FOIL the Gametes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err="1" smtClean="0"/>
              <a:t>TtPp</a:t>
            </a:r>
            <a:endParaRPr lang="en-US" dirty="0"/>
          </a:p>
          <a:p>
            <a:pPr marL="0" indent="0" algn="ctr">
              <a:buNone/>
            </a:pPr>
            <a:r>
              <a:rPr lang="en-US" b="1" u="sng" dirty="0" smtClean="0"/>
              <a:t>F</a:t>
            </a:r>
            <a:r>
              <a:rPr lang="en-US" dirty="0" smtClean="0"/>
              <a:t>irst 	   =	</a:t>
            </a:r>
            <a:r>
              <a:rPr lang="en-US" dirty="0" err="1" smtClean="0">
                <a:solidFill>
                  <a:srgbClr val="FFC000"/>
                </a:solidFill>
              </a:rPr>
              <a:t>TP</a:t>
            </a:r>
            <a:endParaRPr lang="en-US" dirty="0">
              <a:solidFill>
                <a:srgbClr val="FFC000"/>
              </a:solidFill>
            </a:endParaRPr>
          </a:p>
          <a:p>
            <a:pPr marL="0" indent="0" algn="ctr">
              <a:buNone/>
            </a:pPr>
            <a:r>
              <a:rPr lang="en-US" b="1" u="sng" dirty="0" smtClean="0"/>
              <a:t>O</a:t>
            </a:r>
            <a:r>
              <a:rPr lang="en-US" dirty="0" smtClean="0"/>
              <a:t>uter  =	</a:t>
            </a:r>
            <a:r>
              <a:rPr lang="en-US" dirty="0" err="1" smtClean="0">
                <a:solidFill>
                  <a:srgbClr val="FFC000"/>
                </a:solidFill>
              </a:rPr>
              <a:t>Tp</a:t>
            </a:r>
            <a:endParaRPr lang="en-US" dirty="0">
              <a:solidFill>
                <a:srgbClr val="FFC000"/>
              </a:solidFill>
            </a:endParaRPr>
          </a:p>
          <a:p>
            <a:pPr marL="0" indent="0" algn="ctr">
              <a:buNone/>
            </a:pPr>
            <a:r>
              <a:rPr lang="en-US" b="1" u="sng" dirty="0" smtClean="0"/>
              <a:t>I</a:t>
            </a:r>
            <a:r>
              <a:rPr lang="en-US" dirty="0" smtClean="0"/>
              <a:t>nner   = 	</a:t>
            </a:r>
            <a:r>
              <a:rPr lang="en-US" dirty="0" err="1" smtClean="0">
                <a:solidFill>
                  <a:srgbClr val="FFC000"/>
                </a:solidFill>
              </a:rPr>
              <a:t>tP</a:t>
            </a:r>
            <a:endParaRPr lang="en-US" dirty="0">
              <a:solidFill>
                <a:srgbClr val="FFC000"/>
              </a:solidFill>
            </a:endParaRPr>
          </a:p>
          <a:p>
            <a:pPr marL="0" indent="0" algn="ctr">
              <a:buNone/>
            </a:pPr>
            <a:r>
              <a:rPr lang="en-US" b="1" u="sng" dirty="0" smtClean="0"/>
              <a:t>L</a:t>
            </a:r>
            <a:r>
              <a:rPr lang="en-US" dirty="0" smtClean="0"/>
              <a:t>ast 	  =    </a:t>
            </a:r>
            <a:r>
              <a:rPr lang="en-US" dirty="0" smtClean="0">
                <a:solidFill>
                  <a:srgbClr val="FFC000"/>
                </a:solidFill>
              </a:rPr>
              <a:t>	</a:t>
            </a:r>
            <a:r>
              <a:rPr lang="en-US" dirty="0" err="1" smtClean="0">
                <a:solidFill>
                  <a:srgbClr val="FFC000"/>
                </a:solidFill>
              </a:rPr>
              <a:t>tp</a:t>
            </a:r>
            <a:endParaRPr lang="en-US" dirty="0" smtClean="0">
              <a:solidFill>
                <a:srgbClr val="FFC000"/>
              </a:solidFill>
            </a:endParaRPr>
          </a:p>
          <a:p>
            <a:pPr marL="0" indent="0">
              <a:buNone/>
            </a:pPr>
            <a:endParaRPr lang="en-US" dirty="0"/>
          </a:p>
        </p:txBody>
      </p:sp>
    </p:spTree>
    <p:extLst>
      <p:ext uri="{BB962C8B-B14F-4D97-AF65-F5344CB8AC3E}">
        <p14:creationId xmlns:p14="http://schemas.microsoft.com/office/powerpoint/2010/main" val="166212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Possible gametes for: </a:t>
            </a:r>
            <a:endParaRPr lang="en-US" dirty="0" smtClean="0"/>
          </a:p>
          <a:p>
            <a:pPr marL="0" indent="0">
              <a:buNone/>
            </a:pPr>
            <a:r>
              <a:rPr lang="en-US" dirty="0"/>
              <a:t>	</a:t>
            </a:r>
            <a:r>
              <a:rPr lang="en-US" dirty="0" err="1" smtClean="0"/>
              <a:t>TTPp</a:t>
            </a:r>
            <a:r>
              <a:rPr lang="en-US" dirty="0" smtClean="0"/>
              <a:t> </a:t>
            </a:r>
            <a:r>
              <a:rPr lang="en-US" dirty="0"/>
              <a:t>= 			       		        </a:t>
            </a:r>
            <a:r>
              <a:rPr lang="en-US" dirty="0" smtClean="0"/>
              <a:t>	</a:t>
            </a:r>
            <a:r>
              <a:rPr lang="en-US" dirty="0" err="1" smtClean="0"/>
              <a:t>TtPP</a:t>
            </a:r>
            <a:r>
              <a:rPr lang="en-US" dirty="0" smtClean="0"/>
              <a:t> </a:t>
            </a:r>
            <a:r>
              <a:rPr lang="en-US" dirty="0"/>
              <a:t>=</a:t>
            </a:r>
            <a:endParaRPr lang="en-US" dirty="0">
              <a:solidFill>
                <a:srgbClr val="FFC000"/>
              </a:solidFill>
            </a:endParaRPr>
          </a:p>
          <a:p>
            <a:pPr marL="0" indent="0">
              <a:buNone/>
            </a:pPr>
            <a:r>
              <a:rPr lang="en-US" dirty="0"/>
              <a:t>	</a:t>
            </a:r>
            <a:r>
              <a:rPr lang="en-US" dirty="0" err="1" smtClean="0"/>
              <a:t>ttPp</a:t>
            </a:r>
            <a:r>
              <a:rPr lang="en-US" dirty="0" smtClean="0"/>
              <a:t> </a:t>
            </a:r>
            <a:r>
              <a:rPr lang="en-US" dirty="0"/>
              <a:t>= 	</a:t>
            </a:r>
            <a:endParaRPr lang="en-US" dirty="0">
              <a:solidFill>
                <a:srgbClr val="FFC000"/>
              </a:solidFill>
            </a:endParaRPr>
          </a:p>
          <a:p>
            <a:endParaRPr lang="en-US" dirty="0"/>
          </a:p>
        </p:txBody>
      </p:sp>
    </p:spTree>
    <p:extLst>
      <p:ext uri="{BB962C8B-B14F-4D97-AF65-F5344CB8AC3E}">
        <p14:creationId xmlns:p14="http://schemas.microsoft.com/office/powerpoint/2010/main" val="3769992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Possible gametes for: </a:t>
            </a:r>
          </a:p>
          <a:p>
            <a:pPr marL="0" indent="0">
              <a:buNone/>
            </a:pPr>
            <a:r>
              <a:rPr lang="en-US" dirty="0" smtClean="0"/>
              <a:t>	</a:t>
            </a:r>
            <a:r>
              <a:rPr lang="en-US" dirty="0" err="1" smtClean="0"/>
              <a:t>TTPp</a:t>
            </a:r>
            <a:r>
              <a:rPr lang="en-US" dirty="0" smtClean="0"/>
              <a:t> = </a:t>
            </a:r>
            <a:r>
              <a:rPr lang="en-US" dirty="0" err="1" smtClean="0">
                <a:solidFill>
                  <a:srgbClr val="FFC000"/>
                </a:solidFill>
              </a:rPr>
              <a:t>TP,Tp,TP,Tp</a:t>
            </a:r>
            <a:endParaRPr lang="en-US" dirty="0" smtClean="0">
              <a:solidFill>
                <a:srgbClr val="FFC000"/>
              </a:solidFill>
            </a:endParaRPr>
          </a:p>
          <a:p>
            <a:pPr marL="0" indent="0">
              <a:buNone/>
            </a:pPr>
            <a:r>
              <a:rPr lang="en-US" dirty="0" smtClean="0"/>
              <a:t>	</a:t>
            </a:r>
            <a:r>
              <a:rPr lang="en-US" dirty="0" err="1" smtClean="0"/>
              <a:t>TtPP</a:t>
            </a:r>
            <a:r>
              <a:rPr lang="en-US" dirty="0" smtClean="0"/>
              <a:t> = </a:t>
            </a:r>
            <a:r>
              <a:rPr lang="en-US" dirty="0"/>
              <a:t>	</a:t>
            </a:r>
            <a:r>
              <a:rPr lang="en-US" dirty="0" smtClean="0"/>
              <a:t>		       		       </a:t>
            </a:r>
          </a:p>
          <a:p>
            <a:pPr marL="0" indent="0">
              <a:buNone/>
            </a:pPr>
            <a:r>
              <a:rPr lang="en-US" dirty="0" smtClean="0"/>
              <a:t>	</a:t>
            </a:r>
            <a:r>
              <a:rPr lang="en-US" dirty="0" err="1" smtClean="0"/>
              <a:t>ttPp</a:t>
            </a:r>
            <a:r>
              <a:rPr lang="en-US" dirty="0" smtClean="0"/>
              <a:t> = </a:t>
            </a:r>
            <a:endParaRPr lang="en-US" dirty="0">
              <a:solidFill>
                <a:srgbClr val="FFC000"/>
              </a:solidFill>
            </a:endParaRPr>
          </a:p>
        </p:txBody>
      </p:sp>
    </p:spTree>
    <p:extLst>
      <p:ext uri="{BB962C8B-B14F-4D97-AF65-F5344CB8AC3E}">
        <p14:creationId xmlns:p14="http://schemas.microsoft.com/office/powerpoint/2010/main" val="360571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91</TotalTime>
  <Words>323</Words>
  <Application>Microsoft Office PowerPoint</Application>
  <PresentationFormat>On-screen Show (4:3)</PresentationFormat>
  <Paragraphs>143</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Technic</vt:lpstr>
      <vt:lpstr>Dihybrid Genetics</vt:lpstr>
      <vt:lpstr>PowerPoint Presentation</vt:lpstr>
      <vt:lpstr>PowerPoint Presentation</vt:lpstr>
      <vt:lpstr>PowerPoint Presentation</vt:lpstr>
      <vt:lpstr>PowerPoint Presentation</vt:lpstr>
      <vt:lpstr>FOIL the Gametes</vt:lpstr>
      <vt:lpstr>FOIL the Gametes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Dihybrid Cross Ratios</vt:lpstr>
      <vt:lpstr>Dihybrid Cross Ratios</vt:lpstr>
      <vt:lpstr>Dihybrid Cross Ratios</vt:lpstr>
      <vt:lpstr>Dihybrid Cross Ratios</vt:lpstr>
      <vt:lpstr>Dihybrid Cross Ratios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NDHS</dc:creator>
  <cp:lastModifiedBy>NDHS</cp:lastModifiedBy>
  <cp:revision>12</cp:revision>
  <dcterms:created xsi:type="dcterms:W3CDTF">2014-01-10T13:33:38Z</dcterms:created>
  <dcterms:modified xsi:type="dcterms:W3CDTF">2014-01-14T12:40:51Z</dcterms:modified>
</cp:coreProperties>
</file>