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72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3" r:id="rId11"/>
    <p:sldId id="304" r:id="rId12"/>
    <p:sldId id="305" r:id="rId13"/>
    <p:sldId id="306" r:id="rId14"/>
    <p:sldId id="307" r:id="rId15"/>
    <p:sldId id="309" r:id="rId16"/>
    <p:sldId id="308" r:id="rId17"/>
    <p:sldId id="310" r:id="rId18"/>
    <p:sldId id="311" r:id="rId19"/>
    <p:sldId id="312" r:id="rId20"/>
    <p:sldId id="313" r:id="rId21"/>
    <p:sldId id="314" r:id="rId22"/>
    <p:sldId id="315" r:id="rId23"/>
    <p:sldId id="316" r:id="rId24"/>
    <p:sldId id="317" r:id="rId25"/>
    <p:sldId id="259" r:id="rId26"/>
    <p:sldId id="271" r:id="rId27"/>
    <p:sldId id="265" r:id="rId28"/>
    <p:sldId id="268" r:id="rId29"/>
    <p:sldId id="258" r:id="rId30"/>
    <p:sldId id="260" r:id="rId31"/>
    <p:sldId id="261" r:id="rId32"/>
    <p:sldId id="262" r:id="rId33"/>
    <p:sldId id="263" r:id="rId34"/>
    <p:sldId id="264" r:id="rId35"/>
    <p:sldId id="269" r:id="rId36"/>
    <p:sldId id="266" r:id="rId37"/>
    <p:sldId id="267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28" autoAdjust="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F076E-D782-4CEE-9593-81CC619E249A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10CB2DD4-6850-448D-8545-E9F7162A539D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F076E-D782-4CEE-9593-81CC619E249A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B2DD4-6850-448D-8545-E9F7162A53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F076E-D782-4CEE-9593-81CC619E249A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B2DD4-6850-448D-8545-E9F7162A53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F076E-D782-4CEE-9593-81CC619E249A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CB2DD4-6850-448D-8545-E9F7162A539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F076E-D782-4CEE-9593-81CC619E249A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CB2DD4-6850-448D-8545-E9F7162A539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F076E-D782-4CEE-9593-81CC619E249A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B2DD4-6850-448D-8545-E9F7162A539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F076E-D782-4CEE-9593-81CC619E249A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B2DD4-6850-448D-8545-E9F7162A539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F076E-D782-4CEE-9593-81CC619E249A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B2DD4-6850-448D-8545-E9F7162A53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F076E-D782-4CEE-9593-81CC619E249A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CB2DD4-6850-448D-8545-E9F7162A539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08F076E-D782-4CEE-9593-81CC619E249A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0CB2DD4-6850-448D-8545-E9F7162A539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F076E-D782-4CEE-9593-81CC619E249A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B2DD4-6850-448D-8545-E9F7162A53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10CB2DD4-6850-448D-8545-E9F7162A539D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08F076E-D782-4CEE-9593-81CC619E249A}" type="datetimeFigureOut">
              <a:rPr lang="en-US" smtClean="0"/>
              <a:t>8/23/2018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url?sa=i&amp;rct=j&amp;q=&amp;esrc=s&amp;frm=1&amp;source=images&amp;cd=&amp;cad=rja&amp;docid=OAsMelIts0jUFM&amp;tbnid=CsEZjYg7JNK-pM:&amp;ved=0CAUQjRw&amp;url=http://sausalitodentistry.com/oral-systemic.html&amp;ei=Sd4TUuTrDYje9ATAyoGwBg&amp;bvm=bv.50952593,d.eWU&amp;psig=AFQjCNF9DLjzpMful7jMN3ML7xK9ORJLog&amp;ust=1377120160653285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Uv7Gkfrno4Ahttp://www.youtube.com/watch?v=wo0LIXkLnQ8" TargetMode="External"/><Relationship Id="rId2" Type="http://schemas.openxmlformats.org/officeDocument/2006/relationships/hyperlink" Target="https://www.youtube.com/watch?v=Ri8bBhw9msQ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/url?sa=i&amp;rct=j&amp;q=&amp;esrc=s&amp;frm=1&amp;source=images&amp;cd=&amp;cad=rja&amp;docid=bqJ4StRBH8PcaM&amp;tbnid=nLWV0tvj9w8kiM:&amp;ved=0CAUQjRw&amp;url=http://www.studyblue.com/notes/note/n/topic-61-digestion/deck/1284850&amp;ei=YuATUvbyOYzU8wSkhoCoBw&amp;psig=AFQjCNHs6lwbQRilkdlt3dPswvETu5W_Ng&amp;ust=1377120715946471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_QYwscALNng" TargetMode="External"/><Relationship Id="rId2" Type="http://schemas.openxmlformats.org/officeDocument/2006/relationships/hyperlink" Target="https://www.youtube.com/watch?v=Og5xAdC8EU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svw5KA8YlAA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Digestive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51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71820"/>
            <a:ext cx="6067424" cy="67861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15780" y="685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Mouth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743200" y="102286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Teeth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89071" y="145218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Tongue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167312" y="1082848"/>
            <a:ext cx="1690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Salivary Glands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197608" y="139219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Pharynx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934200" y="2209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Esophagus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948488" y="2771001"/>
            <a:ext cx="1966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Cardiac Sphincter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752600" y="280020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Liver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942008" y="338506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Stomach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948488" y="3686943"/>
            <a:ext cx="1890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Pyloric Sphincter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948488" y="38978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Duodenum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905624" y="4125769"/>
            <a:ext cx="1857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Transverse Colon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978930" y="44312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Jejunum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942008" y="4767635"/>
            <a:ext cx="1973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Descending Colon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905624" y="5474879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Rectum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934200" y="570983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Anus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219200" y="3686943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Gall Bladder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480549" y="3911603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Pancreas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838200" y="4361762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Ascending Colon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828800" y="4949332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Ileum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474362" y="531609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7015163" y="1925659"/>
            <a:ext cx="1685925" cy="40957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795338" y="2498553"/>
            <a:ext cx="1685925" cy="40957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2979804" y="169682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Epiglottis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934200" y="2258199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Esophagus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063721" y="2829229"/>
            <a:ext cx="1966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Cardiac Sphincter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093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71820"/>
            <a:ext cx="6067424" cy="67861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15780" y="685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Mouth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743200" y="102286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Teeth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89071" y="145218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Tongue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167312" y="1082848"/>
            <a:ext cx="1690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Salivary Glands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197608" y="139219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Pharynx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934200" y="2209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Esophagus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948488" y="2771001"/>
            <a:ext cx="1966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Cardiac Sphincter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752600" y="280020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Liver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942008" y="338506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Stomach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948488" y="3686943"/>
            <a:ext cx="1890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Pyloric Sphincter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948488" y="38978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Duodenum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905624" y="4125769"/>
            <a:ext cx="1857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Transverse Colon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978930" y="44312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Jejunum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942008" y="4767635"/>
            <a:ext cx="1973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Descending Colon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905624" y="5474879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Rectum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934200" y="570983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Anus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219200" y="3686943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Gall Bladder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480549" y="3911603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Pancreas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838200" y="4361762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Ascending Colon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828800" y="4949332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Ileum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474362" y="531609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7015163" y="1925659"/>
            <a:ext cx="1685925" cy="40957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795338" y="2498553"/>
            <a:ext cx="1685925" cy="40957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2979804" y="169682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Epiglottis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934200" y="2258199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Esophagus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063721" y="2829229"/>
            <a:ext cx="1966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Cardiac Sphincter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7063721" y="338689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Stomach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252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71820"/>
            <a:ext cx="6067424" cy="67861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15780" y="685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Mouth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743200" y="102286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Teeth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89071" y="145218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Tongue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167312" y="1082848"/>
            <a:ext cx="1690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Salivary Glands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197608" y="139219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Pharynx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934200" y="2209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Esophagus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948488" y="2771001"/>
            <a:ext cx="1966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Cardiac Sphincter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752600" y="280020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Liver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942008" y="338506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Stomach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948488" y="3686943"/>
            <a:ext cx="1890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Pyloric Sphincter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948488" y="38978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Duodenum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905624" y="4125769"/>
            <a:ext cx="1857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Transverse Colon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978930" y="44312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Jejunum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942008" y="4767635"/>
            <a:ext cx="1973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Descending Colon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905624" y="5474879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Rectum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934200" y="570983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Anus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219200" y="3686943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Gall Bladder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480549" y="3911603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Pancreas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838200" y="4361762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Ascending Colon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828800" y="4949332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Ileum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474362" y="531609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7015163" y="1925659"/>
            <a:ext cx="1685925" cy="40957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795338" y="2498553"/>
            <a:ext cx="1685925" cy="40957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2979804" y="169682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Epiglottis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934200" y="2258199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Esophagus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063721" y="2829229"/>
            <a:ext cx="1966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Cardiac Sphincter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7063721" y="338689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Stomach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7055644" y="3688717"/>
            <a:ext cx="1890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Pyloric Sphincter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9251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71820"/>
            <a:ext cx="6067424" cy="67861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15780" y="685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Mouth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743200" y="102286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Teeth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89071" y="145218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Tongue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167312" y="1082848"/>
            <a:ext cx="1690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Salivary Glands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197608" y="139219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Pharynx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934200" y="2209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Esophagus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948488" y="2771001"/>
            <a:ext cx="1966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Cardiac Sphincter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752600" y="280020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Liver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942008" y="338506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Stomach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948488" y="3686943"/>
            <a:ext cx="1890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Pyloric Sphincter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948488" y="38978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Duodenum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905624" y="4125769"/>
            <a:ext cx="1857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Transverse Colon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978930" y="44312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Jejunum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942008" y="4767635"/>
            <a:ext cx="1973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Descending Colon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905624" y="5474879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Rectum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934200" y="570983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Anus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219200" y="3686943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Gall Bladder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480549" y="3911603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Pancreas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838200" y="4361762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Ascending Colon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828800" y="4949332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Ileum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474362" y="531609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7015163" y="1925659"/>
            <a:ext cx="1685925" cy="40957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795338" y="2498553"/>
            <a:ext cx="1685925" cy="40957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2979804" y="169682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Epiglottis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934200" y="2258199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Esophagus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063721" y="2829229"/>
            <a:ext cx="1966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Cardiac Sphincter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7063721" y="338689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Stomach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7055644" y="3688717"/>
            <a:ext cx="1890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Pyloric Sphincter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7071624" y="3927072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Duodenum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4955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71820"/>
            <a:ext cx="6067424" cy="67861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15780" y="685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Mouth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743200" y="102286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Teeth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89071" y="145218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Tongue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167312" y="1082848"/>
            <a:ext cx="1690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Salivary Glands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197608" y="139219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Pharynx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934200" y="2209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Esophagus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948488" y="2771001"/>
            <a:ext cx="1966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Cardiac Sphincter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752600" y="280020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Liver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942008" y="338506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Stomach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948488" y="3686943"/>
            <a:ext cx="1890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Pyloric Sphincter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948488" y="38978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Duodenum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905624" y="4125769"/>
            <a:ext cx="1857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Transverse Colon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978930" y="44312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Jejunum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942008" y="4767635"/>
            <a:ext cx="1973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Descending Colon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905624" y="5474879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Rectum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934200" y="570983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Anus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219200" y="3686943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Gall Bladder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480549" y="3911603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Pancreas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838200" y="4361762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Ascending Colon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828800" y="4949332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Ileum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474362" y="531609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7015163" y="1925659"/>
            <a:ext cx="1685925" cy="40957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795338" y="2498553"/>
            <a:ext cx="1685925" cy="40957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2979804" y="169682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Epiglottis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934200" y="2258199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Esophagus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063721" y="2829229"/>
            <a:ext cx="1966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Cardiac Sphincter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7063721" y="338689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Stomach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7055644" y="3688717"/>
            <a:ext cx="1890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Pyloric Sphincter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7071624" y="3927072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Duodenum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7131844" y="445388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Jejunum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3148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71820"/>
            <a:ext cx="6067424" cy="67861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15780" y="685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Mouth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743200" y="102286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Teeth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89071" y="145218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Tongue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167312" y="1082848"/>
            <a:ext cx="1690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Salivary Glands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197608" y="139219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Pharynx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934200" y="2209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Esophagus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948488" y="2771001"/>
            <a:ext cx="1966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Cardiac Sphincter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752600" y="280020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Liver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942008" y="338506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Stomach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948488" y="3686943"/>
            <a:ext cx="1890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Pyloric Sphincter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948488" y="38978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Duodenum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905624" y="4125769"/>
            <a:ext cx="1857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Transverse Colon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978930" y="44312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Jejunum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942008" y="4767635"/>
            <a:ext cx="1973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Descending Colon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905624" y="5474879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Rectum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934200" y="570983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Anus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219200" y="3686943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Gall Bladder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480549" y="3911603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Pancreas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838200" y="4361762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Ascending Colon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828800" y="4949332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Ileum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474362" y="531609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7015163" y="1925659"/>
            <a:ext cx="1685925" cy="40957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795338" y="2498553"/>
            <a:ext cx="1685925" cy="40957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2979804" y="169682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Epiglottis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934200" y="2258199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Esophagus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063721" y="2829229"/>
            <a:ext cx="1966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Cardiac Sphincter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7063721" y="338689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Stomach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7055644" y="3688717"/>
            <a:ext cx="1890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Pyloric Sphincter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7071624" y="3927072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Duodenum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7131844" y="445388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Jejunum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1828800" y="4921857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Ileum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435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71820"/>
            <a:ext cx="6067424" cy="67861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15780" y="685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Mouth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743200" y="102286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Teeth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89071" y="145218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Tongue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167312" y="1082848"/>
            <a:ext cx="1690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Salivary Glands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197608" y="139219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Pharynx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934200" y="2209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Esophagus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948488" y="2771001"/>
            <a:ext cx="1966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Cardiac Sphincter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752600" y="280020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Liver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942008" y="338506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Stomach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948488" y="3686943"/>
            <a:ext cx="1890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Pyloric Sphincter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948488" y="38978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Duodenum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905624" y="4125769"/>
            <a:ext cx="1857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Transverse Colon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978930" y="44312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Jejunum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942008" y="4767635"/>
            <a:ext cx="1973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Descending Colon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905624" y="5474879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Rectum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934200" y="570983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Anus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219200" y="3686943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Gall Bladder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480549" y="3911603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Pancreas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838200" y="4361762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Ascending Colon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828800" y="4949332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Ileum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474362" y="531609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7015163" y="1925659"/>
            <a:ext cx="1685925" cy="40957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795338" y="2498553"/>
            <a:ext cx="1685925" cy="40957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2979804" y="169682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Epiglottis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934200" y="2258199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Esophagus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063721" y="2829229"/>
            <a:ext cx="1966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Cardiac Sphincter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7063721" y="338689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Stomach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7055644" y="3688717"/>
            <a:ext cx="1890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Pyloric Sphincter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7071624" y="3927072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Duodenum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7131844" y="445388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Jejunum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1828800" y="4921857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Ileum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852340" y="4316303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Ascending Colon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2002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71820"/>
            <a:ext cx="6067424" cy="67861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15780" y="685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Mouth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743200" y="102286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Teeth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89071" y="145218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Tongue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167312" y="1082848"/>
            <a:ext cx="1690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Salivary Glands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197608" y="139219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Pharynx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934200" y="2209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Esophagus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948488" y="2771001"/>
            <a:ext cx="1966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Cardiac Sphincter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752600" y="280020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Liver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942008" y="338506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Stomach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948488" y="3686943"/>
            <a:ext cx="1890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Pyloric Sphincter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948488" y="38978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Duodenum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905624" y="4125769"/>
            <a:ext cx="1857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Transverse Colon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978930" y="44312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Jejunum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942008" y="4767635"/>
            <a:ext cx="1973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Descending Colon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905624" y="5474879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Rectum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934200" y="570983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Anus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219200" y="3686943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Gall Bladder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480549" y="3911603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Pancreas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838200" y="4361762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Ascending Colon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828800" y="4949332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Ileum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474362" y="531609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7015163" y="1925659"/>
            <a:ext cx="1685925" cy="40957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795338" y="2498553"/>
            <a:ext cx="1685925" cy="40957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2979804" y="169682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Epiglottis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934200" y="2258199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Esophagus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063721" y="2829229"/>
            <a:ext cx="1966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Cardiac Sphincter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7063721" y="338689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Stomach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7055644" y="3688717"/>
            <a:ext cx="1890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Pyloric Sphincter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7071624" y="3927072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Duodenum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7131844" y="445388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Jejunum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1828800" y="4921857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Ileum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852340" y="4316303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Ascending Colon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7058024" y="4146824"/>
            <a:ext cx="1857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Transverse Colon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5240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71820"/>
            <a:ext cx="6067424" cy="67861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15780" y="685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Mouth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743200" y="102286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Teeth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89071" y="145218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Tongue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167312" y="1082848"/>
            <a:ext cx="1690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Salivary Glands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197608" y="139219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Pharynx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934200" y="2209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Esophagus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948488" y="2771001"/>
            <a:ext cx="1966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Cardiac Sphincter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752600" y="280020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Liver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942008" y="338506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Stomach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948488" y="3686943"/>
            <a:ext cx="1890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Pyloric Sphincter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948488" y="38978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Duodenum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905624" y="4125769"/>
            <a:ext cx="1857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Transverse Colon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978930" y="44312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Jejunum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942008" y="4767635"/>
            <a:ext cx="1973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Descending Colon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905624" y="5474879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Rectum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934200" y="570983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Anus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219200" y="3686943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Gall Bladder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480549" y="3911603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Pancreas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838200" y="4361762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Ascending Colon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828800" y="4949332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Ileum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474362" y="531609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7015163" y="1925659"/>
            <a:ext cx="1685925" cy="40957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795338" y="2498553"/>
            <a:ext cx="1685925" cy="40957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2979804" y="169682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Epiglottis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934200" y="2258199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Esophagus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063721" y="2829229"/>
            <a:ext cx="1966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Cardiac Sphincter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7063721" y="338689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Stomach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7055644" y="3688717"/>
            <a:ext cx="1890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Pyloric Sphincter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7071624" y="3927072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Duodenum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7131844" y="445388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Jejunum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1828800" y="4921857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Ileum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852340" y="4316303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Ascending Colon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7058024" y="4146824"/>
            <a:ext cx="1857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Transverse Colon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7067182" y="4760952"/>
            <a:ext cx="1973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Descending Colon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4570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71820"/>
            <a:ext cx="6067424" cy="67861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15780" y="685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Mouth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743200" y="102286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Teeth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89071" y="145218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Tongue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167312" y="1082848"/>
            <a:ext cx="1690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Salivary Glands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197608" y="139219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Pharynx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934200" y="2209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Esophagus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948488" y="2771001"/>
            <a:ext cx="1966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Cardiac Sphincter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752600" y="280020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Liver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942008" y="338506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Stomach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948488" y="3686943"/>
            <a:ext cx="1890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Pyloric Sphincter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948488" y="38978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Duodenum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905624" y="4125769"/>
            <a:ext cx="1857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Transverse Colon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978930" y="44312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Jejunum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942008" y="4767635"/>
            <a:ext cx="1973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Descending Colon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905624" y="5474879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Rectum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934200" y="570983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Anus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219200" y="3686943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Gall Bladder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480549" y="3911603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Pancreas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838200" y="4361762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Ascending Colon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828800" y="4949332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Ileum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474362" y="531609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7015163" y="1925659"/>
            <a:ext cx="1685925" cy="40957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795338" y="2498553"/>
            <a:ext cx="1685925" cy="40957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2979804" y="169682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Epiglottis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934200" y="2258199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Esophagus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063721" y="2829229"/>
            <a:ext cx="1966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Cardiac Sphincter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7063721" y="338689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Stomach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7055644" y="3688717"/>
            <a:ext cx="1890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Pyloric Sphincter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7071624" y="3927072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Duodenum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7131844" y="445388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Jejunum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1828800" y="4921857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Ileum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852340" y="4316303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Ascending Colon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7058024" y="4146824"/>
            <a:ext cx="1857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Transverse Colon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7067182" y="4760952"/>
            <a:ext cx="1973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Descending Colon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7055644" y="546829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Rectum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915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71820"/>
            <a:ext cx="6067424" cy="6786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9954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71820"/>
            <a:ext cx="6067424" cy="67861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15780" y="685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Mouth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743200" y="102286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Teeth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89071" y="145218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Tongue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167312" y="1082848"/>
            <a:ext cx="1690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Salivary Glands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197608" y="139219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Pharynx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934200" y="2209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Esophagus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948488" y="2771001"/>
            <a:ext cx="1966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Cardiac Sphincter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752600" y="280020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Liver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942008" y="338506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Stomach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948488" y="3686943"/>
            <a:ext cx="1890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Pyloric Sphincter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948488" y="38978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Duodenum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905624" y="4125769"/>
            <a:ext cx="1857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Transverse Colon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978930" y="44312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Jejunum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942008" y="4767635"/>
            <a:ext cx="1973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Descending Colon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905624" y="5474879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Rectum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934200" y="570983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Anus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219200" y="3686943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Gall Bladder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480549" y="3911603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Pancreas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838200" y="4361762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Ascending Colon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828800" y="4949332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Ileum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474362" y="531609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7015163" y="1925659"/>
            <a:ext cx="1685925" cy="40957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795338" y="2498553"/>
            <a:ext cx="1685925" cy="40957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2979804" y="169682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Epiglottis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934200" y="2258199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Esophagus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063721" y="2829229"/>
            <a:ext cx="1966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Cardiac Sphincter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7063721" y="338689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Stomach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7055644" y="3688717"/>
            <a:ext cx="1890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Pyloric Sphincter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7071624" y="3927072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Duodenum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7131844" y="445388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Jejunum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1828800" y="4921857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Ileum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852340" y="4316303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Ascending Colon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7058024" y="4146824"/>
            <a:ext cx="1857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Transverse Colon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7067182" y="4760952"/>
            <a:ext cx="1973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Descending Colon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7055644" y="546829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Rectum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7055644" y="5719509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1561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71820"/>
            <a:ext cx="6067424" cy="67861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15780" y="685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Mouth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743200" y="102286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Teeth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89071" y="145218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Tongue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167312" y="1082848"/>
            <a:ext cx="1690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Salivary Glands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197608" y="139219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Pharynx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934200" y="2209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Esophagus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948488" y="2771001"/>
            <a:ext cx="1966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Cardiac Sphincter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752600" y="280020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Liver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942008" y="338506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Stomach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948488" y="3686943"/>
            <a:ext cx="1890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Pyloric Sphincter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948488" y="38978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Duodenum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905624" y="4125769"/>
            <a:ext cx="1857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Transverse Colon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978930" y="44312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Jejunum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942008" y="4767635"/>
            <a:ext cx="1973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Descending Colon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905624" y="5474879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Rectum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934200" y="570983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Anus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219200" y="3686943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Gall Bladder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480549" y="3911603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Pancreas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838200" y="4361762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Ascending Colon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828800" y="4949332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Ileum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474362" y="531609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7015163" y="1925659"/>
            <a:ext cx="1685925" cy="40957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795338" y="2498553"/>
            <a:ext cx="1685925" cy="40957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2979804" y="169682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Epiglottis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934200" y="2258199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Esophagus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063721" y="2829229"/>
            <a:ext cx="1966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Cardiac Sphincter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7063721" y="338689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Stomach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7055644" y="3688717"/>
            <a:ext cx="1890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Pyloric Sphincter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7071624" y="3927072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Duodenum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7131844" y="445388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Jejunum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1828800" y="4921857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Ileum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852340" y="4316303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Ascending Colon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7058024" y="4146824"/>
            <a:ext cx="1857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Transverse Colon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7067182" y="4760952"/>
            <a:ext cx="1973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Descending Colon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7055644" y="546829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Rectum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7055644" y="5719509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Anus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1862139" y="280020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2956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71820"/>
            <a:ext cx="6067424" cy="67861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15780" y="685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Mouth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743200" y="102286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Teeth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89071" y="145218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Tongue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167312" y="1082848"/>
            <a:ext cx="1690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Salivary Glands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197608" y="139219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Pharynx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934200" y="2209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Esophagus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948488" y="2771001"/>
            <a:ext cx="1966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Cardiac Sphincter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752600" y="280020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Liver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942008" y="338506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Stomach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948488" y="3686943"/>
            <a:ext cx="1890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Pyloric Sphincter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948488" y="38978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Duodenum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905624" y="4125769"/>
            <a:ext cx="1857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Transverse Colon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978930" y="44312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Jejunum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942008" y="4767635"/>
            <a:ext cx="1973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Descending Colon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905624" y="5474879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Rectum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934200" y="570983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Anus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219200" y="3686943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Gall Bladder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480549" y="3911603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Pancreas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838200" y="4361762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Ascending Colon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828800" y="4949332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Ileum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474362" y="531609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7015163" y="1925659"/>
            <a:ext cx="1685925" cy="40957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795338" y="2498553"/>
            <a:ext cx="1685925" cy="40957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2979804" y="169682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Epiglottis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934200" y="2258199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Esophagus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063721" y="2829229"/>
            <a:ext cx="1966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Cardiac Sphincter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7063721" y="338689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Stomach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7055644" y="3688717"/>
            <a:ext cx="1890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Pyloric Sphincter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7071624" y="3927072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Duodenum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7131844" y="445388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Jejunum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1828800" y="4921857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Ileum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852340" y="4316303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Ascending Colon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7058024" y="4146824"/>
            <a:ext cx="1857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Transverse Colon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7067182" y="4760952"/>
            <a:ext cx="1973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Descending Colon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7055644" y="546829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Rectum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7055644" y="5719509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Anus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1862139" y="280020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Liver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1154981" y="3669661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Gall Bladder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9677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71820"/>
            <a:ext cx="6067424" cy="67861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15780" y="685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Mouth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743200" y="102286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Teeth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89071" y="145218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Tongue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167312" y="1082848"/>
            <a:ext cx="1690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Salivary Glands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197608" y="139219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Pharynx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934200" y="2209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Esophagus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948488" y="2771001"/>
            <a:ext cx="1966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Cardiac Sphincter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752600" y="280020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Liver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942008" y="338506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Stomach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948488" y="3686943"/>
            <a:ext cx="1890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Pyloric Sphincter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948488" y="38978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Duodenum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905624" y="4125769"/>
            <a:ext cx="1857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Transverse Colon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978930" y="44312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Jejunum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942008" y="4767635"/>
            <a:ext cx="1973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Descending Colon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905624" y="5474879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Rectum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934200" y="570983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Anus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219200" y="3686943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Gall Bladder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480549" y="3911603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Pancreas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838200" y="4361762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Ascending Colon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828800" y="4949332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Ileum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474362" y="531609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7015163" y="1925659"/>
            <a:ext cx="1685925" cy="40957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795338" y="2498553"/>
            <a:ext cx="1685925" cy="40957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2979804" y="169682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Epiglottis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934200" y="2258199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Esophagus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063721" y="2829229"/>
            <a:ext cx="1966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Cardiac Sphincter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7063721" y="338689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Stomach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7055644" y="3688717"/>
            <a:ext cx="1890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Pyloric Sphincter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7071624" y="3927072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Duodenum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7131844" y="445388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Jejunum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1828800" y="4921857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Ileum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852340" y="4316303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Ascending Colon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7058024" y="4146824"/>
            <a:ext cx="1857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Transverse Colon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7067182" y="4760952"/>
            <a:ext cx="1973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Descending Colon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7055644" y="546829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Rectum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7055644" y="5719509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Anus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1862139" y="280020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Liver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1154981" y="3669661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Gall Bladder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1455804" y="391295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Pancreas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7072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71820"/>
            <a:ext cx="6067424" cy="67861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15780" y="685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Mouth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743200" y="102286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Teeth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89071" y="145218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Tongue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167312" y="1082848"/>
            <a:ext cx="1690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Salivary Glands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197608" y="139219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Pharynx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934200" y="2209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Esophagus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948488" y="2771001"/>
            <a:ext cx="1966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Cardiac Sphincter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752600" y="280020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Liver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942008" y="338506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Stomach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948488" y="3686943"/>
            <a:ext cx="1890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Pyloric Sphincter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948488" y="38978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Duodenum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905624" y="4125769"/>
            <a:ext cx="1857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Transverse Colon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978930" y="44312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Jejunum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942008" y="4767635"/>
            <a:ext cx="1973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Descending Colon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905624" y="5474879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Rectum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934200" y="570983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Anus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219200" y="3686943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Gall Bladder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480549" y="3911603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Pancreas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838200" y="4361762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Ascending Colon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828800" y="4949332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Ileum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474362" y="531609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7015163" y="1925659"/>
            <a:ext cx="1685925" cy="40957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795338" y="2498553"/>
            <a:ext cx="1685925" cy="40957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2979804" y="169682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Epiglottis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934200" y="2258199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Esophagus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063721" y="2829229"/>
            <a:ext cx="1966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Cardiac Sphincter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7063721" y="338689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Stomach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7055644" y="3688717"/>
            <a:ext cx="1890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Pyloric Sphincter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7071624" y="3927072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Duodenum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7131844" y="445388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Jejunum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1828800" y="4921857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Ileum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852340" y="4316303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Ascending Colon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7058024" y="4146824"/>
            <a:ext cx="1857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Transverse Colon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7067182" y="4760952"/>
            <a:ext cx="1973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Descending Colon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7055644" y="546829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Rectum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7055644" y="5719509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Anus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1862139" y="280020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Liver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1154981" y="3669661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Gall Bladder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1455804" y="391295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Pancreas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1464837" y="531609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Appendix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8731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1. </a:t>
            </a:r>
            <a:r>
              <a:rPr lang="en-US" b="1" u="sng" dirty="0">
                <a:solidFill>
                  <a:srgbClr val="FF0000"/>
                </a:solidFill>
              </a:rPr>
              <a:t>Mouth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 - </a:t>
            </a:r>
            <a:r>
              <a:rPr lang="en-US" b="1" u="sng" dirty="0" smtClean="0">
                <a:solidFill>
                  <a:srgbClr val="FF0000"/>
                </a:solidFill>
              </a:rPr>
              <a:t>mechanical </a:t>
            </a:r>
            <a:r>
              <a:rPr lang="en-US" b="1" u="sng" dirty="0">
                <a:solidFill>
                  <a:srgbClr val="FF0000"/>
                </a:solidFill>
              </a:rPr>
              <a:t>digestion </a:t>
            </a:r>
            <a:r>
              <a:rPr lang="en-US" dirty="0" smtClean="0"/>
              <a:t>– </a:t>
            </a:r>
            <a:endParaRPr lang="en-US" dirty="0"/>
          </a:p>
        </p:txBody>
      </p:sp>
      <p:pic>
        <p:nvPicPr>
          <p:cNvPr id="4" name="Picture 5" descr="jaw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828800"/>
            <a:ext cx="4800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6984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-  </a:t>
            </a:r>
            <a:r>
              <a:rPr lang="en-US" b="1" u="sng" dirty="0">
                <a:solidFill>
                  <a:srgbClr val="FF0000"/>
                </a:solidFill>
              </a:rPr>
              <a:t>chemical digestion </a:t>
            </a:r>
            <a:r>
              <a:rPr lang="en-US" dirty="0"/>
              <a:t>- salivary </a:t>
            </a:r>
            <a:r>
              <a:rPr lang="en-US" b="1" u="sng" dirty="0">
                <a:solidFill>
                  <a:srgbClr val="FF0000"/>
                </a:solidFill>
              </a:rPr>
              <a:t>amylase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- enzyme that breaks down starch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u="sng" dirty="0"/>
              <a:t>Other functions of saliva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	lubricate and moisten food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u="sng" dirty="0">
                <a:solidFill>
                  <a:srgbClr val="FF0000"/>
                </a:solidFill>
              </a:rPr>
              <a:t>antibacterial</a:t>
            </a:r>
            <a:r>
              <a:rPr lang="en-US" dirty="0"/>
              <a:t> agents - prevent tooth decay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u="sng" dirty="0">
                <a:solidFill>
                  <a:srgbClr val="FF0000"/>
                </a:solidFill>
              </a:rPr>
              <a:t>Bolus</a:t>
            </a:r>
            <a:r>
              <a:rPr lang="en-US" dirty="0"/>
              <a:t>: mass of chewed mess</a:t>
            </a:r>
          </a:p>
          <a:p>
            <a:pPr marL="0" indent="0">
              <a:buNone/>
            </a:pPr>
            <a:r>
              <a:rPr lang="en-US" dirty="0"/>
              <a:t>	- moved to back of throat by the tongue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7332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2. </a:t>
            </a:r>
            <a:r>
              <a:rPr lang="en-US" b="1" u="sng" dirty="0">
                <a:solidFill>
                  <a:srgbClr val="FF0000"/>
                </a:solidFill>
              </a:rPr>
              <a:t>Pharynx</a:t>
            </a:r>
            <a:r>
              <a:rPr lang="en-US" dirty="0"/>
              <a:t>: throat</a:t>
            </a:r>
          </a:p>
          <a:p>
            <a:pPr marL="0" indent="0">
              <a:buNone/>
            </a:pPr>
            <a:r>
              <a:rPr lang="en-US" dirty="0"/>
              <a:t>	common opening for respiratory and digestive system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u="sng" dirty="0">
                <a:solidFill>
                  <a:srgbClr val="FF0000"/>
                </a:solidFill>
              </a:rPr>
              <a:t>Epiglottis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- blocks </a:t>
            </a:r>
            <a:r>
              <a:rPr lang="en-US" b="1" u="sng" dirty="0">
                <a:solidFill>
                  <a:srgbClr val="FF0000"/>
                </a:solidFill>
              </a:rPr>
              <a:t>trachea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(windpipe)  - prevents food from </a:t>
            </a:r>
            <a:r>
              <a:rPr lang="en-US" dirty="0" smtClean="0"/>
              <a:t>entering the </a:t>
            </a:r>
            <a:r>
              <a:rPr lang="en-US" b="1" u="sng" dirty="0">
                <a:solidFill>
                  <a:srgbClr val="FF0000"/>
                </a:solidFill>
              </a:rPr>
              <a:t>lungs</a:t>
            </a:r>
          </a:p>
          <a:p>
            <a:pPr marL="0" indent="0">
              <a:buNone/>
            </a:pPr>
            <a:r>
              <a:rPr lang="en-US" dirty="0"/>
              <a:t>	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07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sausalitodentistry.com/images/epiglottis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299495"/>
            <a:ext cx="3733800" cy="2977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914400"/>
            <a:ext cx="325755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028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X-Ray of Deglutition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3"/>
              </a:rPr>
              <a:t>X-Ray of Sword Swallowing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57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71820"/>
            <a:ext cx="6067424" cy="67861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15780" y="685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Mouth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743200" y="102286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Teeth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89071" y="145218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Tongue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167312" y="1082848"/>
            <a:ext cx="1690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Salivary Glands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197608" y="139219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Pharynx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934200" y="2209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Esophagus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948488" y="2771001"/>
            <a:ext cx="1966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Cardiac Sphincter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752600" y="280020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Liver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942008" y="338506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Stomach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948488" y="3686943"/>
            <a:ext cx="1890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Pyloric Sphincter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948488" y="38978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Duodenum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905624" y="4125769"/>
            <a:ext cx="1857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Transverse Colon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978930" y="44312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Jejunum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942008" y="4767635"/>
            <a:ext cx="1973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Descending Colon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905624" y="5474879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Rectum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934200" y="570983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Anus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219200" y="3686943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Gall Bladder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480549" y="3911603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Pancreas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838200" y="4361762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Ascending Colon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828800" y="4949332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Ileum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474362" y="531609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7015163" y="1925659"/>
            <a:ext cx="1685925" cy="40957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253037" y="853582"/>
            <a:ext cx="1376363" cy="8432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795338" y="2498553"/>
            <a:ext cx="1685925" cy="40957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2291622" y="1504198"/>
            <a:ext cx="1376363" cy="2468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200889" y="1100590"/>
            <a:ext cx="1376363" cy="2468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452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3. </a:t>
            </a:r>
            <a:r>
              <a:rPr lang="en-US" b="1" u="sng" dirty="0">
                <a:solidFill>
                  <a:srgbClr val="FF0000"/>
                </a:solidFill>
              </a:rPr>
              <a:t>Esophagus</a:t>
            </a:r>
            <a:r>
              <a:rPr lang="en-US" dirty="0"/>
              <a:t>: pharynx to stomach </a:t>
            </a:r>
          </a:p>
          <a:p>
            <a:pPr marL="0" indent="0">
              <a:buNone/>
            </a:pPr>
            <a:r>
              <a:rPr lang="en-US" dirty="0"/>
              <a:t>	moves food to stomach by </a:t>
            </a:r>
            <a:r>
              <a:rPr lang="en-US" b="1" u="sng" dirty="0">
                <a:solidFill>
                  <a:srgbClr val="FF0000"/>
                </a:solidFill>
              </a:rPr>
              <a:t>PERISTALSIS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- rhythmic waves of </a:t>
            </a:r>
            <a:r>
              <a:rPr lang="en-US" dirty="0" smtClean="0"/>
              <a:t>muscle </a:t>
            </a:r>
            <a:r>
              <a:rPr lang="en-US" dirty="0"/>
              <a:t>contraction - pushes food down to stomach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4. </a:t>
            </a:r>
            <a:r>
              <a:rPr lang="en-US" b="1" u="sng" dirty="0" smtClean="0">
                <a:solidFill>
                  <a:srgbClr val="FF0000"/>
                </a:solidFill>
              </a:rPr>
              <a:t>Cardiac Sphincter </a:t>
            </a:r>
          </a:p>
          <a:p>
            <a:pPr marL="457200" lvl="1" indent="0">
              <a:buNone/>
            </a:pPr>
            <a:r>
              <a:rPr lang="en-US" dirty="0" smtClean="0"/>
              <a:t>(Sphincter – ring of muscle – acts as a gate)</a:t>
            </a:r>
          </a:p>
          <a:p>
            <a:pPr>
              <a:buFontTx/>
              <a:buChar char="-"/>
            </a:pPr>
            <a:r>
              <a:rPr lang="en-US" dirty="0" smtClean="0"/>
              <a:t>allows food into the stomach and keeps food inside</a:t>
            </a:r>
          </a:p>
          <a:p>
            <a:pPr>
              <a:buFontTx/>
              <a:buChar char="-"/>
            </a:pPr>
            <a:r>
              <a:rPr lang="en-US" dirty="0" smtClean="0"/>
              <a:t>Malfunction = </a:t>
            </a:r>
            <a:r>
              <a:rPr lang="en-US" b="1" u="sng" dirty="0" smtClean="0">
                <a:solidFill>
                  <a:srgbClr val="FF0000"/>
                </a:solidFill>
              </a:rPr>
              <a:t>heartburn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427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5. </a:t>
            </a:r>
            <a:r>
              <a:rPr lang="en-US" b="1" u="sng" dirty="0">
                <a:solidFill>
                  <a:srgbClr val="FF0000"/>
                </a:solidFill>
              </a:rPr>
              <a:t>Stomach</a:t>
            </a:r>
            <a:r>
              <a:rPr lang="en-US" dirty="0"/>
              <a:t>: about 2 L capacity - storage of food</a:t>
            </a:r>
          </a:p>
          <a:p>
            <a:pPr marL="0" indent="0">
              <a:buNone/>
            </a:pPr>
            <a:r>
              <a:rPr lang="en-US" b="1" u="sng" dirty="0">
                <a:solidFill>
                  <a:srgbClr val="FF0000"/>
                </a:solidFill>
              </a:rPr>
              <a:t>Gastric Juice </a:t>
            </a:r>
            <a:r>
              <a:rPr lang="en-US" dirty="0">
                <a:solidFill>
                  <a:srgbClr val="FF0000"/>
                </a:solidFill>
              </a:rPr>
              <a:t>- </a:t>
            </a:r>
            <a:r>
              <a:rPr lang="en-US" b="1" u="sng" dirty="0">
                <a:solidFill>
                  <a:srgbClr val="FF0000"/>
                </a:solidFill>
              </a:rPr>
              <a:t>Pepsin and </a:t>
            </a:r>
            <a:r>
              <a:rPr lang="en-US" b="1" u="sng" dirty="0" smtClean="0">
                <a:solidFill>
                  <a:srgbClr val="FF0000"/>
                </a:solidFill>
              </a:rPr>
              <a:t>Hydrochloric Acid (</a:t>
            </a:r>
            <a:r>
              <a:rPr lang="en-US" b="1" u="sng" dirty="0" err="1" smtClean="0">
                <a:solidFill>
                  <a:srgbClr val="FF0000"/>
                </a:solidFill>
              </a:rPr>
              <a:t>HCl</a:t>
            </a:r>
            <a:r>
              <a:rPr lang="en-US" b="1" u="sng" dirty="0" smtClean="0">
                <a:solidFill>
                  <a:srgbClr val="FF0000"/>
                </a:solidFill>
              </a:rPr>
              <a:t>)</a:t>
            </a:r>
            <a:endParaRPr lang="en-US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 err="1"/>
              <a:t>HCl</a:t>
            </a:r>
            <a:r>
              <a:rPr lang="en-US" b="1" dirty="0"/>
              <a:t> </a:t>
            </a:r>
          </a:p>
          <a:p>
            <a:pPr marL="0" lvl="0" indent="0">
              <a:buNone/>
            </a:pPr>
            <a:r>
              <a:rPr lang="en-US" dirty="0"/>
              <a:t>breaks down proteins</a:t>
            </a:r>
          </a:p>
          <a:p>
            <a:pPr marL="0" lvl="0" indent="0">
              <a:buNone/>
            </a:pPr>
            <a:r>
              <a:rPr lang="en-US" dirty="0"/>
              <a:t>kills most bacteria and foreign organisms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/>
              <a:t>PEPSIN</a:t>
            </a:r>
            <a:r>
              <a:rPr lang="en-US" dirty="0"/>
              <a:t> - breaks peptide bonds in proteins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u="sng" dirty="0">
                <a:solidFill>
                  <a:srgbClr val="FF0000"/>
                </a:solidFill>
              </a:rPr>
              <a:t>Mucus</a:t>
            </a:r>
            <a:r>
              <a:rPr lang="en-US" dirty="0"/>
              <a:t>: protects stomach wall from </a:t>
            </a:r>
            <a:r>
              <a:rPr lang="en-US" b="1" u="sng" dirty="0">
                <a:solidFill>
                  <a:srgbClr val="FF0000"/>
                </a:solidFill>
              </a:rPr>
              <a:t>self digestion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Mix of food, enzymes, mucus, and </a:t>
            </a:r>
            <a:r>
              <a:rPr lang="en-US" dirty="0" err="1"/>
              <a:t>HCl</a:t>
            </a:r>
            <a:r>
              <a:rPr lang="en-US" dirty="0"/>
              <a:t> = </a:t>
            </a:r>
            <a:r>
              <a:rPr lang="en-US" b="1" u="sng" dirty="0">
                <a:solidFill>
                  <a:srgbClr val="FF0000"/>
                </a:solidFill>
              </a:rPr>
              <a:t>ACID CHYME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244811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6. </a:t>
            </a:r>
            <a:r>
              <a:rPr lang="en-US" b="1" u="sng" dirty="0">
                <a:solidFill>
                  <a:srgbClr val="FF0000"/>
                </a:solidFill>
              </a:rPr>
              <a:t>Pyloric Sphincter </a:t>
            </a:r>
            <a:r>
              <a:rPr lang="en-US" dirty="0"/>
              <a:t>– regulates release of acid </a:t>
            </a:r>
            <a:r>
              <a:rPr lang="en-US" dirty="0" err="1"/>
              <a:t>chyme</a:t>
            </a:r>
            <a:r>
              <a:rPr lang="en-US" dirty="0"/>
              <a:t> into small intestine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044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7. </a:t>
            </a:r>
            <a:r>
              <a:rPr lang="en-US" b="1" u="sng" dirty="0">
                <a:solidFill>
                  <a:srgbClr val="FF0000"/>
                </a:solidFill>
              </a:rPr>
              <a:t>Small Intestine</a:t>
            </a:r>
            <a:r>
              <a:rPr lang="en-US" dirty="0"/>
              <a:t>:  </a:t>
            </a:r>
            <a:r>
              <a:rPr lang="en-US" b="1" u="sng" dirty="0">
                <a:solidFill>
                  <a:srgbClr val="FF0000"/>
                </a:solidFill>
              </a:rPr>
              <a:t>Duodenum, Jejunum, Ileum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u="sng" dirty="0">
                <a:solidFill>
                  <a:schemeClr val="tx1"/>
                </a:solidFill>
              </a:rPr>
              <a:t>Duodenum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/>
              <a:t>= 1st 25 cm</a:t>
            </a:r>
          </a:p>
          <a:p>
            <a:pPr marL="0" indent="0">
              <a:buNone/>
            </a:pPr>
            <a:r>
              <a:rPr lang="en-US" dirty="0"/>
              <a:t>		- secretes enzymes for the digestion of </a:t>
            </a:r>
            <a:r>
              <a:rPr lang="en-US" b="1" u="sng" dirty="0">
                <a:solidFill>
                  <a:srgbClr val="FF0000"/>
                </a:solidFill>
              </a:rPr>
              <a:t>starch, protein, fats and nucleic acids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/>
              <a:t>Helped by  accessory digestive organs 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smtClean="0"/>
              <a:t>- </a:t>
            </a:r>
            <a:r>
              <a:rPr lang="en-US" b="1" u="sng" dirty="0">
                <a:solidFill>
                  <a:srgbClr val="FF0000"/>
                </a:solidFill>
              </a:rPr>
              <a:t>pancreas, liver, gall bladder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707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Pancreas</a:t>
            </a:r>
            <a:r>
              <a:rPr lang="en-US" dirty="0"/>
              <a:t> secretes </a:t>
            </a:r>
            <a:r>
              <a:rPr lang="en-US" b="1" u="sng" dirty="0">
                <a:solidFill>
                  <a:srgbClr val="FF0000"/>
                </a:solidFill>
              </a:rPr>
              <a:t>digestive enzymes </a:t>
            </a:r>
          </a:p>
          <a:p>
            <a:pPr marL="0" indent="0">
              <a:buNone/>
            </a:pPr>
            <a:r>
              <a:rPr lang="en-US" u="sng" dirty="0" smtClean="0"/>
              <a:t>Liver</a:t>
            </a:r>
            <a:r>
              <a:rPr lang="en-US" dirty="0" smtClean="0"/>
              <a:t> </a:t>
            </a:r>
            <a:r>
              <a:rPr lang="en-US" dirty="0"/>
              <a:t>produces </a:t>
            </a:r>
            <a:r>
              <a:rPr lang="en-US" b="1" u="sng" dirty="0">
                <a:solidFill>
                  <a:srgbClr val="FF0000"/>
                </a:solidFill>
              </a:rPr>
              <a:t>bile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(stored in gall bladder)  that emulsifies (breaks apart) fat	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u="sng" dirty="0" smtClean="0"/>
              <a:t>Jejunum </a:t>
            </a:r>
            <a:r>
              <a:rPr lang="en-US" u="sng" dirty="0"/>
              <a:t>and ileum</a:t>
            </a:r>
            <a:r>
              <a:rPr lang="en-US" dirty="0"/>
              <a:t>: 6 meters - function: </a:t>
            </a:r>
            <a:r>
              <a:rPr lang="en-US" b="1" u="sng" dirty="0">
                <a:solidFill>
                  <a:srgbClr val="FF0000"/>
                </a:solidFill>
              </a:rPr>
              <a:t>absorption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of nutrients</a:t>
            </a:r>
          </a:p>
          <a:p>
            <a:pPr marL="0" indent="0">
              <a:buNone/>
            </a:pPr>
            <a:r>
              <a:rPr lang="en-US" dirty="0" smtClean="0"/>
              <a:t>Increase </a:t>
            </a:r>
            <a:r>
              <a:rPr lang="en-US" dirty="0"/>
              <a:t>surface area with </a:t>
            </a:r>
            <a:r>
              <a:rPr lang="en-US" b="1" u="sng" dirty="0">
                <a:solidFill>
                  <a:srgbClr val="FF0000"/>
                </a:solidFill>
              </a:rPr>
              <a:t>villi and </a:t>
            </a:r>
            <a:r>
              <a:rPr lang="en-US" b="1" u="sng" dirty="0" smtClean="0">
                <a:solidFill>
                  <a:srgbClr val="FF0000"/>
                </a:solidFill>
              </a:rPr>
              <a:t>microvilli</a:t>
            </a:r>
            <a:endParaRPr lang="en-US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147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334000"/>
            <a:ext cx="7239000" cy="1143000"/>
          </a:xfrm>
        </p:spPr>
        <p:txBody>
          <a:bodyPr/>
          <a:lstStyle/>
          <a:p>
            <a:pPr algn="ctr"/>
            <a:r>
              <a:rPr lang="en-US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The total surface area of an adult small intestine = a tennis court!</a:t>
            </a:r>
            <a:endParaRPr lang="en-US" sz="2000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http://classconnection.s3.amazonaws.com/862/flashcards/820862/jpg/smallintestine1318800638799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09600"/>
            <a:ext cx="7153275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584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8. </a:t>
            </a:r>
            <a:r>
              <a:rPr lang="en-US" b="1" u="sng" dirty="0"/>
              <a:t>Large Intestine</a:t>
            </a:r>
            <a:r>
              <a:rPr lang="en-US" dirty="0"/>
              <a:t>:  aka </a:t>
            </a:r>
            <a:r>
              <a:rPr lang="en-US" b="1" u="sng" dirty="0">
                <a:solidFill>
                  <a:srgbClr val="FF0000"/>
                </a:solidFill>
              </a:rPr>
              <a:t>Colon</a:t>
            </a:r>
            <a:r>
              <a:rPr lang="en-US" dirty="0"/>
              <a:t> : 1.5 meters long</a:t>
            </a:r>
          </a:p>
          <a:p>
            <a:pPr marL="0" indent="0">
              <a:buNone/>
            </a:pPr>
            <a:r>
              <a:rPr lang="en-US" dirty="0"/>
              <a:t>	- Absorption of </a:t>
            </a:r>
            <a:r>
              <a:rPr lang="en-US" b="1" u="sng" dirty="0">
                <a:solidFill>
                  <a:srgbClr val="FF0000"/>
                </a:solidFill>
              </a:rPr>
              <a:t>water and minerals</a:t>
            </a:r>
          </a:p>
          <a:p>
            <a:pPr marL="0" indent="0">
              <a:buNone/>
            </a:pPr>
            <a:r>
              <a:rPr lang="en-US" dirty="0"/>
              <a:t>	- movement of waste aided by </a:t>
            </a:r>
            <a:r>
              <a:rPr lang="en-US" b="1" u="sng" dirty="0">
                <a:solidFill>
                  <a:srgbClr val="FF0000"/>
                </a:solidFill>
              </a:rPr>
              <a:t>FIBER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- stimulates the </a:t>
            </a:r>
            <a:r>
              <a:rPr lang="en-US" b="1" u="sng" dirty="0">
                <a:solidFill>
                  <a:srgbClr val="FF0000"/>
                </a:solidFill>
              </a:rPr>
              <a:t>contraction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of the intestine wall </a:t>
            </a:r>
          </a:p>
          <a:p>
            <a:pPr marL="0" indent="0">
              <a:buNone/>
            </a:pPr>
            <a:r>
              <a:rPr lang="en-US" dirty="0"/>
              <a:t>Large Intestine has lots of </a:t>
            </a:r>
            <a:r>
              <a:rPr lang="en-US" b="1" u="sng" dirty="0">
                <a:solidFill>
                  <a:srgbClr val="FF0000"/>
                </a:solidFill>
              </a:rPr>
              <a:t>Bacteria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Break </a:t>
            </a:r>
            <a:r>
              <a:rPr lang="en-US" dirty="0"/>
              <a:t>down many materials in waste and produces </a:t>
            </a:r>
            <a:r>
              <a:rPr lang="en-US" b="1" u="sng" dirty="0">
                <a:solidFill>
                  <a:srgbClr val="FF0000"/>
                </a:solidFill>
              </a:rPr>
              <a:t>vitamins and gas</a:t>
            </a:r>
          </a:p>
        </p:txBody>
      </p:sp>
    </p:spTree>
    <p:extLst>
      <p:ext uri="{BB962C8B-B14F-4D97-AF65-F5344CB8AC3E}">
        <p14:creationId xmlns:p14="http://schemas.microsoft.com/office/powerpoint/2010/main" val="462371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9. </a:t>
            </a:r>
            <a:r>
              <a:rPr lang="en-US" b="1" u="sng" dirty="0">
                <a:solidFill>
                  <a:srgbClr val="FF0000"/>
                </a:solidFill>
              </a:rPr>
              <a:t>Rectum</a:t>
            </a:r>
            <a:r>
              <a:rPr lang="en-US" dirty="0"/>
              <a:t>: storage of </a:t>
            </a:r>
            <a:r>
              <a:rPr lang="en-US" b="1" u="sng" dirty="0">
                <a:solidFill>
                  <a:srgbClr val="FF0000"/>
                </a:solidFill>
              </a:rPr>
              <a:t>feces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until eliminated (</a:t>
            </a:r>
            <a:r>
              <a:rPr lang="en-US" b="1" u="sng" dirty="0">
                <a:solidFill>
                  <a:srgbClr val="FF0000"/>
                </a:solidFill>
              </a:rPr>
              <a:t>defecate</a:t>
            </a:r>
            <a:r>
              <a:rPr lang="en-US" dirty="0"/>
              <a:t>) through the </a:t>
            </a:r>
            <a:r>
              <a:rPr lang="en-US" b="1" u="sng" dirty="0">
                <a:solidFill>
                  <a:srgbClr val="FF0000"/>
                </a:solidFill>
              </a:rPr>
              <a:t>anus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The Digestive System Ted Ed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The Digestive </a:t>
            </a:r>
            <a:r>
              <a:rPr lang="en-US" dirty="0" smtClean="0">
                <a:hlinkClick r:id="rId3"/>
              </a:rPr>
              <a:t>System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hlinkClick r:id="rId4"/>
              </a:rPr>
              <a:t>Cow Digestion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262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71820"/>
            <a:ext cx="6067424" cy="67861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15780" y="685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Mouth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743200" y="102286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Teeth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89071" y="145218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Tongue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167312" y="1082848"/>
            <a:ext cx="1690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Salivary Glands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197608" y="139219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Pharynx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934200" y="2209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Esophagus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948488" y="2771001"/>
            <a:ext cx="1966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Cardiac Sphincter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752600" y="280020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Liver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942008" y="338506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Stomach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948488" y="3686943"/>
            <a:ext cx="1890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Pyloric Sphincter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948488" y="38978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Duodenum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905624" y="4125769"/>
            <a:ext cx="1857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Transverse Colon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978930" y="44312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Jejunum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942008" y="4767635"/>
            <a:ext cx="1973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Descending Colon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905624" y="5474879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Rectum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934200" y="570983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Anus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219200" y="3686943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Gall Bladder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480549" y="3911603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Pancreas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838200" y="4361762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Ascending Colon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828800" y="4949332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Ileum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474362" y="531609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7015163" y="1925659"/>
            <a:ext cx="1685925" cy="40957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253037" y="853582"/>
            <a:ext cx="1376363" cy="8432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795338" y="2498553"/>
            <a:ext cx="1685925" cy="40957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2291622" y="1504198"/>
            <a:ext cx="1376363" cy="2468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9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71820"/>
            <a:ext cx="6067424" cy="67861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15780" y="685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Mouth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743200" y="102286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Teeth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89071" y="145218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Tongue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167312" y="1082848"/>
            <a:ext cx="1690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Salivary Glands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197608" y="139219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Pharynx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934200" y="2209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Esophagus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948488" y="2771001"/>
            <a:ext cx="1966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Cardiac Sphincter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752600" y="280020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Liver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942008" y="338506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Stomach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948488" y="3686943"/>
            <a:ext cx="1890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Pyloric Sphincter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948488" y="38978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Duodenum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905624" y="4125769"/>
            <a:ext cx="1857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Transverse Colon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978930" y="44312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Jejunum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942008" y="4767635"/>
            <a:ext cx="1973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Descending Colon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905624" y="5474879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Rectum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934200" y="570983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Anus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219200" y="3686943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Gall Bladder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480549" y="3911603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Pancreas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838200" y="4361762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Ascending Colon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828800" y="4949332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Ileum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474362" y="531609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7015163" y="1925659"/>
            <a:ext cx="1685925" cy="40957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253037" y="853582"/>
            <a:ext cx="1376363" cy="8432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795338" y="2498553"/>
            <a:ext cx="1685925" cy="40957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246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71820"/>
            <a:ext cx="6067424" cy="67861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15780" y="685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Mouth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743200" y="102286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Teeth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89071" y="145218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Tongue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167312" y="1082848"/>
            <a:ext cx="1690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Salivary Glands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197608" y="139219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Pharynx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934200" y="2209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Esophagus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948488" y="2771001"/>
            <a:ext cx="1966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Cardiac Sphincter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752600" y="280020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Liver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942008" y="338506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Stomach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948488" y="3686943"/>
            <a:ext cx="1890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Pyloric Sphincter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948488" y="38978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Duodenum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905624" y="4125769"/>
            <a:ext cx="1857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Transverse Colon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978930" y="44312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Jejunum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942008" y="4767635"/>
            <a:ext cx="1973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Descending Colon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905624" y="5474879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Rectum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934200" y="570983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Anus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219200" y="3686943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Gall Bladder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480549" y="3911603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Pancreas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838200" y="4361762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Ascending Colon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828800" y="4949332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Ileum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474362" y="531609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7015163" y="1925659"/>
            <a:ext cx="1685925" cy="40957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253037" y="1452180"/>
            <a:ext cx="1376363" cy="244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795338" y="2498553"/>
            <a:ext cx="1685925" cy="40957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111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71820"/>
            <a:ext cx="6067424" cy="67861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15780" y="685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Mouth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743200" y="102286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Teeth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89071" y="145218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Tongue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167312" y="1082848"/>
            <a:ext cx="1690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Salivary Glands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197608" y="139219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Pharynx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934200" y="2209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Esophagus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948488" y="2771001"/>
            <a:ext cx="1966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Cardiac Sphincter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752600" y="280020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Liver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942008" y="338506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Stomach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948488" y="3686943"/>
            <a:ext cx="1890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Pyloric Sphincter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948488" y="38978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Duodenum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905624" y="4125769"/>
            <a:ext cx="1857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Transverse Colon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978930" y="44312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Jejunum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942008" y="4767635"/>
            <a:ext cx="1973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Descending Colon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905624" y="5474879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Rectum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934200" y="570983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Anus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219200" y="3686943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Gall Bladder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480549" y="3911603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Pancreas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838200" y="4361762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Ascending Colon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828800" y="4949332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Ileum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474362" y="531609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7015163" y="1925659"/>
            <a:ext cx="1685925" cy="40957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795338" y="2498553"/>
            <a:ext cx="1685925" cy="40957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267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71820"/>
            <a:ext cx="6067424" cy="67861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15780" y="685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Mouth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743200" y="102286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Teeth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89071" y="145218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Tongue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167312" y="1082848"/>
            <a:ext cx="1690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Salivary Glands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197608" y="139219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Pharynx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934200" y="2209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Esophagus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948488" y="2771001"/>
            <a:ext cx="1966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Cardiac Sphincter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752600" y="280020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Liver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942008" y="338506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Stomach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948488" y="3686943"/>
            <a:ext cx="1890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Pyloric Sphincter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948488" y="38978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Duodenum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905624" y="4125769"/>
            <a:ext cx="1857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Transverse Colon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978930" y="44312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Jejunum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942008" y="4767635"/>
            <a:ext cx="1973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Descending Colon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905624" y="5474879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Rectum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934200" y="570983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Anus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219200" y="3686943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Gall Bladder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480549" y="3911603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Pancreas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838200" y="4361762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Ascending Colon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828800" y="4949332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Ileum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474362" y="531609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7015163" y="1925659"/>
            <a:ext cx="1685925" cy="40957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795338" y="2498553"/>
            <a:ext cx="1685925" cy="40957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2979804" y="169682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Epiglottis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282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71820"/>
            <a:ext cx="6067424" cy="67861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15780" y="685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Mouth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743200" y="102286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Teeth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89071" y="145218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Tongue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167312" y="1082848"/>
            <a:ext cx="1690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Salivary Glands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197608" y="139219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Pharynx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934200" y="2209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Esophagus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948488" y="2771001"/>
            <a:ext cx="1966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Cardiac Sphincter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752600" y="280020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Liver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942008" y="338506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Stomach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948488" y="3686943"/>
            <a:ext cx="1890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Pyloric Sphincter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948488" y="38978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Duodenum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905624" y="4125769"/>
            <a:ext cx="1857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Transverse Colon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978930" y="44312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Jejunum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942008" y="4767635"/>
            <a:ext cx="1973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Descending Colon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905624" y="5474879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Rectum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934200" y="570983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Anus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219200" y="3686943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Gall Bladder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480549" y="3911603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Pancreas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838200" y="4361762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Ascending Colon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828800" y="4949332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Ileum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474362" y="531609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7015163" y="1925659"/>
            <a:ext cx="1685925" cy="40957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795338" y="2498553"/>
            <a:ext cx="1685925" cy="40957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2979804" y="169682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Epiglottis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934200" y="2258199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Esophagus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7090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Th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TC101859868[[fn=Thermal]]</Template>
  <TotalTime>406</TotalTime>
  <Words>982</Words>
  <Application>Microsoft Office PowerPoint</Application>
  <PresentationFormat>On-screen Show (4:3)</PresentationFormat>
  <Paragraphs>673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1" baseType="lpstr">
      <vt:lpstr>Arial</vt:lpstr>
      <vt:lpstr>Calibri</vt:lpstr>
      <vt:lpstr>Times New Roman</vt:lpstr>
      <vt:lpstr>Thermal</vt:lpstr>
      <vt:lpstr>Digestive System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total surface area of an adult small intestine = a tennis court!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NDHS</dc:creator>
  <cp:lastModifiedBy>Matt Irvin</cp:lastModifiedBy>
  <cp:revision>22</cp:revision>
  <dcterms:created xsi:type="dcterms:W3CDTF">2013-08-20T19:15:01Z</dcterms:created>
  <dcterms:modified xsi:type="dcterms:W3CDTF">2018-08-23T20:19:10Z</dcterms:modified>
</cp:coreProperties>
</file>