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70" r:id="rId6"/>
    <p:sldId id="259" r:id="rId7"/>
    <p:sldId id="267" r:id="rId8"/>
    <p:sldId id="268" r:id="rId9"/>
    <p:sldId id="269" r:id="rId10"/>
    <p:sldId id="260" r:id="rId11"/>
    <p:sldId id="271" r:id="rId12"/>
    <p:sldId id="261" r:id="rId13"/>
    <p:sldId id="262" r:id="rId14"/>
    <p:sldId id="263" r:id="rId15"/>
    <p:sldId id="264" r:id="rId16"/>
    <p:sldId id="265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88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1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08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1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94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04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85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7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37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76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90E59-DAFD-4CB5-B40C-F4185FB7823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A6031-9529-4009-91B2-3C9BA82B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0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18" y="235311"/>
            <a:ext cx="9540046" cy="5776039"/>
          </a:xfrm>
        </p:spPr>
      </p:pic>
    </p:spTree>
    <p:extLst>
      <p:ext uri="{BB962C8B-B14F-4D97-AF65-F5344CB8AC3E}">
        <p14:creationId xmlns:p14="http://schemas.microsoft.com/office/powerpoint/2010/main" val="30389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Eubacteria</a:t>
            </a:r>
            <a:r>
              <a:rPr lang="en-US" dirty="0"/>
              <a:t> – </a:t>
            </a:r>
            <a:r>
              <a:rPr lang="en-US" b="1" u="sng" dirty="0"/>
              <a:t>prokaryotes, cell walls of peptidoglycan (chains of sugar and amino acids)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/>
              <a:t>Archae</a:t>
            </a:r>
            <a:r>
              <a:rPr lang="en-US" dirty="0"/>
              <a:t> – </a:t>
            </a:r>
            <a:r>
              <a:rPr lang="en-US" b="1" u="sng" dirty="0"/>
              <a:t>prokaryotes, cell walls made of protein scales, live in extreme environments</a:t>
            </a:r>
            <a:br>
              <a:rPr lang="en-US" b="1" u="sng" dirty="0"/>
            </a:br>
            <a:r>
              <a:rPr lang="en-US" dirty="0"/>
              <a:t> 	</a:t>
            </a:r>
            <a:r>
              <a:rPr lang="en-US" b="1" u="sng" dirty="0"/>
              <a:t>Methanogens</a:t>
            </a:r>
            <a:r>
              <a:rPr lang="en-US" dirty="0"/>
              <a:t> – swamps – make methane gas</a:t>
            </a:r>
            <a:br>
              <a:rPr lang="en-US" dirty="0"/>
            </a:br>
            <a:r>
              <a:rPr lang="en-US" dirty="0"/>
              <a:t> 	</a:t>
            </a:r>
            <a:r>
              <a:rPr lang="en-US" b="1" u="sng" dirty="0" err="1"/>
              <a:t>Acidophiles</a:t>
            </a:r>
            <a:r>
              <a:rPr lang="en-US" dirty="0"/>
              <a:t> – acid loving bacteria</a:t>
            </a:r>
            <a:br>
              <a:rPr lang="en-US" dirty="0"/>
            </a:br>
            <a:r>
              <a:rPr lang="en-US" dirty="0"/>
              <a:t>	</a:t>
            </a:r>
            <a:r>
              <a:rPr lang="en-US" b="1" u="sng" dirty="0"/>
              <a:t>Thermophiles</a:t>
            </a:r>
            <a:r>
              <a:rPr lang="en-US" dirty="0"/>
              <a:t> – heat loving bacteria</a:t>
            </a:r>
            <a:br>
              <a:rPr lang="en-US" dirty="0"/>
            </a:br>
            <a:r>
              <a:rPr lang="en-US" dirty="0"/>
              <a:t> 	</a:t>
            </a:r>
            <a:r>
              <a:rPr lang="en-US" b="1" u="sng" dirty="0"/>
              <a:t>Halophiles</a:t>
            </a:r>
            <a:r>
              <a:rPr lang="en-US" dirty="0"/>
              <a:t> – salt loving bacteria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0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/>
              <a:t>Eukarya</a:t>
            </a:r>
            <a:r>
              <a:rPr lang="en-US" dirty="0"/>
              <a:t> – </a:t>
            </a:r>
            <a:r>
              <a:rPr lang="en-US" b="1" u="sng" dirty="0"/>
              <a:t>eukaryotes – everything with a nucleus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Plants, animals, fungus, Protista (Hodgepodge)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Approach to Classification is based on </a:t>
            </a:r>
            <a:r>
              <a:rPr lang="en-US" b="1" u="sng" dirty="0"/>
              <a:t>molecular homologies</a:t>
            </a:r>
            <a:r>
              <a:rPr lang="en-US" dirty="0"/>
              <a:t> to differentiate things that look alike, but most classification is done using taxonomic keys.</a:t>
            </a:r>
          </a:p>
          <a:p>
            <a:r>
              <a:rPr lang="en-US" dirty="0"/>
              <a:t>An ideal taxonomic key presents the classifier with </a:t>
            </a:r>
            <a:r>
              <a:rPr lang="en-US" b="1" u="sng" dirty="0"/>
              <a:t>two</a:t>
            </a:r>
            <a:r>
              <a:rPr lang="en-US" dirty="0"/>
              <a:t> choices to direct the path of classification. </a:t>
            </a:r>
          </a:p>
          <a:p>
            <a:r>
              <a:rPr lang="en-US" dirty="0"/>
              <a:t>Because it presents two choices at each branch it is called a </a:t>
            </a:r>
            <a:r>
              <a:rPr lang="en-US" b="1" u="sng" dirty="0"/>
              <a:t>DICHOTOMOUS Key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Dichotomous Key: </a:t>
            </a:r>
          </a:p>
          <a:p>
            <a:pPr lvl="1"/>
            <a:r>
              <a:rPr lang="en-US" dirty="0"/>
              <a:t>Examine the thing being classified </a:t>
            </a:r>
          </a:p>
          <a:p>
            <a:pPr lvl="1"/>
            <a:r>
              <a:rPr lang="en-US" dirty="0"/>
              <a:t>Follow the choices presented in the key until you have identified the sample. </a:t>
            </a:r>
          </a:p>
          <a:p>
            <a:pPr lvl="1"/>
            <a:r>
              <a:rPr lang="en-US" dirty="0"/>
              <a:t>Keys can be a flow chart or they can be a list.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058" y="0"/>
            <a:ext cx="61218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133" y="1502688"/>
            <a:ext cx="36457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 Form: </a:t>
            </a:r>
          </a:p>
          <a:p>
            <a:r>
              <a:rPr lang="en-US" dirty="0"/>
              <a:t>1) Is the item living? </a:t>
            </a:r>
          </a:p>
          <a:p>
            <a:r>
              <a:rPr lang="en-US" dirty="0" smtClean="0"/>
              <a:t>     a</a:t>
            </a:r>
            <a:r>
              <a:rPr lang="en-US" dirty="0"/>
              <a:t>. No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Joe </a:t>
            </a:r>
            <a:endParaRPr lang="en-US" dirty="0"/>
          </a:p>
          <a:p>
            <a:r>
              <a:rPr lang="en-US" dirty="0" smtClean="0"/>
              <a:t>     b</a:t>
            </a:r>
            <a:r>
              <a:rPr lang="en-US" dirty="0"/>
              <a:t>. Yes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/>
              <a:t>2 </a:t>
            </a:r>
            <a:endParaRPr lang="en-US" dirty="0"/>
          </a:p>
          <a:p>
            <a:r>
              <a:rPr lang="en-US" dirty="0"/>
              <a:t>2) Is the organism an animal? </a:t>
            </a:r>
            <a:endParaRPr lang="en-US" dirty="0" smtClean="0"/>
          </a:p>
          <a:p>
            <a:r>
              <a:rPr lang="en-US" dirty="0" smtClean="0"/>
              <a:t>    a</a:t>
            </a:r>
            <a:r>
              <a:rPr lang="en-US" dirty="0"/>
              <a:t>. No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Steve </a:t>
            </a:r>
          </a:p>
          <a:p>
            <a:r>
              <a:rPr lang="en-US" dirty="0" smtClean="0"/>
              <a:t>    b</a:t>
            </a:r>
            <a:r>
              <a:rPr lang="en-US" dirty="0"/>
              <a:t>. Yes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3 </a:t>
            </a:r>
          </a:p>
          <a:p>
            <a:r>
              <a:rPr lang="en-US" dirty="0"/>
              <a:t>3) Is the organism a mammal?   </a:t>
            </a:r>
            <a:endParaRPr lang="en-US" dirty="0" smtClean="0"/>
          </a:p>
          <a:p>
            <a:r>
              <a:rPr lang="en-US" dirty="0" smtClean="0"/>
              <a:t>    a</a:t>
            </a:r>
            <a:r>
              <a:rPr lang="en-US" dirty="0"/>
              <a:t>. No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Burt  </a:t>
            </a:r>
            <a:endParaRPr lang="en-US" dirty="0" smtClean="0"/>
          </a:p>
          <a:p>
            <a:r>
              <a:rPr lang="en-US" dirty="0" smtClean="0"/>
              <a:t>    b</a:t>
            </a:r>
            <a:r>
              <a:rPr lang="en-US" dirty="0"/>
              <a:t>. Yes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 </a:t>
            </a:r>
          </a:p>
          <a:p>
            <a:r>
              <a:rPr lang="en-US" dirty="0"/>
              <a:t>4) Is the organism the stuff of nightmares?    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No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5  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Yes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/>
              <a:t>Claude </a:t>
            </a:r>
          </a:p>
          <a:p>
            <a:r>
              <a:rPr lang="en-US" dirty="0" smtClean="0"/>
              <a:t>5</a:t>
            </a:r>
            <a:r>
              <a:rPr lang="en-US" dirty="0"/>
              <a:t>) Does the organism have retractable claws?   </a:t>
            </a:r>
            <a:endParaRPr lang="en-US" dirty="0" smtClean="0"/>
          </a:p>
          <a:p>
            <a:r>
              <a:rPr lang="en-US" dirty="0" smtClean="0"/>
              <a:t>    a</a:t>
            </a:r>
            <a:r>
              <a:rPr lang="en-US" dirty="0"/>
              <a:t>. No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Frank   </a:t>
            </a:r>
            <a:endParaRPr lang="en-US" dirty="0" smtClean="0"/>
          </a:p>
          <a:p>
            <a:r>
              <a:rPr lang="en-US" dirty="0" smtClean="0"/>
              <a:t>    b</a:t>
            </a:r>
            <a:r>
              <a:rPr lang="en-US" dirty="0"/>
              <a:t>. Yes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Walton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Putting things in groups and giving them names.</a:t>
            </a:r>
          </a:p>
          <a:p>
            <a:r>
              <a:rPr lang="en-US" dirty="0"/>
              <a:t>Father of Modern Taxonomy: </a:t>
            </a:r>
            <a:r>
              <a:rPr lang="en-US" b="1" u="sng" dirty="0" err="1"/>
              <a:t>Carolus</a:t>
            </a:r>
            <a:r>
              <a:rPr lang="en-US" b="1" u="sng" dirty="0"/>
              <a:t> </a:t>
            </a:r>
            <a:r>
              <a:rPr lang="en-US" b="1" u="sng" dirty="0" err="1"/>
              <a:t>Linneus</a:t>
            </a:r>
            <a:r>
              <a:rPr lang="en-US" dirty="0"/>
              <a:t> </a:t>
            </a:r>
          </a:p>
          <a:p>
            <a:r>
              <a:rPr lang="en-US" dirty="0"/>
              <a:t>Grouped organisms into broad categories and then got more and more specific</a:t>
            </a:r>
          </a:p>
          <a:p>
            <a:r>
              <a:rPr lang="en-US" b="1" u="sng" dirty="0"/>
              <a:t>Kingdom </a:t>
            </a:r>
            <a:r>
              <a:rPr lang="en-US" b="1" u="sng" dirty="0">
                <a:sym typeface="Wingdings" panose="05000000000000000000" pitchFamily="2" charset="2"/>
              </a:rPr>
              <a:t></a:t>
            </a:r>
            <a:r>
              <a:rPr lang="en-US" b="1" u="sng" dirty="0"/>
              <a:t> Phylum </a:t>
            </a:r>
            <a:r>
              <a:rPr lang="en-US" b="1" u="sng" dirty="0">
                <a:sym typeface="Wingdings" panose="05000000000000000000" pitchFamily="2" charset="2"/>
              </a:rPr>
              <a:t></a:t>
            </a:r>
            <a:r>
              <a:rPr lang="en-US" b="1" u="sng" dirty="0"/>
              <a:t>Class </a:t>
            </a:r>
            <a:r>
              <a:rPr lang="en-US" b="1" u="sng" dirty="0">
                <a:sym typeface="Wingdings" panose="05000000000000000000" pitchFamily="2" charset="2"/>
              </a:rPr>
              <a:t></a:t>
            </a:r>
            <a:r>
              <a:rPr lang="en-US" b="1" u="sng" dirty="0"/>
              <a:t> Order </a:t>
            </a:r>
            <a:r>
              <a:rPr lang="en-US" b="1" u="sng" dirty="0">
                <a:sym typeface="Wingdings" panose="05000000000000000000" pitchFamily="2" charset="2"/>
              </a:rPr>
              <a:t></a:t>
            </a:r>
            <a:r>
              <a:rPr lang="en-US" b="1" u="sng" dirty="0"/>
              <a:t> Family </a:t>
            </a:r>
            <a:r>
              <a:rPr lang="en-US" b="1" u="sng" dirty="0">
                <a:sym typeface="Wingdings" panose="05000000000000000000" pitchFamily="2" charset="2"/>
              </a:rPr>
              <a:t></a:t>
            </a:r>
            <a:r>
              <a:rPr lang="en-US" b="1" u="sng" dirty="0"/>
              <a:t> Genus </a:t>
            </a:r>
            <a:r>
              <a:rPr lang="en-US" b="1" u="sng" dirty="0">
                <a:sym typeface="Wingdings" panose="05000000000000000000" pitchFamily="2" charset="2"/>
              </a:rPr>
              <a:t></a:t>
            </a:r>
            <a:r>
              <a:rPr lang="en-US" b="1" u="sng" dirty="0"/>
              <a:t> Species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9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scientific name of an organism is called the </a:t>
            </a:r>
            <a:r>
              <a:rPr lang="en-US" b="1" u="sng" dirty="0"/>
              <a:t>specific epithet</a:t>
            </a:r>
            <a:r>
              <a:rPr lang="en-US" dirty="0"/>
              <a:t> and is comprised of the </a:t>
            </a:r>
            <a:r>
              <a:rPr lang="en-US" b="1" u="sng" dirty="0"/>
              <a:t>Genus and species</a:t>
            </a:r>
            <a:r>
              <a:rPr lang="en-US" dirty="0"/>
              <a:t> name where the Genus name is Capitalized and the species name is not but both are either </a:t>
            </a:r>
            <a:r>
              <a:rPr lang="en-US" b="1" u="sng" dirty="0"/>
              <a:t>underlined or written in italics.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Ex: </a:t>
            </a:r>
            <a:r>
              <a:rPr lang="en-US" b="1" i="1" u="sng" dirty="0" err="1"/>
              <a:t>Canis</a:t>
            </a:r>
            <a:r>
              <a:rPr lang="en-US" b="1" i="1" u="sng" dirty="0"/>
              <a:t> lupus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358" y="534390"/>
            <a:ext cx="6553886" cy="6108571"/>
          </a:xfrm>
        </p:spPr>
      </p:pic>
    </p:spTree>
    <p:extLst>
      <p:ext uri="{BB962C8B-B14F-4D97-AF65-F5344CB8AC3E}">
        <p14:creationId xmlns:p14="http://schemas.microsoft.com/office/powerpoint/2010/main" val="4946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055942"/>
              </p:ext>
            </p:extLst>
          </p:nvPr>
        </p:nvGraphicFramePr>
        <p:xfrm>
          <a:off x="1828802" y="1174975"/>
          <a:ext cx="8930241" cy="4537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5068"/>
                <a:gridCol w="1275068"/>
                <a:gridCol w="1276021"/>
                <a:gridCol w="1276021"/>
                <a:gridCol w="1276021"/>
                <a:gridCol w="1276021"/>
                <a:gridCol w="1276021"/>
              </a:tblGrid>
              <a:tr h="648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Names of Kingdoms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8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1700s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Plantae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Animalia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29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Late 1800s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48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1950s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29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1990s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74756"/>
            <a:ext cx="325057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 of Taxonomy: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072387"/>
              </p:ext>
            </p:extLst>
          </p:nvPr>
        </p:nvGraphicFramePr>
        <p:xfrm>
          <a:off x="1793175" y="1234353"/>
          <a:ext cx="9013369" cy="4465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937"/>
                <a:gridCol w="1286937"/>
                <a:gridCol w="1287899"/>
                <a:gridCol w="1287899"/>
                <a:gridCol w="1287899"/>
                <a:gridCol w="1287899"/>
                <a:gridCol w="1287899"/>
              </a:tblGrid>
              <a:tr h="637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Names of Kingdoms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7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1700s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Plantae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Animalia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275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Late 1800s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Protista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Plantae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Animalia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37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1950s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275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1990s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0011" y="434132"/>
            <a:ext cx="325057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 of Taxonomy: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606705"/>
              </p:ext>
            </p:extLst>
          </p:nvPr>
        </p:nvGraphicFramePr>
        <p:xfrm>
          <a:off x="1828801" y="1139347"/>
          <a:ext cx="9048998" cy="4572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024"/>
                <a:gridCol w="1292024"/>
                <a:gridCol w="1292990"/>
                <a:gridCol w="1292990"/>
                <a:gridCol w="1292990"/>
                <a:gridCol w="1292990"/>
                <a:gridCol w="1292990"/>
              </a:tblGrid>
              <a:tr h="653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Names of Kingdoms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3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1700s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Plantae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Animalia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306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Late 1800s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Protista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Plantae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Animalia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53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1950s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Monera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Protista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Fungi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Plantae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Animalia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306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1990s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008" y="339130"/>
            <a:ext cx="325057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 of Taxonomy: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499420"/>
              </p:ext>
            </p:extLst>
          </p:nvPr>
        </p:nvGraphicFramePr>
        <p:xfrm>
          <a:off x="1828797" y="1092531"/>
          <a:ext cx="9072750" cy="4619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15"/>
                <a:gridCol w="1295415"/>
                <a:gridCol w="1296384"/>
                <a:gridCol w="1296384"/>
                <a:gridCol w="1296384"/>
                <a:gridCol w="1296384"/>
                <a:gridCol w="1296384"/>
              </a:tblGrid>
              <a:tr h="65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Names of Kingdoms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1700s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Plantae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Animalia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319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Late 1800s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Protista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Plantae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Animalia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5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1950s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Monera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Protista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Fungi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Plantae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Animalia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319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1990s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Eubacteria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Archae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Protista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Fungi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Plantae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Animalia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5632" y="552886"/>
            <a:ext cx="325057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 of Taxonomy: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Approach: </a:t>
            </a:r>
            <a:r>
              <a:rPr lang="en-US" b="1" u="sng" dirty="0"/>
              <a:t>Three Domains</a:t>
            </a:r>
            <a:endParaRPr lang="en-US" dirty="0"/>
          </a:p>
          <a:p>
            <a:r>
              <a:rPr lang="en-US" dirty="0"/>
              <a:t>Why? Based on molecular evidence of metabolism and cell structures</a:t>
            </a:r>
          </a:p>
          <a:p>
            <a:r>
              <a:rPr lang="en-US" dirty="0"/>
              <a:t>Three Domains: </a:t>
            </a:r>
            <a:r>
              <a:rPr lang="en-US" b="1" u="sng" dirty="0"/>
              <a:t>Eubacteria, </a:t>
            </a:r>
            <a:r>
              <a:rPr lang="en-US" b="1" u="sng" dirty="0" err="1"/>
              <a:t>Archae</a:t>
            </a:r>
            <a:r>
              <a:rPr lang="en-US" b="1" u="sng" dirty="0"/>
              <a:t>, </a:t>
            </a:r>
            <a:r>
              <a:rPr lang="en-US" b="1" u="sng" dirty="0" err="1"/>
              <a:t>Eukarya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53</TotalTime>
  <Words>376</Words>
  <Application>Microsoft Office PowerPoint</Application>
  <PresentationFormat>Custom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Hardcover</vt:lpstr>
      <vt:lpstr>Office Theme</vt:lpstr>
      <vt:lpstr>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</dc:title>
  <dc:creator>Matthew Irvin</dc:creator>
  <cp:lastModifiedBy>NDHS</cp:lastModifiedBy>
  <cp:revision>5</cp:revision>
  <dcterms:created xsi:type="dcterms:W3CDTF">2014-04-07T01:53:33Z</dcterms:created>
  <dcterms:modified xsi:type="dcterms:W3CDTF">2014-04-07T13:07:12Z</dcterms:modified>
</cp:coreProperties>
</file>