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75" r:id="rId11"/>
    <p:sldId id="264" r:id="rId12"/>
    <p:sldId id="266" r:id="rId13"/>
    <p:sldId id="280" r:id="rId14"/>
    <p:sldId id="276" r:id="rId15"/>
    <p:sldId id="267" r:id="rId16"/>
    <p:sldId id="281" r:id="rId17"/>
    <p:sldId id="277" r:id="rId18"/>
    <p:sldId id="268" r:id="rId19"/>
    <p:sldId id="269" r:id="rId20"/>
    <p:sldId id="278" r:id="rId21"/>
    <p:sldId id="282" r:id="rId22"/>
    <p:sldId id="270" r:id="rId23"/>
    <p:sldId id="279" r:id="rId24"/>
    <p:sldId id="265" r:id="rId25"/>
    <p:sldId id="27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C41B5E-1C09-4B09-85B9-BF075A88DDC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B23A4E-2DD6-49B3-8760-C73384B794A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1B5E-1C09-4B09-85B9-BF075A88DDC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3A4E-2DD6-49B3-8760-C73384B794A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1B5E-1C09-4B09-85B9-BF075A88DDC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3A4E-2DD6-49B3-8760-C73384B794A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1B5E-1C09-4B09-85B9-BF075A88DDC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3A4E-2DD6-49B3-8760-C73384B794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1B5E-1C09-4B09-85B9-BF075A88DDC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3A4E-2DD6-49B3-8760-C73384B794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1B5E-1C09-4B09-85B9-BF075A88DDC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3A4E-2DD6-49B3-8760-C73384B794A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1B5E-1C09-4B09-85B9-BF075A88DDC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3A4E-2DD6-49B3-8760-C73384B794A6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1B5E-1C09-4B09-85B9-BF075A88DDC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3A4E-2DD6-49B3-8760-C73384B794A6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1B5E-1C09-4B09-85B9-BF075A88DDC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3A4E-2DD6-49B3-8760-C73384B79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1B5E-1C09-4B09-85B9-BF075A88DDC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3A4E-2DD6-49B3-8760-C73384B79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1B5E-1C09-4B09-85B9-BF075A88DDC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3A4E-2DD6-49B3-8760-C73384B79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4C41B5E-1C09-4B09-85B9-BF075A88DDC7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5B23A4E-2DD6-49B3-8760-C73384B794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Cladograms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Tree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7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628775" y="1066800"/>
            <a:ext cx="5886450" cy="43148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257675" y="5476875"/>
            <a:ext cx="55245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/>
                <a:ea typeface="Calibri"/>
                <a:cs typeface="Times New Roman"/>
              </a:rPr>
              <a:t>Fish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45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28775" y="1066800"/>
            <a:ext cx="5886450" cy="4724400"/>
            <a:chOff x="0" y="0"/>
            <a:chExt cx="5886450" cy="4724400"/>
          </a:xfrm>
        </p:grpSpPr>
        <p:sp>
          <p:nvSpPr>
            <p:cNvPr id="5" name="Oval 4"/>
            <p:cNvSpPr/>
            <p:nvPr/>
          </p:nvSpPr>
          <p:spPr>
            <a:xfrm>
              <a:off x="0" y="0"/>
              <a:ext cx="5886450" cy="43148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628900" y="44100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>
                  <a:effectLst/>
                  <a:latin typeface="Calibri"/>
                  <a:ea typeface="Calibri"/>
                  <a:cs typeface="Times New Roman"/>
                </a:rPr>
                <a:t>Fish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867400" y="5181600"/>
            <a:ext cx="2133600" cy="762000"/>
            <a:chOff x="5867400" y="5181600"/>
            <a:chExt cx="2133600" cy="762000"/>
          </a:xfrm>
          <a:solidFill>
            <a:schemeClr val="bg1"/>
          </a:solidFill>
        </p:grpSpPr>
        <p:sp>
          <p:nvSpPr>
            <p:cNvPr id="16" name="Rectangular Callout 15"/>
            <p:cNvSpPr/>
            <p:nvPr/>
          </p:nvSpPr>
          <p:spPr>
            <a:xfrm>
              <a:off x="5867400" y="5181600"/>
              <a:ext cx="2133600" cy="762000"/>
            </a:xfrm>
            <a:prstGeom prst="wedgeRectCallout">
              <a:avLst>
                <a:gd name="adj1" fmla="val -83282"/>
                <a:gd name="adj2" fmla="val -2778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19800" y="5239434"/>
              <a:ext cx="18288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Derived Trait: Lungs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7232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28775" y="1066800"/>
            <a:ext cx="5886450" cy="4724400"/>
            <a:chOff x="0" y="0"/>
            <a:chExt cx="5886450" cy="4724400"/>
          </a:xfrm>
        </p:grpSpPr>
        <p:sp>
          <p:nvSpPr>
            <p:cNvPr id="5" name="Oval 4"/>
            <p:cNvSpPr/>
            <p:nvPr/>
          </p:nvSpPr>
          <p:spPr>
            <a:xfrm>
              <a:off x="0" y="0"/>
              <a:ext cx="5886450" cy="43148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628900" y="44100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Fish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2628900" y="38766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Frog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920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28775" y="1066800"/>
            <a:ext cx="5886450" cy="4724400"/>
            <a:chOff x="0" y="0"/>
            <a:chExt cx="5886450" cy="4724400"/>
          </a:xfrm>
        </p:grpSpPr>
        <p:sp>
          <p:nvSpPr>
            <p:cNvPr id="5" name="Oval 4"/>
            <p:cNvSpPr/>
            <p:nvPr/>
          </p:nvSpPr>
          <p:spPr>
            <a:xfrm>
              <a:off x="0" y="0"/>
              <a:ext cx="5886450" cy="43148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57225" y="390525"/>
              <a:ext cx="4638675" cy="33528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628900" y="44100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Fish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2628900" y="38766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Frog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707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28775" y="1066800"/>
            <a:ext cx="5886450" cy="4724400"/>
            <a:chOff x="0" y="0"/>
            <a:chExt cx="5886450" cy="4724400"/>
          </a:xfrm>
        </p:grpSpPr>
        <p:sp>
          <p:nvSpPr>
            <p:cNvPr id="5" name="Oval 4"/>
            <p:cNvSpPr/>
            <p:nvPr/>
          </p:nvSpPr>
          <p:spPr>
            <a:xfrm>
              <a:off x="0" y="0"/>
              <a:ext cx="5886450" cy="43148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57225" y="390525"/>
              <a:ext cx="4638675" cy="33528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628900" y="44100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Fish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2628900" y="38766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Frog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248400" y="4495800"/>
            <a:ext cx="2133600" cy="762000"/>
            <a:chOff x="5867400" y="5181600"/>
            <a:chExt cx="2133600" cy="762000"/>
          </a:xfrm>
          <a:solidFill>
            <a:schemeClr val="bg1"/>
          </a:solidFill>
        </p:grpSpPr>
        <p:sp>
          <p:nvSpPr>
            <p:cNvPr id="18" name="Rectangular Callout 17"/>
            <p:cNvSpPr/>
            <p:nvPr/>
          </p:nvSpPr>
          <p:spPr>
            <a:xfrm>
              <a:off x="5867400" y="5181600"/>
              <a:ext cx="2133600" cy="762000"/>
            </a:xfrm>
            <a:prstGeom prst="wedgeRectCallout">
              <a:avLst>
                <a:gd name="adj1" fmla="val -83282"/>
                <a:gd name="adj2" fmla="val -27786"/>
              </a:avLst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19800" y="5239434"/>
              <a:ext cx="1828800" cy="64633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Derived Trait: Amniotic Egg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9084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28775" y="1066800"/>
            <a:ext cx="5886450" cy="4724400"/>
            <a:chOff x="0" y="0"/>
            <a:chExt cx="5886450" cy="4724400"/>
          </a:xfrm>
        </p:grpSpPr>
        <p:sp>
          <p:nvSpPr>
            <p:cNvPr id="5" name="Oval 4"/>
            <p:cNvSpPr/>
            <p:nvPr/>
          </p:nvSpPr>
          <p:spPr>
            <a:xfrm>
              <a:off x="0" y="0"/>
              <a:ext cx="5886450" cy="43148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57225" y="390525"/>
              <a:ext cx="4638675" cy="33528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628900" y="44100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Fish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2628900" y="38766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Frog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2676525" y="3343275"/>
              <a:ext cx="6286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Lizard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920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28775" y="1066800"/>
            <a:ext cx="5886450" cy="4724400"/>
            <a:chOff x="0" y="0"/>
            <a:chExt cx="5886450" cy="4724400"/>
          </a:xfrm>
        </p:grpSpPr>
        <p:sp>
          <p:nvSpPr>
            <p:cNvPr id="5" name="Oval 4"/>
            <p:cNvSpPr/>
            <p:nvPr/>
          </p:nvSpPr>
          <p:spPr>
            <a:xfrm>
              <a:off x="0" y="0"/>
              <a:ext cx="5886450" cy="43148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57225" y="390525"/>
              <a:ext cx="4638675" cy="33528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200150" y="704850"/>
              <a:ext cx="3514725" cy="262128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628900" y="44100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Fish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2628900" y="38766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Frog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2676525" y="3343275"/>
              <a:ext cx="6286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Lizard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941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28775" y="1066800"/>
            <a:ext cx="5886450" cy="4724400"/>
            <a:chOff x="0" y="0"/>
            <a:chExt cx="5886450" cy="4724400"/>
          </a:xfrm>
        </p:grpSpPr>
        <p:sp>
          <p:nvSpPr>
            <p:cNvPr id="5" name="Oval 4"/>
            <p:cNvSpPr/>
            <p:nvPr/>
          </p:nvSpPr>
          <p:spPr>
            <a:xfrm>
              <a:off x="0" y="0"/>
              <a:ext cx="5886450" cy="43148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57225" y="390525"/>
              <a:ext cx="4638675" cy="33528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200150" y="704850"/>
              <a:ext cx="3514725" cy="262128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628900" y="44100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Fish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2628900" y="38766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Frog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2676525" y="3343275"/>
              <a:ext cx="6286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Lizard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48425" y="3886200"/>
            <a:ext cx="2133600" cy="762000"/>
            <a:chOff x="5867400" y="5181600"/>
            <a:chExt cx="2133600" cy="762000"/>
          </a:xfrm>
        </p:grpSpPr>
        <p:sp>
          <p:nvSpPr>
            <p:cNvPr id="17" name="Rectangular Callout 16"/>
            <p:cNvSpPr/>
            <p:nvPr/>
          </p:nvSpPr>
          <p:spPr>
            <a:xfrm>
              <a:off x="5867400" y="5181600"/>
              <a:ext cx="2133600" cy="762000"/>
            </a:xfrm>
            <a:prstGeom prst="wedgeRectCallout">
              <a:avLst>
                <a:gd name="adj1" fmla="val -83282"/>
                <a:gd name="adj2" fmla="val -27786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19800" y="5239434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Derived Trait: Hair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756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28775" y="1066800"/>
            <a:ext cx="5886450" cy="4724400"/>
            <a:chOff x="0" y="0"/>
            <a:chExt cx="5886450" cy="4724400"/>
          </a:xfrm>
        </p:grpSpPr>
        <p:sp>
          <p:nvSpPr>
            <p:cNvPr id="5" name="Oval 4"/>
            <p:cNvSpPr/>
            <p:nvPr/>
          </p:nvSpPr>
          <p:spPr>
            <a:xfrm>
              <a:off x="0" y="0"/>
              <a:ext cx="5886450" cy="43148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57225" y="390525"/>
              <a:ext cx="4638675" cy="33528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200150" y="704850"/>
              <a:ext cx="3514725" cy="262128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628900" y="44100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Fish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2628900" y="38766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Frog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2676525" y="3343275"/>
              <a:ext cx="6286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Lizard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2514600" y="2924175"/>
              <a:ext cx="8953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Kangaroo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920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28775" y="1066800"/>
            <a:ext cx="5886450" cy="4724400"/>
            <a:chOff x="0" y="0"/>
            <a:chExt cx="5886450" cy="4724400"/>
          </a:xfrm>
        </p:grpSpPr>
        <p:sp>
          <p:nvSpPr>
            <p:cNvPr id="5" name="Oval 4"/>
            <p:cNvSpPr/>
            <p:nvPr/>
          </p:nvSpPr>
          <p:spPr>
            <a:xfrm>
              <a:off x="0" y="0"/>
              <a:ext cx="5886450" cy="43148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57225" y="390525"/>
              <a:ext cx="4638675" cy="33528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200150" y="704850"/>
              <a:ext cx="3514725" cy="262128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800225" y="1057275"/>
              <a:ext cx="2324100" cy="179705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628900" y="44100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Fish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2628900" y="38766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Frog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2676525" y="3343275"/>
              <a:ext cx="6286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Lizard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2514600" y="2924175"/>
              <a:ext cx="8953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Kangaroo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920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2100"/>
            <a:ext cx="4733109" cy="32004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658983"/>
            <a:ext cx="42672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18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28775" y="1066800"/>
            <a:ext cx="5886450" cy="4724400"/>
            <a:chOff x="0" y="0"/>
            <a:chExt cx="5886450" cy="4724400"/>
          </a:xfrm>
        </p:grpSpPr>
        <p:sp>
          <p:nvSpPr>
            <p:cNvPr id="5" name="Oval 4"/>
            <p:cNvSpPr/>
            <p:nvPr/>
          </p:nvSpPr>
          <p:spPr>
            <a:xfrm>
              <a:off x="0" y="0"/>
              <a:ext cx="5886450" cy="43148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57225" y="390525"/>
              <a:ext cx="4638675" cy="33528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200150" y="704850"/>
              <a:ext cx="3514725" cy="262128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800225" y="1057275"/>
              <a:ext cx="2324100" cy="179705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628900" y="44100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Fish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2628900" y="38766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Frog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2676525" y="3343275"/>
              <a:ext cx="6286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Lizard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2514600" y="2924175"/>
              <a:ext cx="8953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Kangaroo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172200" y="3457575"/>
            <a:ext cx="2133600" cy="762000"/>
            <a:chOff x="5867400" y="5181600"/>
            <a:chExt cx="2133600" cy="762000"/>
          </a:xfrm>
        </p:grpSpPr>
        <p:sp>
          <p:nvSpPr>
            <p:cNvPr id="17" name="Rectangular Callout 16"/>
            <p:cNvSpPr/>
            <p:nvPr/>
          </p:nvSpPr>
          <p:spPr>
            <a:xfrm>
              <a:off x="5867400" y="5181600"/>
              <a:ext cx="2133600" cy="762000"/>
            </a:xfrm>
            <a:prstGeom prst="wedgeRectCallout">
              <a:avLst>
                <a:gd name="adj1" fmla="val -83282"/>
                <a:gd name="adj2" fmla="val -27786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19800" y="5239434"/>
              <a:ext cx="1828800" cy="6155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Derived Trait: </a:t>
              </a:r>
              <a:r>
                <a:rPr lang="en-US" sz="1600" dirty="0" smtClean="0"/>
                <a:t>Specialized Teeth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5224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28775" y="1066800"/>
            <a:ext cx="5886450" cy="4724400"/>
            <a:chOff x="0" y="0"/>
            <a:chExt cx="5886450" cy="4724400"/>
          </a:xfrm>
        </p:grpSpPr>
        <p:sp>
          <p:nvSpPr>
            <p:cNvPr id="5" name="Oval 4"/>
            <p:cNvSpPr/>
            <p:nvPr/>
          </p:nvSpPr>
          <p:spPr>
            <a:xfrm>
              <a:off x="0" y="0"/>
              <a:ext cx="5886450" cy="43148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57225" y="390525"/>
              <a:ext cx="4638675" cy="33528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200150" y="704850"/>
              <a:ext cx="3514725" cy="262128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800225" y="1057275"/>
              <a:ext cx="2324100" cy="179705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628900" y="44100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Fish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2628900" y="38766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Frog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2676525" y="3343275"/>
              <a:ext cx="6286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Lizard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2514600" y="2924175"/>
              <a:ext cx="8953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Kangaroo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2676525" y="2457450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>
                  <a:effectLst/>
                  <a:latin typeface="Calibri"/>
                  <a:ea typeface="Calibri"/>
                  <a:cs typeface="Times New Roman"/>
                </a:rPr>
                <a:t>Dog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25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28775" y="1066800"/>
            <a:ext cx="5886450" cy="4724400"/>
            <a:chOff x="0" y="0"/>
            <a:chExt cx="5886450" cy="4724400"/>
          </a:xfrm>
        </p:grpSpPr>
        <p:sp>
          <p:nvSpPr>
            <p:cNvPr id="5" name="Oval 4"/>
            <p:cNvSpPr/>
            <p:nvPr/>
          </p:nvSpPr>
          <p:spPr>
            <a:xfrm>
              <a:off x="0" y="0"/>
              <a:ext cx="5886450" cy="43148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57225" y="390525"/>
              <a:ext cx="4638675" cy="33528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200150" y="704850"/>
              <a:ext cx="3514725" cy="262128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800225" y="1057275"/>
              <a:ext cx="2324100" cy="179705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628900" y="44100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Fish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2628900" y="38766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Frog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2676525" y="3343275"/>
              <a:ext cx="6286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Lizard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2514600" y="2924175"/>
              <a:ext cx="8953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Kangaroo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2676525" y="2457450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Dog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238375" y="1314450"/>
              <a:ext cx="1473835" cy="1139825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019800" y="2991122"/>
            <a:ext cx="2133600" cy="762000"/>
            <a:chOff x="5867400" y="5181600"/>
            <a:chExt cx="2133600" cy="762000"/>
          </a:xfrm>
        </p:grpSpPr>
        <p:sp>
          <p:nvSpPr>
            <p:cNvPr id="17" name="Rectangular Callout 16"/>
            <p:cNvSpPr/>
            <p:nvPr/>
          </p:nvSpPr>
          <p:spPr>
            <a:xfrm>
              <a:off x="5867400" y="5181600"/>
              <a:ext cx="2133600" cy="762000"/>
            </a:xfrm>
            <a:prstGeom prst="wedgeRectCallout">
              <a:avLst>
                <a:gd name="adj1" fmla="val -83282"/>
                <a:gd name="adj2" fmla="val -27786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19800" y="5239434"/>
              <a:ext cx="1828800" cy="6155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Derived Trait: </a:t>
              </a:r>
              <a:r>
                <a:rPr lang="en-US" sz="1600" dirty="0" smtClean="0"/>
                <a:t>Retractable Claws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2920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28775" y="1066800"/>
            <a:ext cx="5886450" cy="4724400"/>
            <a:chOff x="0" y="0"/>
            <a:chExt cx="5886450" cy="4724400"/>
          </a:xfrm>
        </p:grpSpPr>
        <p:sp>
          <p:nvSpPr>
            <p:cNvPr id="5" name="Oval 4"/>
            <p:cNvSpPr/>
            <p:nvPr/>
          </p:nvSpPr>
          <p:spPr>
            <a:xfrm>
              <a:off x="0" y="0"/>
              <a:ext cx="5886450" cy="43148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57225" y="390525"/>
              <a:ext cx="4638675" cy="33528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200150" y="704850"/>
              <a:ext cx="3514725" cy="262128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800225" y="1057275"/>
              <a:ext cx="2324100" cy="179705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628900" y="44100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Fish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2628900" y="3876675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Frog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2676525" y="3343275"/>
              <a:ext cx="6286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Lizard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2514600" y="2924175"/>
              <a:ext cx="8953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Kangaroo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2676525" y="2457450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Dog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238375" y="1314450"/>
              <a:ext cx="1473835" cy="1139825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2695575" y="1924050"/>
              <a:ext cx="552450" cy="3143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Cat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797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3. </a:t>
            </a:r>
            <a:r>
              <a:rPr lang="en-US" dirty="0"/>
              <a:t>Draw a </a:t>
            </a:r>
            <a:r>
              <a:rPr lang="en-US" b="1" u="sng" dirty="0" err="1"/>
              <a:t>Cladogram</a:t>
            </a:r>
            <a:r>
              <a:rPr lang="en-US" dirty="0"/>
              <a:t>. Wherever the Venn Diagram gets more specific, draw a </a:t>
            </a:r>
            <a:r>
              <a:rPr lang="en-US" b="1" u="sng" dirty="0"/>
              <a:t>NODE (branching point)</a:t>
            </a:r>
            <a:r>
              <a:rPr lang="en-US" dirty="0"/>
              <a:t> and label the organism that branches at that point.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8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4" y="2247900"/>
            <a:ext cx="5956171" cy="387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Pictorial representation of the </a:t>
            </a:r>
            <a:r>
              <a:rPr lang="en-US" b="1" u="sng" dirty="0"/>
              <a:t>branching patterns of evolution</a:t>
            </a:r>
            <a:r>
              <a:rPr lang="en-US" dirty="0"/>
              <a:t> that are reflected in </a:t>
            </a:r>
            <a:r>
              <a:rPr lang="en-US" b="1" u="sng" dirty="0"/>
              <a:t>modern taxonomy</a:t>
            </a:r>
            <a:endParaRPr lang="en-US" dirty="0"/>
          </a:p>
          <a:p>
            <a:pPr lvl="0"/>
            <a:r>
              <a:rPr lang="en-US" dirty="0"/>
              <a:t>Each branch is called a </a:t>
            </a:r>
            <a:r>
              <a:rPr lang="en-US" b="1" u="sng" dirty="0"/>
              <a:t>clade</a:t>
            </a:r>
            <a:r>
              <a:rPr lang="en-US" dirty="0"/>
              <a:t> and represents a </a:t>
            </a:r>
            <a:r>
              <a:rPr lang="en-US" b="1" u="sng" dirty="0"/>
              <a:t>change or changes</a:t>
            </a:r>
            <a:r>
              <a:rPr lang="en-US" dirty="0"/>
              <a:t> that lead to the </a:t>
            </a:r>
            <a:r>
              <a:rPr lang="en-US" b="1" u="sng" dirty="0"/>
              <a:t>formation of a</a:t>
            </a:r>
            <a:r>
              <a:rPr lang="en-US" u="sng" dirty="0"/>
              <a:t> </a:t>
            </a:r>
            <a:r>
              <a:rPr lang="en-US" b="1" u="sng" dirty="0"/>
              <a:t>new species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The point where they split is called a </a:t>
            </a:r>
            <a:r>
              <a:rPr lang="en-US" b="1" u="sng" dirty="0"/>
              <a:t>NODE</a:t>
            </a:r>
            <a:r>
              <a:rPr lang="en-US" dirty="0"/>
              <a:t> and represents that last point where they had a </a:t>
            </a:r>
            <a:r>
              <a:rPr lang="en-US" b="1" u="sng" dirty="0"/>
              <a:t>common ancestor</a:t>
            </a:r>
            <a:endParaRPr lang="en-US" dirty="0"/>
          </a:p>
          <a:p>
            <a:pPr lvl="0"/>
            <a:r>
              <a:rPr lang="en-US" dirty="0"/>
              <a:t>The </a:t>
            </a:r>
            <a:r>
              <a:rPr lang="en-US" b="1" u="sng" dirty="0"/>
              <a:t>closer</a:t>
            </a:r>
            <a:r>
              <a:rPr lang="en-US" dirty="0"/>
              <a:t> two species are on a </a:t>
            </a:r>
            <a:r>
              <a:rPr lang="en-US" dirty="0" err="1"/>
              <a:t>cladogram</a:t>
            </a:r>
            <a:r>
              <a:rPr lang="en-US" dirty="0"/>
              <a:t>, the </a:t>
            </a:r>
            <a:r>
              <a:rPr lang="en-US" b="1" u="sng" dirty="0"/>
              <a:t>closer they are related to a common ancestor.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Cladogram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2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2971800" cy="6705600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14800" y="533400"/>
            <a:ext cx="3048000" cy="441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/>
                <a:ea typeface="Calibri"/>
                <a:cs typeface="Times New Roman"/>
              </a:rPr>
              <a:t>A “</a:t>
            </a:r>
            <a:r>
              <a:rPr lang="en-US" sz="1400" b="1" u="sng" dirty="0">
                <a:effectLst/>
                <a:latin typeface="Calibri"/>
                <a:ea typeface="Calibri"/>
                <a:cs typeface="Times New Roman"/>
              </a:rPr>
              <a:t>splitting</a:t>
            </a:r>
            <a:r>
              <a:rPr lang="en-US" sz="1400" dirty="0">
                <a:effectLst/>
                <a:latin typeface="Calibri"/>
                <a:ea typeface="Calibri"/>
                <a:cs typeface="Times New Roman"/>
              </a:rPr>
              <a:t>” event is some evolutionary change that occurs and results in the </a:t>
            </a:r>
            <a:r>
              <a:rPr lang="en-US" sz="1400" b="1" u="sng" dirty="0">
                <a:effectLst/>
                <a:latin typeface="Calibri"/>
                <a:ea typeface="Calibri"/>
                <a:cs typeface="Times New Roman"/>
              </a:rPr>
              <a:t>divergence of a new species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/>
                <a:ea typeface="Calibri"/>
                <a:cs typeface="Times New Roman"/>
              </a:rPr>
              <a:t>New characteristics are called </a:t>
            </a:r>
            <a:r>
              <a:rPr lang="en-US" sz="1400" b="1" u="sng" dirty="0">
                <a:effectLst/>
                <a:latin typeface="Calibri"/>
                <a:ea typeface="Calibri"/>
                <a:cs typeface="Times New Roman"/>
              </a:rPr>
              <a:t>DERIVED CHARACTERISTICS</a:t>
            </a:r>
            <a:r>
              <a:rPr lang="en-US" sz="1400" dirty="0">
                <a:effectLst/>
                <a:latin typeface="Calibri"/>
                <a:ea typeface="Calibri"/>
                <a:cs typeface="Times New Roman"/>
              </a:rPr>
              <a:t>.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/>
                <a:ea typeface="Calibri"/>
                <a:cs typeface="Times New Roman"/>
              </a:rPr>
              <a:t>Characteristics that are common among several branches are called </a:t>
            </a:r>
            <a:br>
              <a:rPr lang="en-US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1400" b="1" u="sng" dirty="0">
                <a:effectLst/>
                <a:latin typeface="Calibri"/>
                <a:ea typeface="Calibri"/>
                <a:cs typeface="Times New Roman"/>
              </a:rPr>
              <a:t>SHARED CHARACTERISTICS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979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Interpreting a </a:t>
            </a:r>
            <a:r>
              <a:rPr lang="en-US" sz="4800" dirty="0" err="1" smtClean="0"/>
              <a:t>Cladogram</a:t>
            </a:r>
            <a:endParaRPr lang="en-US" sz="4800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30016"/>
            <a:ext cx="413639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105400" y="1530016"/>
            <a:ext cx="3657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/>
              <a:t>Which species is the </a:t>
            </a:r>
            <a:r>
              <a:rPr lang="en-US" dirty="0" err="1"/>
              <a:t>outgroup</a:t>
            </a:r>
            <a:r>
              <a:rPr lang="en-US" dirty="0" smtClean="0"/>
              <a:t>?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 After which animals did mammary glands develop</a:t>
            </a:r>
            <a:r>
              <a:rPr lang="en-US" dirty="0" smtClean="0"/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What animal does not have jaws?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Which animals have lungs</a:t>
            </a:r>
            <a:r>
              <a:rPr lang="en-US" dirty="0" smtClean="0"/>
              <a:t>?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What is the derived character that separates salamanders and lizards</a:t>
            </a:r>
            <a:r>
              <a:rPr lang="en-US" dirty="0" smtClean="0"/>
              <a:t>?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What is a shared character between pigeons and lizards</a:t>
            </a:r>
            <a:r>
              <a:rPr lang="en-US" dirty="0" smtClean="0"/>
              <a:t>?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Based on the </a:t>
            </a:r>
            <a:r>
              <a:rPr lang="en-US" dirty="0" err="1"/>
              <a:t>cladogram</a:t>
            </a:r>
            <a:r>
              <a:rPr lang="en-US" dirty="0"/>
              <a:t>, which shared a common ancestor most recently- a mouse and a lizard, or a mouse and a perch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3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1. Gather </a:t>
            </a:r>
            <a:r>
              <a:rPr lang="en-US" dirty="0"/>
              <a:t>information about species and make a chart.  Make a “+” if they have the trait or a “–“ if they don’t.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</a:t>
            </a:r>
            <a:r>
              <a:rPr lang="en-US" dirty="0" err="1" smtClean="0"/>
              <a:t>Cladogram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445825"/>
              </p:ext>
            </p:extLst>
          </p:nvPr>
        </p:nvGraphicFramePr>
        <p:xfrm>
          <a:off x="609601" y="3200400"/>
          <a:ext cx="7696200" cy="304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7878"/>
                <a:gridCol w="1249676"/>
                <a:gridCol w="1405235"/>
                <a:gridCol w="1026410"/>
                <a:gridCol w="1253946"/>
                <a:gridCol w="1413055"/>
              </a:tblGrid>
              <a:tr h="12492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Organism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Adults Breath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With Lungs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Amniotic Egg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(Protected)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Hair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Specialized Teeth for Eating Meat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Retractable Claws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Fish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Frog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Lizard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Kangaroo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Dog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1. Gather </a:t>
            </a:r>
            <a:r>
              <a:rPr lang="en-US" dirty="0"/>
              <a:t>information about species and make a chart.  Make a “+” if they have the trait or a “–“ if they don’t.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</a:t>
            </a:r>
            <a:r>
              <a:rPr lang="en-US" dirty="0" err="1" smtClean="0"/>
              <a:t>Cladogram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468986"/>
              </p:ext>
            </p:extLst>
          </p:nvPr>
        </p:nvGraphicFramePr>
        <p:xfrm>
          <a:off x="609601" y="3200400"/>
          <a:ext cx="7696200" cy="304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7878"/>
                <a:gridCol w="1249676"/>
                <a:gridCol w="1405235"/>
                <a:gridCol w="1026410"/>
                <a:gridCol w="1253946"/>
                <a:gridCol w="1413055"/>
              </a:tblGrid>
              <a:tr h="12492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Organism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Adults Breath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With Lungs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Amniotic Egg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(Protected)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Hair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Specialized Teeth for Eating Meat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Retractable Claws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Fish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Frog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+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Lizard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+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+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Kangaroo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+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+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+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Dog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+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+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+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+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7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+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+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+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+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+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78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2. Draw </a:t>
            </a:r>
            <a:r>
              <a:rPr lang="en-US" dirty="0"/>
              <a:t>a </a:t>
            </a:r>
            <a:r>
              <a:rPr lang="en-US" b="1" u="sng" dirty="0"/>
              <a:t>Venn Diagram</a:t>
            </a:r>
            <a:r>
              <a:rPr lang="en-US" dirty="0"/>
              <a:t> with the most </a:t>
            </a:r>
            <a:r>
              <a:rPr lang="en-US" b="1" u="sng" dirty="0"/>
              <a:t>general organism on the outside</a:t>
            </a:r>
            <a:r>
              <a:rPr lang="en-US" dirty="0"/>
              <a:t>. Add concentric circles to the middle indicating the </a:t>
            </a:r>
            <a:r>
              <a:rPr lang="en-US" b="1" u="sng" dirty="0"/>
              <a:t>addition of a new trait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257675" y="5476875"/>
            <a:ext cx="55245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/>
                <a:ea typeface="Calibri"/>
                <a:cs typeface="Times New Roman"/>
              </a:rPr>
              <a:t>Fish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920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31</TotalTime>
  <Words>450</Words>
  <Application>Microsoft Office PowerPoint</Application>
  <PresentationFormat>On-screen Show (4:3)</PresentationFormat>
  <Paragraphs>133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Hardcover</vt:lpstr>
      <vt:lpstr>Cladograms</vt:lpstr>
      <vt:lpstr>PowerPoint Presentation</vt:lpstr>
      <vt:lpstr>Cladogram</vt:lpstr>
      <vt:lpstr>PowerPoint Presentation</vt:lpstr>
      <vt:lpstr>Interpreting a Cladogram</vt:lpstr>
      <vt:lpstr>Making a Cladogram</vt:lpstr>
      <vt:lpstr>Making a Cladogram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Cladograms</dc:title>
  <dc:creator>NDHS</dc:creator>
  <cp:lastModifiedBy>NDHS</cp:lastModifiedBy>
  <cp:revision>5</cp:revision>
  <dcterms:created xsi:type="dcterms:W3CDTF">2014-04-07T21:50:59Z</dcterms:created>
  <dcterms:modified xsi:type="dcterms:W3CDTF">2014-04-08T16:31:42Z</dcterms:modified>
</cp:coreProperties>
</file>