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72" r:id="rId4"/>
    <p:sldId id="273" r:id="rId5"/>
    <p:sldId id="259" r:id="rId6"/>
    <p:sldId id="275" r:id="rId7"/>
    <p:sldId id="260" r:id="rId8"/>
    <p:sldId id="276" r:id="rId9"/>
    <p:sldId id="261" r:id="rId10"/>
    <p:sldId id="277" r:id="rId11"/>
    <p:sldId id="262" r:id="rId12"/>
    <p:sldId id="291" r:id="rId13"/>
    <p:sldId id="278" r:id="rId14"/>
    <p:sldId id="258" r:id="rId15"/>
    <p:sldId id="279" r:id="rId16"/>
    <p:sldId id="263" r:id="rId17"/>
    <p:sldId id="280" r:id="rId18"/>
    <p:sldId id="264" r:id="rId19"/>
    <p:sldId id="281" r:id="rId20"/>
    <p:sldId id="265" r:id="rId21"/>
    <p:sldId id="282" r:id="rId22"/>
    <p:sldId id="266" r:id="rId23"/>
    <p:sldId id="283" r:id="rId24"/>
    <p:sldId id="267" r:id="rId25"/>
    <p:sldId id="284" r:id="rId26"/>
    <p:sldId id="292" r:id="rId27"/>
    <p:sldId id="285" r:id="rId28"/>
    <p:sldId id="294" r:id="rId29"/>
    <p:sldId id="293" r:id="rId30"/>
    <p:sldId id="286" r:id="rId31"/>
    <p:sldId id="268" r:id="rId32"/>
    <p:sldId id="287" r:id="rId33"/>
    <p:sldId id="269" r:id="rId34"/>
    <p:sldId id="288" r:id="rId35"/>
    <p:sldId id="270" r:id="rId36"/>
    <p:sldId id="289" r:id="rId37"/>
    <p:sldId id="271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F1D9B7-A4F5-4E69-AA2C-113FADF5902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B3455D-84ED-4F64-ADC4-619C9F5069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kdIEpSf-1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youtube.com/watch?v=QGAm6hMysT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vlqAVCoqY" TargetMode="External"/><Relationship Id="rId2" Type="http://schemas.openxmlformats.org/officeDocument/2006/relationships/hyperlink" Target="https://www.youtube.com/watch?v=cj8dDTHGJB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JyUtbn0O5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6" y="2481665"/>
            <a:ext cx="523875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75" y="2481665"/>
            <a:ext cx="4969823" cy="38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9598" y="1608999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5) </a:t>
            </a:r>
            <a:r>
              <a:rPr lang="en-US" sz="4000" b="1" u="sng" dirty="0">
                <a:solidFill>
                  <a:srgbClr val="FF0000"/>
                </a:solidFill>
              </a:rPr>
              <a:t>Endoplasmic Reticulum</a:t>
            </a:r>
            <a:r>
              <a:rPr lang="en-US" sz="4000" dirty="0"/>
              <a:t>: Two Types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Rough ER</a:t>
            </a:r>
            <a:r>
              <a:rPr lang="en-US" sz="4000" dirty="0"/>
              <a:t>: Make </a:t>
            </a:r>
            <a:r>
              <a:rPr lang="en-US" sz="4000" b="1" u="sng" dirty="0">
                <a:solidFill>
                  <a:srgbClr val="FF0000"/>
                </a:solidFill>
              </a:rPr>
              <a:t>proteins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		“rough” because ribosomes are attached to the outside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68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Smooth ER</a:t>
            </a:r>
            <a:r>
              <a:rPr lang="en-US" sz="3600" b="1" u="sng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	1. Processes </a:t>
            </a:r>
            <a:r>
              <a:rPr lang="en-US" sz="3600" b="1" u="sng" dirty="0">
                <a:solidFill>
                  <a:srgbClr val="FF0000"/>
                </a:solidFill>
              </a:rPr>
              <a:t>carbohydrates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	2. Stores </a:t>
            </a:r>
            <a:r>
              <a:rPr lang="en-US" sz="3600" b="1" u="sng" dirty="0">
                <a:solidFill>
                  <a:srgbClr val="FF0000"/>
                </a:solidFill>
              </a:rPr>
              <a:t>Calcium</a:t>
            </a:r>
            <a:r>
              <a:rPr lang="en-US" sz="3600" b="1" u="sng" dirty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ions</a:t>
            </a: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dirty="0"/>
              <a:t>		3. Makes </a:t>
            </a:r>
            <a:r>
              <a:rPr lang="en-US" sz="3600" b="1" u="sng" dirty="0">
                <a:solidFill>
                  <a:srgbClr val="FF0000"/>
                </a:solidFill>
              </a:rPr>
              <a:t>lipids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	4. Detoxifies </a:t>
            </a:r>
            <a:r>
              <a:rPr lang="en-US" sz="3600" b="1" u="sng" dirty="0">
                <a:solidFill>
                  <a:srgbClr val="FF0000"/>
                </a:solidFill>
              </a:rPr>
              <a:t>poisons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Smooth &amp; Rough ER form vesicles that pinch off and travel to the </a:t>
            </a:r>
            <a:r>
              <a:rPr lang="en-US" sz="3600" b="1" u="sng" dirty="0">
                <a:solidFill>
                  <a:srgbClr val="FF0000"/>
                </a:solidFill>
              </a:rPr>
              <a:t>Golgi</a:t>
            </a:r>
            <a:r>
              <a:rPr lang="en-US" sz="3600" b="1" u="sng" dirty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bodies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53" y="773266"/>
            <a:ext cx="5532891" cy="45772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8" y="773266"/>
            <a:ext cx="5987615" cy="44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6) </a:t>
            </a:r>
            <a:r>
              <a:rPr lang="en-US" sz="4400" b="1" u="sng" dirty="0">
                <a:solidFill>
                  <a:srgbClr val="FF0000"/>
                </a:solidFill>
              </a:rPr>
              <a:t>Golgi Bodies</a:t>
            </a:r>
            <a:r>
              <a:rPr lang="en-US" sz="4400" dirty="0"/>
              <a:t>: Series of </a:t>
            </a:r>
            <a:r>
              <a:rPr lang="en-US" sz="4400" b="1" u="sng" dirty="0">
                <a:solidFill>
                  <a:srgbClr val="FF0000"/>
                </a:solidFill>
              </a:rPr>
              <a:t>flattened membranes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	- </a:t>
            </a:r>
            <a:r>
              <a:rPr lang="en-US" sz="4400" b="1" u="sng" dirty="0">
                <a:solidFill>
                  <a:srgbClr val="FF0000"/>
                </a:solidFill>
              </a:rPr>
              <a:t>sort and repackage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materials from the ER for </a:t>
            </a:r>
            <a:r>
              <a:rPr lang="en-US" sz="4400" b="1" u="sng" dirty="0">
                <a:solidFill>
                  <a:srgbClr val="FF0000"/>
                </a:solidFill>
              </a:rPr>
              <a:t>storage or secretion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4" y="179172"/>
            <a:ext cx="6944431" cy="6283651"/>
          </a:xfrm>
        </p:spPr>
      </p:pic>
    </p:spTree>
    <p:extLst>
      <p:ext uri="{BB962C8B-B14F-4D97-AF65-F5344CB8AC3E}">
        <p14:creationId xmlns:p14="http://schemas.microsoft.com/office/powerpoint/2010/main" val="2941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7) </a:t>
            </a:r>
            <a:r>
              <a:rPr lang="en-US" sz="4000" b="1" u="sng" dirty="0">
                <a:solidFill>
                  <a:srgbClr val="FF0000"/>
                </a:solidFill>
              </a:rPr>
              <a:t>Lysosome</a:t>
            </a:r>
            <a:r>
              <a:rPr lang="en-US" sz="4000" dirty="0"/>
              <a:t>: Digests materials in the cell</a:t>
            </a:r>
            <a:br>
              <a:rPr lang="en-US" sz="4000" dirty="0"/>
            </a:br>
            <a:r>
              <a:rPr lang="en-US" sz="4000" dirty="0"/>
              <a:t>	Digested materials go to mitochondria to generate energy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44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0"/>
            <a:ext cx="7964831" cy="6371865"/>
          </a:xfrm>
        </p:spPr>
      </p:pic>
    </p:spTree>
    <p:extLst>
      <p:ext uri="{BB962C8B-B14F-4D97-AF65-F5344CB8AC3E}">
        <p14:creationId xmlns:p14="http://schemas.microsoft.com/office/powerpoint/2010/main" val="33976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37270"/>
            <a:ext cx="10871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hlinkClick r:id="rId2"/>
              </a:rPr>
              <a:t>ENDOMEMBRANE SYSTEM</a:t>
            </a:r>
            <a:endParaRPr lang="en-US" sz="4400" dirty="0"/>
          </a:p>
          <a:p>
            <a:pPr marL="0" indent="0">
              <a:buNone/>
            </a:pPr>
            <a:r>
              <a:rPr lang="en-US" sz="4400" b="1" u="sng" dirty="0">
                <a:solidFill>
                  <a:srgbClr val="FF0000"/>
                </a:solidFill>
              </a:rPr>
              <a:t>ER </a:t>
            </a:r>
            <a:r>
              <a:rPr lang="en-US" sz="4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400" b="1" u="sng" dirty="0">
                <a:solidFill>
                  <a:srgbClr val="FF0000"/>
                </a:solidFill>
              </a:rPr>
              <a:t> Vesicles </a:t>
            </a:r>
            <a:r>
              <a:rPr lang="en-US" sz="4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400" b="1" u="sng" dirty="0">
                <a:solidFill>
                  <a:srgbClr val="FF0000"/>
                </a:solidFill>
              </a:rPr>
              <a:t> Golgi Bodies </a:t>
            </a:r>
            <a:r>
              <a:rPr lang="en-US" sz="4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400" b="1" u="sng" dirty="0">
                <a:solidFill>
                  <a:srgbClr val="FF0000"/>
                </a:solidFill>
              </a:rPr>
              <a:t> Vesicles for storage or </a:t>
            </a:r>
            <a:r>
              <a:rPr lang="en-US" sz="4400" b="1" u="sng" dirty="0" smtClean="0">
                <a:solidFill>
                  <a:srgbClr val="FF0000"/>
                </a:solidFill>
              </a:rPr>
              <a:t>secretion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	</a:t>
            </a:r>
            <a:r>
              <a:rPr lang="en-US" sz="4400" u="sng" dirty="0" smtClean="0">
                <a:solidFill>
                  <a:srgbClr val="FF0000"/>
                </a:solidFill>
              </a:rPr>
              <a:t>Ex: Digestive Enzymes in Small Intestine</a:t>
            </a:r>
            <a:endParaRPr lang="en-US" sz="4400" u="sng" dirty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95" y="255460"/>
            <a:ext cx="7253415" cy="6564341"/>
          </a:xfrm>
        </p:spPr>
      </p:pic>
    </p:spTree>
    <p:extLst>
      <p:ext uri="{BB962C8B-B14F-4D97-AF65-F5344CB8AC3E}">
        <p14:creationId xmlns:p14="http://schemas.microsoft.com/office/powerpoint/2010/main" val="26089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Types of </a:t>
            </a:r>
            <a:r>
              <a:rPr lang="en-US" u="sng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3200" b="1" u="sng" dirty="0" smtClean="0">
                <a:solidFill>
                  <a:srgbClr val="FF0000"/>
                </a:solidFill>
              </a:rPr>
              <a:t>Prokaryotes</a:t>
            </a:r>
            <a:r>
              <a:rPr lang="en-US" sz="3200" dirty="0"/>
              <a:t>: No Nucleus, DNA, ribosomes, cell walls, cell membrane</a:t>
            </a:r>
          </a:p>
          <a:p>
            <a:pPr marL="0" indent="0">
              <a:buNone/>
            </a:pPr>
            <a:r>
              <a:rPr lang="en-US" sz="3200" dirty="0"/>
              <a:t>	Examples: </a:t>
            </a:r>
            <a:r>
              <a:rPr lang="en-US" sz="3200" b="1" u="sng" dirty="0">
                <a:solidFill>
                  <a:srgbClr val="FF0000"/>
                </a:solidFill>
              </a:rPr>
              <a:t>Bacteria </a:t>
            </a:r>
            <a:r>
              <a:rPr lang="en-US" sz="32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E.coli</a:t>
            </a:r>
            <a:r>
              <a:rPr lang="en-US" sz="3200" b="1" u="sng" dirty="0">
                <a:solidFill>
                  <a:srgbClr val="FF0000"/>
                </a:solidFill>
              </a:rPr>
              <a:t>, Salmonella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en-US" sz="3200" b="1" u="sng" dirty="0" smtClean="0">
                <a:solidFill>
                  <a:srgbClr val="FF0000"/>
                </a:solidFill>
              </a:rPr>
              <a:t>Eukaryotes</a:t>
            </a:r>
            <a:r>
              <a:rPr lang="en-US" sz="3200" dirty="0"/>
              <a:t>: True nucleus (DNA inside a nuclear membrane), ribosomes, cell walls (maybe), cell membrane, endoplasmic reticulum, Golgi bodies, Cytoskeleton, Vacuoles, Vesicles, Centrioles (maybe) , Cilia and Flagella, Mitochondria, Chloroplasts (maybe)</a:t>
            </a:r>
          </a:p>
          <a:p>
            <a:pPr marL="0" indent="0">
              <a:buNone/>
            </a:pPr>
            <a:r>
              <a:rPr lang="en-US" sz="3200" dirty="0"/>
              <a:t>	Examples: </a:t>
            </a:r>
            <a:r>
              <a:rPr lang="en-US" sz="3200" b="1" u="sng" dirty="0">
                <a:solidFill>
                  <a:srgbClr val="FF0000"/>
                </a:solidFill>
              </a:rPr>
              <a:t>plants, animals, fungus, Protista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8) </a:t>
            </a:r>
            <a:r>
              <a:rPr lang="en-US" sz="4000" b="1" u="sng" dirty="0">
                <a:solidFill>
                  <a:srgbClr val="FF0000"/>
                </a:solidFill>
              </a:rPr>
              <a:t>Mitochondria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b="1" u="sng" dirty="0">
                <a:solidFill>
                  <a:srgbClr val="FF0000"/>
                </a:solidFill>
              </a:rPr>
              <a:t>Power house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of the cell</a:t>
            </a:r>
          </a:p>
          <a:p>
            <a:pPr marL="0" indent="0">
              <a:buNone/>
            </a:pPr>
            <a:r>
              <a:rPr lang="en-US" sz="4000" dirty="0"/>
              <a:t>	Transform food into </a:t>
            </a:r>
            <a:r>
              <a:rPr lang="en-US" sz="4000" b="1" u="sng" dirty="0">
                <a:solidFill>
                  <a:srgbClr val="FF0000"/>
                </a:solidFill>
              </a:rPr>
              <a:t>energy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	Cellular Energy = </a:t>
            </a:r>
            <a:r>
              <a:rPr lang="en-US" sz="4000" b="1" u="sng" dirty="0">
                <a:solidFill>
                  <a:srgbClr val="FF0000"/>
                </a:solidFill>
              </a:rPr>
              <a:t>ATP – Adenosine Triphosphate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" y="2108582"/>
            <a:ext cx="5169242" cy="4019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2105026"/>
            <a:ext cx="4789714" cy="41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9) </a:t>
            </a:r>
            <a:r>
              <a:rPr lang="en-US" sz="4000" b="1" u="sng" dirty="0">
                <a:solidFill>
                  <a:srgbClr val="FF0000"/>
                </a:solidFill>
              </a:rPr>
              <a:t>Chloroplasts</a:t>
            </a:r>
            <a:r>
              <a:rPr lang="en-US" sz="4000" dirty="0"/>
              <a:t>: Site of </a:t>
            </a:r>
            <a:r>
              <a:rPr lang="en-US" sz="4000" b="1" u="sng" dirty="0">
                <a:solidFill>
                  <a:srgbClr val="FF0000"/>
                </a:solidFill>
              </a:rPr>
              <a:t>Photosynthesis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7" y="0"/>
            <a:ext cx="9029295" cy="6797462"/>
          </a:xfrm>
        </p:spPr>
      </p:pic>
    </p:spTree>
    <p:extLst>
      <p:ext uri="{BB962C8B-B14F-4D97-AF65-F5344CB8AC3E}">
        <p14:creationId xmlns:p14="http://schemas.microsoft.com/office/powerpoint/2010/main" val="12991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10) </a:t>
            </a:r>
            <a:r>
              <a:rPr lang="en-US" sz="3600" b="1" u="sng" dirty="0">
                <a:solidFill>
                  <a:srgbClr val="FF0000"/>
                </a:solidFill>
              </a:rPr>
              <a:t>Cytoskeleton</a:t>
            </a:r>
            <a:r>
              <a:rPr lang="en-US" sz="3600" dirty="0"/>
              <a:t>: System of </a:t>
            </a:r>
            <a:r>
              <a:rPr lang="en-US" sz="3600" b="1" u="sng" dirty="0">
                <a:solidFill>
                  <a:srgbClr val="FF0000"/>
                </a:solidFill>
              </a:rPr>
              <a:t>tubes and filaments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that give </a:t>
            </a:r>
            <a:r>
              <a:rPr lang="en-US" sz="3600" b="1" u="sng" dirty="0">
                <a:solidFill>
                  <a:srgbClr val="FF0000"/>
                </a:solidFill>
              </a:rPr>
              <a:t>shape and movement</a:t>
            </a:r>
            <a:r>
              <a:rPr lang="en-US" sz="3600" dirty="0"/>
              <a:t> to a cell</a:t>
            </a:r>
          </a:p>
          <a:p>
            <a:pPr marL="0" indent="0">
              <a:buNone/>
            </a:pPr>
            <a:r>
              <a:rPr lang="en-US" sz="3600" dirty="0"/>
              <a:t>	TYPES: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56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" y="1674340"/>
            <a:ext cx="6998388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0" y="1522903"/>
            <a:ext cx="4346556" cy="43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b="1" u="sng" dirty="0" smtClean="0">
                <a:solidFill>
                  <a:srgbClr val="FF0000"/>
                </a:solidFill>
              </a:rPr>
              <a:t>Microtubules</a:t>
            </a:r>
            <a:r>
              <a:rPr lang="en-US" sz="3600" dirty="0"/>
              <a:t>: tiny tubes used for moving things around inside or outside of a cell</a:t>
            </a:r>
            <a:br>
              <a:rPr lang="en-US" sz="3600" dirty="0"/>
            </a:br>
            <a:r>
              <a:rPr lang="en-US" sz="3600" dirty="0"/>
              <a:t>	Ex: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600" b="1" u="sng" dirty="0">
                <a:solidFill>
                  <a:srgbClr val="FF0000"/>
                </a:solidFill>
              </a:rPr>
              <a:t>Cilia and Flagella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– move cells or things across the surface of a cell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Cilia and Flagella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51" y="1600200"/>
            <a:ext cx="6416024" cy="4495800"/>
          </a:xfrm>
        </p:spPr>
      </p:pic>
    </p:spTree>
    <p:extLst>
      <p:ext uri="{BB962C8B-B14F-4D97-AF65-F5344CB8AC3E}">
        <p14:creationId xmlns:p14="http://schemas.microsoft.com/office/powerpoint/2010/main" val="2056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b="1" u="sng" dirty="0" smtClean="0">
                <a:solidFill>
                  <a:srgbClr val="FF0000"/>
                </a:solidFill>
              </a:rPr>
              <a:t>Microtubules</a:t>
            </a:r>
            <a:r>
              <a:rPr lang="en-US" sz="3600" dirty="0"/>
              <a:t>: tiny tubes used for moving things around inside or outside of a cell</a:t>
            </a:r>
            <a:br>
              <a:rPr lang="en-US" sz="3600" dirty="0"/>
            </a:br>
            <a:r>
              <a:rPr lang="en-US" sz="3600" dirty="0"/>
              <a:t>	Ex: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600" b="1" u="sng" dirty="0">
                <a:solidFill>
                  <a:srgbClr val="FF0000"/>
                </a:solidFill>
              </a:rPr>
              <a:t>Cilia and Flagella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– move cells or things across the surface of a cell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b="1" u="sng" dirty="0">
                <a:solidFill>
                  <a:srgbClr val="FF0000"/>
                </a:solidFill>
              </a:rPr>
              <a:t>Spindle Fibers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– move chromosomes around in cell division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b="1" u="sng" dirty="0">
                <a:solidFill>
                  <a:srgbClr val="FF0000"/>
                </a:solidFill>
              </a:rPr>
              <a:t>Centrioles</a:t>
            </a:r>
            <a:r>
              <a:rPr lang="en-US" sz="3600" dirty="0"/>
              <a:t> – cluster of short tubes that form spindle fibers in animal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entri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17" y="1971674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4" y="0"/>
            <a:ext cx="9939750" cy="6585085"/>
          </a:xfrm>
        </p:spPr>
      </p:pic>
    </p:spTree>
    <p:extLst>
      <p:ext uri="{BB962C8B-B14F-4D97-AF65-F5344CB8AC3E}">
        <p14:creationId xmlns:p14="http://schemas.microsoft.com/office/powerpoint/2010/main" val="19295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Fibers and Centrioles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8" y="1624914"/>
            <a:ext cx="4495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" y="2137558"/>
            <a:ext cx="5816435" cy="3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</a:t>
            </a:r>
            <a:r>
              <a:rPr lang="en-US" sz="3600" b="1" u="sng" dirty="0" smtClean="0">
                <a:solidFill>
                  <a:srgbClr val="FF0000"/>
                </a:solidFill>
              </a:rPr>
              <a:t>Microfilament</a:t>
            </a:r>
            <a:r>
              <a:rPr lang="en-US" sz="3600" dirty="0"/>
              <a:t>: tiny filaments used to move things in cells</a:t>
            </a:r>
          </a:p>
          <a:p>
            <a:pPr marL="0" indent="0">
              <a:buNone/>
            </a:pPr>
            <a:r>
              <a:rPr lang="en-US" sz="3600" dirty="0"/>
              <a:t>		Ex: </a:t>
            </a:r>
            <a:r>
              <a:rPr lang="en-US" sz="3600" b="1" u="sng" dirty="0">
                <a:solidFill>
                  <a:srgbClr val="FF0000"/>
                </a:solidFill>
              </a:rPr>
              <a:t>Actin filaments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in </a:t>
            </a:r>
            <a:r>
              <a:rPr lang="en-US" sz="3600" b="1" u="sng" dirty="0">
                <a:solidFill>
                  <a:srgbClr val="FF0000"/>
                </a:solidFill>
              </a:rPr>
              <a:t>muscles</a:t>
            </a:r>
            <a:r>
              <a:rPr lang="en-US" sz="3600" dirty="0"/>
              <a:t> used for </a:t>
            </a:r>
            <a:r>
              <a:rPr lang="en-US" sz="3600" b="1" u="sng" dirty="0">
                <a:solidFill>
                  <a:srgbClr val="FF0000"/>
                </a:solidFill>
              </a:rPr>
              <a:t>contraction</a:t>
            </a:r>
            <a:r>
              <a:rPr lang="en-US" sz="3600" dirty="0"/>
              <a:t> with </a:t>
            </a:r>
            <a:r>
              <a:rPr lang="en-US" sz="3600" b="1" u="sng" dirty="0">
                <a:solidFill>
                  <a:srgbClr val="FF0000"/>
                </a:solidFill>
              </a:rPr>
              <a:t>Myosin proteins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3) </a:t>
            </a:r>
            <a:r>
              <a:rPr lang="en-US" sz="3600" b="1" u="sng" dirty="0" smtClean="0">
                <a:solidFill>
                  <a:srgbClr val="FF0000"/>
                </a:solidFill>
              </a:rPr>
              <a:t>Intermediate </a:t>
            </a:r>
            <a:r>
              <a:rPr lang="en-US" sz="3600" b="1" u="sng" dirty="0">
                <a:solidFill>
                  <a:srgbClr val="FF0000"/>
                </a:solidFill>
              </a:rPr>
              <a:t>filaments</a:t>
            </a:r>
            <a:r>
              <a:rPr lang="en-US" sz="3600" dirty="0"/>
              <a:t>: fibers that give the </a:t>
            </a:r>
            <a:r>
              <a:rPr lang="en-US" sz="3600" b="1" u="sng" dirty="0">
                <a:solidFill>
                  <a:srgbClr val="FF0000"/>
                </a:solidFill>
              </a:rPr>
              <a:t>shape to a cell</a:t>
            </a:r>
            <a:r>
              <a:rPr lang="en-US" sz="3600" dirty="0"/>
              <a:t> – the actual real skeleton in a cell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0" y="2163124"/>
            <a:ext cx="4137922" cy="363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34" y="2163123"/>
            <a:ext cx="5007818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11) </a:t>
            </a:r>
            <a:r>
              <a:rPr lang="en-US" sz="4000" b="1" u="sng" dirty="0">
                <a:solidFill>
                  <a:srgbClr val="FF0000"/>
                </a:solidFill>
              </a:rPr>
              <a:t>Vacuoles</a:t>
            </a:r>
            <a:r>
              <a:rPr lang="en-US" sz="4000" dirty="0"/>
              <a:t>: Storage centers of the cell – mainly in </a:t>
            </a:r>
            <a:r>
              <a:rPr lang="en-US" sz="4000" b="1" u="sng" dirty="0">
                <a:solidFill>
                  <a:srgbClr val="FF0000"/>
                </a:solidFill>
              </a:rPr>
              <a:t>plants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b="1" u="sng" dirty="0" smtClean="0">
                <a:solidFill>
                  <a:srgbClr val="FF0000"/>
                </a:solidFill>
              </a:rPr>
              <a:t>Central </a:t>
            </a:r>
            <a:r>
              <a:rPr lang="en-US" sz="4000" b="1" u="sng" dirty="0">
                <a:solidFill>
                  <a:srgbClr val="FF0000"/>
                </a:solidFill>
              </a:rPr>
              <a:t>Vacuole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of Plants – like a big water balloon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Stores water, salts, poisons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43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06" y="1602915"/>
            <a:ext cx="5307541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" y="1707690"/>
            <a:ext cx="4953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6291" y="1649627"/>
            <a:ext cx="10871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12) </a:t>
            </a:r>
            <a:r>
              <a:rPr lang="en-US" sz="3600" b="1" u="sng" dirty="0">
                <a:solidFill>
                  <a:srgbClr val="FF0000"/>
                </a:solidFill>
              </a:rPr>
              <a:t>Cell Wall</a:t>
            </a:r>
            <a:r>
              <a:rPr lang="en-US" sz="3600" dirty="0"/>
              <a:t>: Protective layer that gives </a:t>
            </a:r>
            <a:r>
              <a:rPr lang="en-US" sz="3600" b="1" u="sng" dirty="0">
                <a:solidFill>
                  <a:srgbClr val="FF0000"/>
                </a:solidFill>
              </a:rPr>
              <a:t>support to tissues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	Plants: </a:t>
            </a:r>
            <a:r>
              <a:rPr lang="en-US" sz="3600" b="1" u="sng" dirty="0">
                <a:solidFill>
                  <a:srgbClr val="FF0000"/>
                </a:solidFill>
              </a:rPr>
              <a:t>Cellulose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Fungi: </a:t>
            </a:r>
            <a:r>
              <a:rPr lang="en-US" sz="3600" b="1" u="sng" dirty="0">
                <a:solidFill>
                  <a:srgbClr val="FF0000"/>
                </a:solidFill>
              </a:rPr>
              <a:t>Chitin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Bacteria: </a:t>
            </a:r>
            <a:r>
              <a:rPr lang="en-US" sz="3600" b="1" u="sng" dirty="0">
                <a:solidFill>
                  <a:srgbClr val="FF0000"/>
                </a:solidFill>
              </a:rPr>
              <a:t>Peptidoglycan</a:t>
            </a:r>
            <a:r>
              <a:rPr lang="en-US" sz="3600" dirty="0"/>
              <a:t> (proteins and sugars)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81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33" y="1588836"/>
            <a:ext cx="4495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5" y="1897137"/>
            <a:ext cx="4925367" cy="38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u="sng" dirty="0"/>
              <a:t>Organelles Specific to Animals</a:t>
            </a:r>
            <a:r>
              <a:rPr lang="en-US" sz="4000" dirty="0"/>
              <a:t>: </a:t>
            </a:r>
            <a:r>
              <a:rPr lang="en-US" sz="4000" b="1" u="sng" dirty="0">
                <a:solidFill>
                  <a:srgbClr val="FF0000"/>
                </a:solidFill>
              </a:rPr>
              <a:t>Centrioles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u="sng" dirty="0"/>
              <a:t>Organelles Specific to Plants</a:t>
            </a:r>
            <a:r>
              <a:rPr lang="en-US" sz="4000" dirty="0"/>
              <a:t>: </a:t>
            </a:r>
            <a:r>
              <a:rPr lang="en-US" sz="4000" b="1" u="sng" dirty="0">
                <a:solidFill>
                  <a:srgbClr val="FF0000"/>
                </a:solidFill>
              </a:rPr>
              <a:t>Central Vacuole, </a:t>
            </a:r>
            <a:r>
              <a:rPr lang="en-US" sz="4000" b="1" u="sng" dirty="0" smtClean="0">
                <a:solidFill>
                  <a:srgbClr val="FF0000"/>
                </a:solidFill>
              </a:rPr>
              <a:t>Chloroplasts</a:t>
            </a:r>
          </a:p>
          <a:p>
            <a:pPr marL="0" indent="0">
              <a:buNone/>
            </a:pPr>
            <a:r>
              <a:rPr lang="en-US" sz="4000" b="1" u="sng" dirty="0" smtClean="0">
                <a:hlinkClick r:id="rId2"/>
              </a:rPr>
              <a:t>Animal Cells</a:t>
            </a:r>
            <a:endParaRPr lang="en-US" sz="4000" b="1" u="sng" dirty="0" smtClean="0"/>
          </a:p>
          <a:p>
            <a:pPr marL="0" indent="0">
              <a:buNone/>
            </a:pPr>
            <a:r>
              <a:rPr lang="en-US" sz="4000" b="1" u="sng" dirty="0" smtClean="0">
                <a:hlinkClick r:id="rId3"/>
              </a:rPr>
              <a:t>Plant Cells</a:t>
            </a:r>
            <a:endParaRPr lang="en-US" sz="4000" b="1" u="sng" dirty="0">
              <a:hlinkClick r:id="rId4"/>
            </a:endParaRPr>
          </a:p>
          <a:p>
            <a:pPr marL="0" indent="0">
              <a:buNone/>
            </a:pPr>
            <a:r>
              <a:rPr lang="en-US" sz="4000" b="1" u="sng" dirty="0" smtClean="0">
                <a:hlinkClick r:id="rId4"/>
              </a:rPr>
              <a:t>Inner Life of the Cell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0"/>
            <a:ext cx="5714999" cy="6566607"/>
          </a:xfrm>
        </p:spPr>
      </p:pic>
    </p:spTree>
    <p:extLst>
      <p:ext uri="{BB962C8B-B14F-4D97-AF65-F5344CB8AC3E}">
        <p14:creationId xmlns:p14="http://schemas.microsoft.com/office/powerpoint/2010/main" val="6948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8" y="0"/>
            <a:ext cx="10474907" cy="6665850"/>
          </a:xfrm>
        </p:spPr>
      </p:pic>
    </p:spTree>
    <p:extLst>
      <p:ext uri="{BB962C8B-B14F-4D97-AF65-F5344CB8AC3E}">
        <p14:creationId xmlns:p14="http://schemas.microsoft.com/office/powerpoint/2010/main" val="27335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Cellular Organelles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1) </a:t>
            </a:r>
            <a:r>
              <a:rPr lang="en-US" sz="4000" b="1" u="sng" dirty="0" smtClean="0">
                <a:solidFill>
                  <a:srgbClr val="FF0000"/>
                </a:solidFill>
              </a:rPr>
              <a:t>Cytoplasm</a:t>
            </a:r>
            <a:r>
              <a:rPr lang="en-US" sz="4000" dirty="0"/>
              <a:t>: Everything between the </a:t>
            </a:r>
            <a:r>
              <a:rPr lang="en-US" sz="4000" b="1" u="sng" dirty="0">
                <a:solidFill>
                  <a:srgbClr val="FF0000"/>
                </a:solidFill>
              </a:rPr>
              <a:t>nucleus and the cell membrane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b="1" u="sng" dirty="0" smtClean="0">
                <a:solidFill>
                  <a:srgbClr val="FF0000"/>
                </a:solidFill>
              </a:rPr>
              <a:t>Cytosol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b="1" u="sng" dirty="0">
                <a:solidFill>
                  <a:srgbClr val="FF0000"/>
                </a:solidFill>
              </a:rPr>
              <a:t>semi-fluid material</a:t>
            </a:r>
            <a:r>
              <a:rPr lang="en-US" sz="4000" dirty="0"/>
              <a:t> of the cytoplasm</a:t>
            </a:r>
          </a:p>
          <a:p>
            <a:pPr marL="0" indent="0">
              <a:buNone/>
            </a:pPr>
            <a:r>
              <a:rPr lang="en-US" sz="4000" dirty="0" smtClean="0"/>
              <a:t>2) </a:t>
            </a:r>
            <a:r>
              <a:rPr lang="en-US" sz="4000" b="1" u="sng" dirty="0" smtClean="0">
                <a:solidFill>
                  <a:srgbClr val="FF0000"/>
                </a:solidFill>
              </a:rPr>
              <a:t>Cell </a:t>
            </a:r>
            <a:r>
              <a:rPr lang="en-US" sz="4000" b="1" u="sng" dirty="0">
                <a:solidFill>
                  <a:srgbClr val="FF0000"/>
                </a:solidFill>
              </a:rPr>
              <a:t>Membrane</a:t>
            </a:r>
            <a:r>
              <a:rPr lang="en-US" sz="4000" dirty="0"/>
              <a:t>: Made of </a:t>
            </a:r>
            <a:r>
              <a:rPr lang="en-US" sz="4000" b="1" u="sng" dirty="0">
                <a:solidFill>
                  <a:srgbClr val="FF0000"/>
                </a:solidFill>
              </a:rPr>
              <a:t>phospholipids and proteins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Regulates </a:t>
            </a:r>
            <a:r>
              <a:rPr lang="en-US" sz="4000" dirty="0"/>
              <a:t>what </a:t>
            </a:r>
            <a:r>
              <a:rPr lang="en-US" sz="4000" b="1" u="sng" dirty="0">
                <a:solidFill>
                  <a:srgbClr val="FF0000"/>
                </a:solidFill>
              </a:rPr>
              <a:t>goes in and out of the cell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" y="383060"/>
            <a:ext cx="10919045" cy="5770606"/>
          </a:xfrm>
        </p:spPr>
      </p:pic>
    </p:spTree>
    <p:extLst>
      <p:ext uri="{BB962C8B-B14F-4D97-AF65-F5344CB8AC3E}">
        <p14:creationId xmlns:p14="http://schemas.microsoft.com/office/powerpoint/2010/main" val="22191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dirty="0"/>
              <a:t>3</a:t>
            </a:r>
            <a:r>
              <a:rPr lang="en-US" sz="4000" dirty="0" smtClean="0"/>
              <a:t>) </a:t>
            </a:r>
            <a:r>
              <a:rPr lang="en-US" sz="4000" b="1" u="sng" dirty="0" smtClean="0">
                <a:solidFill>
                  <a:srgbClr val="FF0000"/>
                </a:solidFill>
              </a:rPr>
              <a:t>Nucleus</a:t>
            </a:r>
            <a:r>
              <a:rPr lang="en-US" sz="4000" dirty="0"/>
              <a:t>: Regulates </a:t>
            </a:r>
            <a:r>
              <a:rPr lang="en-US" sz="4000" b="1" u="sng" dirty="0">
                <a:solidFill>
                  <a:srgbClr val="FF0000"/>
                </a:solidFill>
              </a:rPr>
              <a:t>Cell Functions 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/>
              <a:t>	Contains: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DNA</a:t>
            </a:r>
            <a:r>
              <a:rPr lang="en-US" sz="4000" dirty="0"/>
              <a:t> – controls cell process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b="1" u="sng" dirty="0">
                <a:solidFill>
                  <a:srgbClr val="FF0000"/>
                </a:solidFill>
              </a:rPr>
              <a:t>Nucleolus</a:t>
            </a:r>
            <a:r>
              <a:rPr lang="en-US" sz="4000" dirty="0"/>
              <a:t> – center of ribosome production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" y="1226292"/>
            <a:ext cx="4938121" cy="47647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33" y="1226292"/>
            <a:ext cx="5437770" cy="46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4) </a:t>
            </a:r>
            <a:r>
              <a:rPr lang="en-US" sz="4000" b="1" u="sng" dirty="0" smtClean="0">
                <a:solidFill>
                  <a:srgbClr val="FF0000"/>
                </a:solidFill>
              </a:rPr>
              <a:t>Ribosomes</a:t>
            </a:r>
            <a:r>
              <a:rPr lang="en-US" sz="4000" dirty="0"/>
              <a:t>: synthesize </a:t>
            </a:r>
            <a:r>
              <a:rPr lang="en-US" sz="4000" b="1" u="sng" dirty="0">
                <a:solidFill>
                  <a:srgbClr val="FF0000"/>
                </a:solidFill>
              </a:rPr>
              <a:t>proteins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52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</TotalTime>
  <Words>202</Words>
  <Application>Microsoft Office PowerPoint</Application>
  <PresentationFormat>Widescreen</PresentationFormat>
  <Paragraphs>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Tw Cen MT</vt:lpstr>
      <vt:lpstr>Wingdings</vt:lpstr>
      <vt:lpstr>Wingdings 2</vt:lpstr>
      <vt:lpstr>Median</vt:lpstr>
      <vt:lpstr>Cellular Structure</vt:lpstr>
      <vt:lpstr>Types of Cells</vt:lpstr>
      <vt:lpstr>PowerPoint Presentation</vt:lpstr>
      <vt:lpstr>PowerPoint Presentation</vt:lpstr>
      <vt:lpstr>Cellular Organelles: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Lysosomes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Cytoskeleton</vt:lpstr>
      <vt:lpstr>PowerPoint Presentation</vt:lpstr>
      <vt:lpstr>Cilia and Flagella</vt:lpstr>
      <vt:lpstr>PowerPoint Presentation</vt:lpstr>
      <vt:lpstr>Centrioles</vt:lpstr>
      <vt:lpstr>Spindle Fibers and Centrioles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Structure</dc:title>
  <dc:creator>Matthew Irvin</dc:creator>
  <cp:lastModifiedBy>Matt Irvin</cp:lastModifiedBy>
  <cp:revision>19</cp:revision>
  <dcterms:created xsi:type="dcterms:W3CDTF">2013-09-07T13:43:49Z</dcterms:created>
  <dcterms:modified xsi:type="dcterms:W3CDTF">2018-09-07T12:53:57Z</dcterms:modified>
</cp:coreProperties>
</file>