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64" r:id="rId6"/>
    <p:sldId id="260" r:id="rId7"/>
    <p:sldId id="265" r:id="rId8"/>
    <p:sldId id="261" r:id="rId9"/>
    <p:sldId id="266" r:id="rId10"/>
    <p:sldId id="262"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00FF"/>
    <a:srgbClr val="666699"/>
    <a:srgbClr val="CC00FF"/>
    <a:srgbClr val="66330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5927AB1-513C-4AC1-B6F3-DFB38688B5E1}" type="datetimeFigureOut">
              <a:rPr lang="en-US" smtClean="0"/>
              <a:t>9/25/2014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A019A5A-4BE8-4AA4-A229-47C928A99F3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927AB1-513C-4AC1-B6F3-DFB38688B5E1}"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19A5A-4BE8-4AA4-A229-47C928A99F3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927AB1-513C-4AC1-B6F3-DFB38688B5E1}"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19A5A-4BE8-4AA4-A229-47C928A99F3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5927AB1-513C-4AC1-B6F3-DFB38688B5E1}" type="datetimeFigureOut">
              <a:rPr lang="en-US" smtClean="0"/>
              <a:t>9/25/2014</a:t>
            </a:fld>
            <a:endParaRPr lang="en-US"/>
          </a:p>
        </p:txBody>
      </p:sp>
      <p:sp>
        <p:nvSpPr>
          <p:cNvPr id="9" name="Slide Number Placeholder 8"/>
          <p:cNvSpPr>
            <a:spLocks noGrp="1"/>
          </p:cNvSpPr>
          <p:nvPr>
            <p:ph type="sldNum" sz="quarter" idx="15"/>
          </p:nvPr>
        </p:nvSpPr>
        <p:spPr/>
        <p:txBody>
          <a:bodyPr rtlCol="0"/>
          <a:lstStyle/>
          <a:p>
            <a:fld id="{AA019A5A-4BE8-4AA4-A229-47C928A99F39}"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5927AB1-513C-4AC1-B6F3-DFB38688B5E1}" type="datetimeFigureOut">
              <a:rPr lang="en-US" smtClean="0"/>
              <a:t>9/25/2014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A019A5A-4BE8-4AA4-A229-47C928A99F3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5927AB1-513C-4AC1-B6F3-DFB38688B5E1}" type="datetimeFigureOut">
              <a:rPr lang="en-US" smtClean="0"/>
              <a:t>9/25/2014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019A5A-4BE8-4AA4-A229-47C928A99F39}"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5927AB1-513C-4AC1-B6F3-DFB38688B5E1}" type="datetimeFigureOut">
              <a:rPr lang="en-US" smtClean="0"/>
              <a:t>9/25/2014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019A5A-4BE8-4AA4-A229-47C928A99F39}"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5927AB1-513C-4AC1-B6F3-DFB38688B5E1}" type="datetimeFigureOut">
              <a:rPr lang="en-US" smtClean="0"/>
              <a:t>9/25/2014</a:t>
            </a:fld>
            <a:endParaRPr lang="en-US"/>
          </a:p>
        </p:txBody>
      </p:sp>
      <p:sp>
        <p:nvSpPr>
          <p:cNvPr id="7" name="Slide Number Placeholder 6"/>
          <p:cNvSpPr>
            <a:spLocks noGrp="1"/>
          </p:cNvSpPr>
          <p:nvPr>
            <p:ph type="sldNum" sz="quarter" idx="11"/>
          </p:nvPr>
        </p:nvSpPr>
        <p:spPr/>
        <p:txBody>
          <a:bodyPr rtlCol="0"/>
          <a:lstStyle/>
          <a:p>
            <a:fld id="{AA019A5A-4BE8-4AA4-A229-47C928A99F39}"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927AB1-513C-4AC1-B6F3-DFB38688B5E1}" type="datetimeFigureOut">
              <a:rPr lang="en-US" smtClean="0"/>
              <a:t>9/25/2014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019A5A-4BE8-4AA4-A229-47C928A99F3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5927AB1-513C-4AC1-B6F3-DFB38688B5E1}" type="datetimeFigureOut">
              <a:rPr lang="en-US" smtClean="0"/>
              <a:t>9/25/2014</a:t>
            </a:fld>
            <a:endParaRPr lang="en-US"/>
          </a:p>
        </p:txBody>
      </p:sp>
      <p:sp>
        <p:nvSpPr>
          <p:cNvPr id="22" name="Slide Number Placeholder 21"/>
          <p:cNvSpPr>
            <a:spLocks noGrp="1"/>
          </p:cNvSpPr>
          <p:nvPr>
            <p:ph type="sldNum" sz="quarter" idx="15"/>
          </p:nvPr>
        </p:nvSpPr>
        <p:spPr/>
        <p:txBody>
          <a:bodyPr rtlCol="0"/>
          <a:lstStyle/>
          <a:p>
            <a:fld id="{AA019A5A-4BE8-4AA4-A229-47C928A99F39}"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5927AB1-513C-4AC1-B6F3-DFB38688B5E1}" type="datetimeFigureOut">
              <a:rPr lang="en-US" smtClean="0"/>
              <a:t>9/25/2014</a:t>
            </a:fld>
            <a:endParaRPr lang="en-US"/>
          </a:p>
        </p:txBody>
      </p:sp>
      <p:sp>
        <p:nvSpPr>
          <p:cNvPr id="18" name="Slide Number Placeholder 17"/>
          <p:cNvSpPr>
            <a:spLocks noGrp="1"/>
          </p:cNvSpPr>
          <p:nvPr>
            <p:ph type="sldNum" sz="quarter" idx="11"/>
          </p:nvPr>
        </p:nvSpPr>
        <p:spPr/>
        <p:txBody>
          <a:bodyPr rtlCol="0"/>
          <a:lstStyle/>
          <a:p>
            <a:fld id="{AA019A5A-4BE8-4AA4-A229-47C928A99F39}"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5927AB1-513C-4AC1-B6F3-DFB38688B5E1}" type="datetimeFigureOut">
              <a:rPr lang="en-US" smtClean="0"/>
              <a:t>9/25/2014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A019A5A-4BE8-4AA4-A229-47C928A99F3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8400" y="838201"/>
            <a:ext cx="6019800" cy="2762250"/>
          </a:xfrm>
        </p:spPr>
        <p:txBody>
          <a:bodyPr>
            <a:normAutofit/>
          </a:bodyPr>
          <a:lstStyle/>
          <a:p>
            <a:r>
              <a:rPr lang="en-US" dirty="0" smtClean="0"/>
              <a:t>Cellular Structure </a:t>
            </a:r>
            <a:br>
              <a:rPr lang="en-US" dirty="0" smtClean="0"/>
            </a:br>
            <a:r>
              <a:rPr lang="en-US" dirty="0" smtClean="0"/>
              <a:t>and </a:t>
            </a:r>
            <a:br>
              <a:rPr lang="en-US" dirty="0" smtClean="0"/>
            </a:br>
            <a:r>
              <a:rPr lang="en-US" dirty="0" smtClean="0"/>
              <a:t>Transport </a:t>
            </a:r>
            <a:br>
              <a:rPr lang="en-US" dirty="0" smtClean="0"/>
            </a:br>
            <a:r>
              <a:rPr lang="en-US" dirty="0" smtClean="0"/>
              <a:t>Review</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886156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3875" y="762000"/>
            <a:ext cx="7467600" cy="1143000"/>
          </a:xfrm>
        </p:spPr>
        <p:txBody>
          <a:bodyPr>
            <a:normAutofit fontScale="90000"/>
          </a:bodyPr>
          <a:lstStyle/>
          <a:p>
            <a:r>
              <a:rPr lang="en-US" dirty="0" smtClean="0"/>
              <a:t>Endomembrane System</a:t>
            </a:r>
            <a:br>
              <a:rPr lang="en-US" dirty="0" smtClean="0"/>
            </a:br>
            <a:r>
              <a:rPr lang="en-US" dirty="0" smtClean="0"/>
              <a:t>- </a:t>
            </a:r>
            <a:r>
              <a:rPr lang="en-US" sz="1800" dirty="0" smtClean="0"/>
              <a:t>Look at the picture and how the proteins flow from one organelle to the next. On the next slide place the organelles in order from the beginning of the endomembrane system to the end (if you remember the picture, you will remember the order)</a:t>
            </a:r>
            <a:endParaRPr lang="en-US" dirty="0"/>
          </a:p>
        </p:txBody>
      </p:sp>
      <p:pic>
        <p:nvPicPr>
          <p:cNvPr id="1028" name="Picture 4" descr="Detail Vi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133600"/>
            <a:ext cx="5619750" cy="4305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0617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Endomembrane System</a:t>
            </a:r>
            <a:endParaRPr lang="en-US" dirty="0"/>
          </a:p>
        </p:txBody>
      </p:sp>
      <p:sp>
        <p:nvSpPr>
          <p:cNvPr id="3" name="Content Placeholder 2"/>
          <p:cNvSpPr>
            <a:spLocks noGrp="1"/>
          </p:cNvSpPr>
          <p:nvPr>
            <p:ph sz="quarter" idx="1"/>
          </p:nvPr>
        </p:nvSpPr>
        <p:spPr/>
        <p:txBody>
          <a:bodyPr/>
          <a:lstStyle/>
          <a:p>
            <a:r>
              <a:rPr lang="en-US" dirty="0" smtClean="0"/>
              <a:t>Golgi Bodies</a:t>
            </a:r>
          </a:p>
          <a:p>
            <a:r>
              <a:rPr lang="en-US" dirty="0" smtClean="0"/>
              <a:t>Rough Endoplasmic Reticulum</a:t>
            </a:r>
          </a:p>
          <a:p>
            <a:r>
              <a:rPr lang="en-US" dirty="0" smtClean="0"/>
              <a:t>Exocytosis</a:t>
            </a:r>
          </a:p>
          <a:p>
            <a:r>
              <a:rPr lang="en-US" dirty="0" smtClean="0"/>
              <a:t>Vesicle to Golgi</a:t>
            </a:r>
          </a:p>
          <a:p>
            <a:r>
              <a:rPr lang="en-US" dirty="0" smtClean="0"/>
              <a:t>Vesicle from Golgi</a:t>
            </a:r>
          </a:p>
          <a:p>
            <a:r>
              <a:rPr lang="en-US" dirty="0" smtClean="0"/>
              <a:t>Vesicle from Rough </a:t>
            </a:r>
            <a:r>
              <a:rPr lang="en-US" dirty="0" err="1" smtClean="0"/>
              <a:t>E.R</a:t>
            </a:r>
            <a:r>
              <a:rPr lang="en-US" dirty="0" smtClean="0"/>
              <a:t>.</a:t>
            </a:r>
          </a:p>
          <a:p>
            <a:pPr marL="0" indent="0">
              <a:buNone/>
            </a:pPr>
            <a:endParaRPr lang="en-US" dirty="0"/>
          </a:p>
        </p:txBody>
      </p:sp>
    </p:spTree>
    <p:extLst>
      <p:ext uri="{BB962C8B-B14F-4D97-AF65-F5344CB8AC3E}">
        <p14:creationId xmlns:p14="http://schemas.microsoft.com/office/powerpoint/2010/main" val="3142652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Endomembrane System</a:t>
            </a:r>
            <a:endParaRPr lang="en-US" dirty="0"/>
          </a:p>
        </p:txBody>
      </p:sp>
      <p:sp>
        <p:nvSpPr>
          <p:cNvPr id="3" name="Content Placeholder 2"/>
          <p:cNvSpPr>
            <a:spLocks noGrp="1"/>
          </p:cNvSpPr>
          <p:nvPr>
            <p:ph sz="quarter" idx="1"/>
          </p:nvPr>
        </p:nvSpPr>
        <p:spPr/>
        <p:txBody>
          <a:bodyPr/>
          <a:lstStyle/>
          <a:p>
            <a:pPr marL="457200" indent="-457200">
              <a:buFont typeface="+mj-lt"/>
              <a:buAutoNum type="arabicPeriod"/>
            </a:pPr>
            <a:r>
              <a:rPr lang="en-US" dirty="0" smtClean="0"/>
              <a:t>Rough Endoplasmic Reticulum</a:t>
            </a:r>
          </a:p>
          <a:p>
            <a:pPr marL="457200" indent="-457200">
              <a:buFont typeface="+mj-lt"/>
              <a:buAutoNum type="arabicPeriod"/>
            </a:pPr>
            <a:r>
              <a:rPr lang="en-US" dirty="0"/>
              <a:t>Vesicle from Rough </a:t>
            </a:r>
            <a:r>
              <a:rPr lang="en-US" dirty="0" err="1"/>
              <a:t>E.R</a:t>
            </a:r>
            <a:r>
              <a:rPr lang="en-US" dirty="0"/>
              <a:t>.</a:t>
            </a:r>
          </a:p>
          <a:p>
            <a:pPr marL="457200" indent="-457200">
              <a:buFont typeface="+mj-lt"/>
              <a:buAutoNum type="arabicPeriod"/>
            </a:pPr>
            <a:r>
              <a:rPr lang="en-US" dirty="0" smtClean="0"/>
              <a:t>Vesicle to Golgi</a:t>
            </a:r>
          </a:p>
          <a:p>
            <a:pPr marL="457200" indent="-457200">
              <a:buFont typeface="+mj-lt"/>
              <a:buAutoNum type="arabicPeriod"/>
            </a:pPr>
            <a:r>
              <a:rPr lang="en-US" dirty="0"/>
              <a:t>Golgi Bodies</a:t>
            </a:r>
          </a:p>
          <a:p>
            <a:pPr marL="457200" indent="-457200">
              <a:buFont typeface="+mj-lt"/>
              <a:buAutoNum type="arabicPeriod"/>
            </a:pPr>
            <a:r>
              <a:rPr lang="en-US" dirty="0" smtClean="0"/>
              <a:t>Vesicle from Golgi</a:t>
            </a:r>
          </a:p>
          <a:p>
            <a:pPr marL="457200" indent="-457200">
              <a:buFont typeface="+mj-lt"/>
              <a:buAutoNum type="arabicPeriod"/>
            </a:pPr>
            <a:r>
              <a:rPr lang="en-US" dirty="0" smtClean="0"/>
              <a:t>Exocytosis</a:t>
            </a:r>
            <a:endParaRPr lang="en-US" dirty="0"/>
          </a:p>
        </p:txBody>
      </p:sp>
    </p:spTree>
    <p:extLst>
      <p:ext uri="{BB962C8B-B14F-4D97-AF65-F5344CB8AC3E}">
        <p14:creationId xmlns:p14="http://schemas.microsoft.com/office/powerpoint/2010/main" val="21359064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lstStyle/>
          <a:p>
            <a:r>
              <a:rPr lang="en-US" dirty="0" smtClean="0"/>
              <a:t>Muscle Structure - </a:t>
            </a:r>
            <a:r>
              <a:rPr lang="en-US" sz="1800" dirty="0" smtClean="0"/>
              <a:t>Look at the diagram – on the next page you will place the muscle structures in order from largest to smallest</a:t>
            </a:r>
            <a:endParaRPr lang="en-US" dirty="0"/>
          </a:p>
        </p:txBody>
      </p:sp>
      <p:pic>
        <p:nvPicPr>
          <p:cNvPr id="4" name="Content Placeholder 3" descr="http://www.shoppingtrolley.net/skeletal%20muscle_clip_image003.jpg"/>
          <p:cNvPicPr>
            <a:picLocks noGrp="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447800" y="1143000"/>
            <a:ext cx="5562599" cy="5715000"/>
          </a:xfrm>
          <a:prstGeom prst="rect">
            <a:avLst/>
          </a:prstGeom>
          <a:noFill/>
          <a:ln>
            <a:noFill/>
          </a:ln>
        </p:spPr>
      </p:pic>
      <p:sp>
        <p:nvSpPr>
          <p:cNvPr id="5" name="Rectangle 4"/>
          <p:cNvSpPr/>
          <p:nvPr/>
        </p:nvSpPr>
        <p:spPr>
          <a:xfrm>
            <a:off x="1447800" y="1676399"/>
            <a:ext cx="1371600" cy="58348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5083607">
            <a:off x="3973572" y="593554"/>
            <a:ext cx="609600" cy="1402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5083607">
            <a:off x="5679138" y="745953"/>
            <a:ext cx="609600" cy="1402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083607">
            <a:off x="6212539" y="1190851"/>
            <a:ext cx="609600" cy="1402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083607">
            <a:off x="6173466" y="3034411"/>
            <a:ext cx="1380085" cy="15432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5400000">
            <a:off x="3707503" y="2341559"/>
            <a:ext cx="319310" cy="13983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rot="5083607">
            <a:off x="5653359" y="3751927"/>
            <a:ext cx="275681" cy="7658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309316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Muscle Structure	</a:t>
            </a:r>
            <a:endParaRPr lang="en-US" dirty="0"/>
          </a:p>
        </p:txBody>
      </p:sp>
      <p:sp>
        <p:nvSpPr>
          <p:cNvPr id="3" name="Content Placeholder 2"/>
          <p:cNvSpPr>
            <a:spLocks noGrp="1"/>
          </p:cNvSpPr>
          <p:nvPr>
            <p:ph sz="quarter" idx="1"/>
          </p:nvPr>
        </p:nvSpPr>
        <p:spPr/>
        <p:txBody>
          <a:bodyPr/>
          <a:lstStyle/>
          <a:p>
            <a:r>
              <a:rPr lang="en-US" dirty="0" smtClean="0"/>
              <a:t>Sarcomere</a:t>
            </a:r>
          </a:p>
          <a:p>
            <a:r>
              <a:rPr lang="en-US" dirty="0" smtClean="0"/>
              <a:t>Fascicle</a:t>
            </a:r>
          </a:p>
          <a:p>
            <a:r>
              <a:rPr lang="en-US" dirty="0" smtClean="0"/>
              <a:t>Muscle</a:t>
            </a:r>
          </a:p>
          <a:p>
            <a:r>
              <a:rPr lang="en-US" dirty="0"/>
              <a:t>Actin and Myosin</a:t>
            </a:r>
          </a:p>
          <a:p>
            <a:r>
              <a:rPr lang="en-US" dirty="0" smtClean="0"/>
              <a:t>Muscle Fiber</a:t>
            </a:r>
          </a:p>
          <a:p>
            <a:r>
              <a:rPr lang="en-US" dirty="0"/>
              <a:t>Myofibril</a:t>
            </a:r>
            <a:endParaRPr lang="en-US" dirty="0" smtClean="0"/>
          </a:p>
          <a:p>
            <a:endParaRPr lang="en-US" dirty="0" smtClean="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19742198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Muscle Structure	</a:t>
            </a:r>
            <a:endParaRPr lang="en-US" dirty="0"/>
          </a:p>
        </p:txBody>
      </p:sp>
      <p:sp>
        <p:nvSpPr>
          <p:cNvPr id="3" name="Content Placeholder 2"/>
          <p:cNvSpPr>
            <a:spLocks noGrp="1"/>
          </p:cNvSpPr>
          <p:nvPr>
            <p:ph sz="quarter" idx="1"/>
          </p:nvPr>
        </p:nvSpPr>
        <p:spPr/>
        <p:txBody>
          <a:bodyPr/>
          <a:lstStyle/>
          <a:p>
            <a:r>
              <a:rPr lang="en-US" dirty="0"/>
              <a:t>Muscle </a:t>
            </a:r>
            <a:endParaRPr lang="en-US" dirty="0" smtClean="0"/>
          </a:p>
          <a:p>
            <a:r>
              <a:rPr lang="en-US" dirty="0" smtClean="0"/>
              <a:t>Fascicle</a:t>
            </a:r>
          </a:p>
          <a:p>
            <a:r>
              <a:rPr lang="en-US"/>
              <a:t>Muscle Fiber</a:t>
            </a:r>
          </a:p>
          <a:p>
            <a:r>
              <a:rPr lang="en-US" smtClean="0"/>
              <a:t>Myofibril</a:t>
            </a:r>
            <a:endParaRPr lang="en-US" dirty="0" smtClean="0"/>
          </a:p>
          <a:p>
            <a:r>
              <a:rPr lang="en-US" dirty="0" smtClean="0"/>
              <a:t>Sarcomere</a:t>
            </a:r>
            <a:endParaRPr lang="en-US" dirty="0" smtClean="0"/>
          </a:p>
          <a:p>
            <a:r>
              <a:rPr lang="en-US" dirty="0"/>
              <a:t>Actin and Myosin</a:t>
            </a:r>
          </a:p>
          <a:p>
            <a:endParaRPr lang="en-US" dirty="0" smtClean="0"/>
          </a:p>
          <a:p>
            <a:endParaRPr lang="en-US" dirty="0" smtClean="0"/>
          </a:p>
          <a:p>
            <a:endParaRPr lang="en-US" dirty="0"/>
          </a:p>
        </p:txBody>
      </p:sp>
    </p:spTree>
    <p:extLst>
      <p:ext uri="{BB962C8B-B14F-4D97-AF65-F5344CB8AC3E}">
        <p14:creationId xmlns:p14="http://schemas.microsoft.com/office/powerpoint/2010/main" val="42099762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Muscle Contraction Process:</a:t>
            </a:r>
            <a:br>
              <a:rPr lang="en-US" dirty="0" smtClean="0"/>
            </a:br>
            <a:r>
              <a:rPr lang="en-US" sz="1600" dirty="0" smtClean="0"/>
              <a:t>Put the following steps in order. On the test you will have to write them from Memory! PRACTICE! Correct order on next Slide. </a:t>
            </a:r>
            <a:endParaRPr lang="en-US" dirty="0"/>
          </a:p>
        </p:txBody>
      </p:sp>
      <p:sp>
        <p:nvSpPr>
          <p:cNvPr id="3" name="Content Placeholder 2"/>
          <p:cNvSpPr>
            <a:spLocks noGrp="1"/>
          </p:cNvSpPr>
          <p:nvPr>
            <p:ph sz="quarter" idx="1"/>
          </p:nvPr>
        </p:nvSpPr>
        <p:spPr/>
        <p:txBody>
          <a:bodyPr>
            <a:normAutofit fontScale="92500"/>
          </a:bodyPr>
          <a:lstStyle/>
          <a:p>
            <a:r>
              <a:rPr lang="en-US" dirty="0"/>
              <a:t>Calcium Ions bind to the Actin Filament.</a:t>
            </a:r>
          </a:p>
          <a:p>
            <a:r>
              <a:rPr lang="en-US" dirty="0" smtClean="0"/>
              <a:t>Myosin </a:t>
            </a:r>
            <a:r>
              <a:rPr lang="en-US" dirty="0"/>
              <a:t>is reactivated by ATP and contraction continues until the Calcium Ions are pumped back into the Sarcoplasmic Reticulum (Relaxation) </a:t>
            </a:r>
            <a:endParaRPr lang="en-US" dirty="0" smtClean="0"/>
          </a:p>
          <a:p>
            <a:r>
              <a:rPr lang="en-US" dirty="0" err="1" smtClean="0"/>
              <a:t>Acetylcholein</a:t>
            </a:r>
            <a:r>
              <a:rPr lang="en-US" dirty="0" smtClean="0"/>
              <a:t> causes calcium ions to be released from the Sarcoplasmic Reticulum.</a:t>
            </a:r>
            <a:r>
              <a:rPr lang="en-US" dirty="0"/>
              <a:t> </a:t>
            </a:r>
            <a:endParaRPr lang="en-US" dirty="0" smtClean="0"/>
          </a:p>
          <a:p>
            <a:r>
              <a:rPr lang="en-US" dirty="0" smtClean="0"/>
              <a:t>Brain </a:t>
            </a:r>
            <a:r>
              <a:rPr lang="en-US" dirty="0"/>
              <a:t>sends signal to the muscle through a motor neuron</a:t>
            </a:r>
            <a:r>
              <a:rPr lang="en-US" dirty="0" smtClean="0"/>
              <a:t>.</a:t>
            </a:r>
          </a:p>
          <a:p>
            <a:r>
              <a:rPr lang="en-US" dirty="0" smtClean="0"/>
              <a:t>ATP activated Myosin bind to the Actin Filament.</a:t>
            </a:r>
          </a:p>
          <a:p>
            <a:r>
              <a:rPr lang="en-US" dirty="0" smtClean="0"/>
              <a:t>Myosin releases the ATP and pulls the Actin forward (Contraction).</a:t>
            </a:r>
          </a:p>
          <a:p>
            <a:r>
              <a:rPr lang="en-US" dirty="0"/>
              <a:t>Motor neuron releases </a:t>
            </a:r>
            <a:r>
              <a:rPr lang="en-US" dirty="0" err="1"/>
              <a:t>acetylcholein</a:t>
            </a:r>
            <a:r>
              <a:rPr lang="en-US" dirty="0" smtClean="0"/>
              <a:t>.</a:t>
            </a:r>
            <a:endParaRPr lang="en-US" dirty="0"/>
          </a:p>
        </p:txBody>
      </p:sp>
    </p:spTree>
    <p:extLst>
      <p:ext uri="{BB962C8B-B14F-4D97-AF65-F5344CB8AC3E}">
        <p14:creationId xmlns:p14="http://schemas.microsoft.com/office/powerpoint/2010/main" val="2448361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Muscle Contraction Process:</a:t>
            </a:r>
            <a:br>
              <a:rPr lang="en-US" dirty="0" smtClean="0"/>
            </a:br>
            <a:r>
              <a:rPr lang="en-US" sz="1600" dirty="0" smtClean="0"/>
              <a:t>Put the following steps in order. On the test you will have to write them from Memory! PRACTICE!</a:t>
            </a:r>
            <a:endParaRPr lang="en-US" dirty="0"/>
          </a:p>
        </p:txBody>
      </p:sp>
      <p:sp>
        <p:nvSpPr>
          <p:cNvPr id="3" name="Content Placeholder 2"/>
          <p:cNvSpPr>
            <a:spLocks noGrp="1"/>
          </p:cNvSpPr>
          <p:nvPr>
            <p:ph sz="quarter" idx="1"/>
          </p:nvPr>
        </p:nvSpPr>
        <p:spPr/>
        <p:txBody>
          <a:bodyPr>
            <a:normAutofit fontScale="92500"/>
          </a:bodyPr>
          <a:lstStyle/>
          <a:p>
            <a:pPr marL="457200" indent="-457200">
              <a:buFont typeface="+mj-lt"/>
              <a:buAutoNum type="arabicPeriod"/>
            </a:pPr>
            <a:r>
              <a:rPr lang="en-US" dirty="0" smtClean="0"/>
              <a:t>Brain sends signal to the muscle through a motor neuron.</a:t>
            </a:r>
          </a:p>
          <a:p>
            <a:pPr marL="457200" indent="-457200">
              <a:buFont typeface="+mj-lt"/>
              <a:buAutoNum type="arabicPeriod"/>
            </a:pPr>
            <a:r>
              <a:rPr lang="en-US" dirty="0" smtClean="0"/>
              <a:t>Motor neuron releases </a:t>
            </a:r>
            <a:r>
              <a:rPr lang="en-US" dirty="0" err="1" smtClean="0"/>
              <a:t>acetylcholein</a:t>
            </a:r>
            <a:r>
              <a:rPr lang="en-US" dirty="0" smtClean="0"/>
              <a:t>.</a:t>
            </a:r>
          </a:p>
          <a:p>
            <a:pPr marL="457200" indent="-457200">
              <a:buFont typeface="+mj-lt"/>
              <a:buAutoNum type="arabicPeriod"/>
            </a:pPr>
            <a:r>
              <a:rPr lang="en-US" dirty="0" err="1" smtClean="0"/>
              <a:t>Acetylcholein</a:t>
            </a:r>
            <a:r>
              <a:rPr lang="en-US" dirty="0" smtClean="0"/>
              <a:t> causes calcium ions to be released from the Sarcoplasmic Reticulum.</a:t>
            </a:r>
          </a:p>
          <a:p>
            <a:pPr marL="457200" indent="-457200">
              <a:buFont typeface="+mj-lt"/>
              <a:buAutoNum type="arabicPeriod"/>
            </a:pPr>
            <a:r>
              <a:rPr lang="en-US" dirty="0" smtClean="0"/>
              <a:t>Calcium Ions bind to the Actin Filament.</a:t>
            </a:r>
          </a:p>
          <a:p>
            <a:pPr marL="457200" indent="-457200">
              <a:buFont typeface="+mj-lt"/>
              <a:buAutoNum type="arabicPeriod"/>
            </a:pPr>
            <a:r>
              <a:rPr lang="en-US" dirty="0" smtClean="0"/>
              <a:t>ATP activated Myosin bind to the Actin Filament.</a:t>
            </a:r>
          </a:p>
          <a:p>
            <a:pPr marL="457200" indent="-457200">
              <a:buFont typeface="+mj-lt"/>
              <a:buAutoNum type="arabicPeriod"/>
            </a:pPr>
            <a:r>
              <a:rPr lang="en-US" dirty="0" smtClean="0"/>
              <a:t>Myosin releases the ATP and pulls the Actin forward (Contraction).</a:t>
            </a:r>
          </a:p>
          <a:p>
            <a:pPr marL="457200" indent="-457200">
              <a:buFont typeface="+mj-lt"/>
              <a:buAutoNum type="arabicPeriod"/>
            </a:pPr>
            <a:r>
              <a:rPr lang="en-US" dirty="0" smtClean="0"/>
              <a:t>Myosin is reactivated by ATP and contraction continues until the Calcium Ions are pumped back into the Sarcoplasmic Reticulum (Relaxation) </a:t>
            </a:r>
            <a:endParaRPr lang="en-US" dirty="0"/>
          </a:p>
        </p:txBody>
      </p:sp>
    </p:spTree>
    <p:extLst>
      <p:ext uri="{BB962C8B-B14F-4D97-AF65-F5344CB8AC3E}">
        <p14:creationId xmlns:p14="http://schemas.microsoft.com/office/powerpoint/2010/main" val="1100666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Transport</a:t>
            </a:r>
            <a:endParaRPr lang="en-US" dirty="0"/>
          </a:p>
        </p:txBody>
      </p:sp>
      <p:sp>
        <p:nvSpPr>
          <p:cNvPr id="4" name="Content Placeholder 3"/>
          <p:cNvSpPr>
            <a:spLocks noGrp="1"/>
          </p:cNvSpPr>
          <p:nvPr>
            <p:ph sz="quarter" idx="1"/>
          </p:nvPr>
        </p:nvSpPr>
        <p:spPr/>
        <p:txBody>
          <a:bodyPr>
            <a:normAutofit fontScale="77500" lnSpcReduction="20000"/>
          </a:bodyPr>
          <a:lstStyle/>
          <a:p>
            <a:r>
              <a:rPr lang="en-US" dirty="0" smtClean="0"/>
              <a:t>Passive</a:t>
            </a:r>
          </a:p>
          <a:p>
            <a:r>
              <a:rPr lang="en-US" dirty="0" smtClean="0"/>
              <a:t>Active</a:t>
            </a:r>
          </a:p>
          <a:p>
            <a:r>
              <a:rPr lang="en-US" dirty="0" smtClean="0"/>
              <a:t>Diffusion</a:t>
            </a:r>
          </a:p>
          <a:p>
            <a:r>
              <a:rPr lang="en-US" dirty="0" smtClean="0"/>
              <a:t>Osmosis</a:t>
            </a:r>
          </a:p>
          <a:p>
            <a:r>
              <a:rPr lang="en-US" dirty="0" smtClean="0"/>
              <a:t>Facilitated Diffusion</a:t>
            </a:r>
          </a:p>
          <a:p>
            <a:r>
              <a:rPr lang="en-US" dirty="0" smtClean="0"/>
              <a:t>Endocytosis</a:t>
            </a:r>
          </a:p>
          <a:p>
            <a:r>
              <a:rPr lang="en-US" dirty="0" smtClean="0"/>
              <a:t>Exocytosis</a:t>
            </a:r>
          </a:p>
          <a:p>
            <a:r>
              <a:rPr lang="en-US" dirty="0" smtClean="0"/>
              <a:t>Phagocytosis</a:t>
            </a:r>
          </a:p>
          <a:p>
            <a:r>
              <a:rPr lang="en-US" dirty="0" smtClean="0"/>
              <a:t>Pinocytosis</a:t>
            </a:r>
            <a:endParaRPr lang="en-US" dirty="0"/>
          </a:p>
        </p:txBody>
      </p:sp>
      <p:sp>
        <p:nvSpPr>
          <p:cNvPr id="5" name="Content Placeholder 4"/>
          <p:cNvSpPr>
            <a:spLocks noGrp="1"/>
          </p:cNvSpPr>
          <p:nvPr>
            <p:ph sz="quarter" idx="2"/>
          </p:nvPr>
        </p:nvSpPr>
        <p:spPr/>
        <p:txBody>
          <a:bodyPr>
            <a:normAutofit fontScale="77500" lnSpcReduction="20000"/>
          </a:bodyPr>
          <a:lstStyle/>
          <a:p>
            <a:r>
              <a:rPr lang="en-US" dirty="0" smtClean="0"/>
              <a:t>Transport Requiring Energy</a:t>
            </a:r>
          </a:p>
          <a:p>
            <a:r>
              <a:rPr lang="en-US" dirty="0" smtClean="0"/>
              <a:t>Transport from High to Low Concentration using a protein</a:t>
            </a:r>
          </a:p>
          <a:p>
            <a:r>
              <a:rPr lang="en-US" dirty="0" smtClean="0"/>
              <a:t>Moving stuff out of the cell</a:t>
            </a:r>
          </a:p>
          <a:p>
            <a:r>
              <a:rPr lang="en-US" dirty="0" smtClean="0"/>
              <a:t>Transport Not Requiring Energy</a:t>
            </a:r>
          </a:p>
          <a:p>
            <a:r>
              <a:rPr lang="en-US" dirty="0" smtClean="0"/>
              <a:t>Movement of large amounts of fluid into the cell</a:t>
            </a:r>
          </a:p>
          <a:p>
            <a:r>
              <a:rPr lang="en-US" dirty="0" smtClean="0"/>
              <a:t>Movement of stuff out of the cell</a:t>
            </a:r>
          </a:p>
          <a:p>
            <a:r>
              <a:rPr lang="en-US" dirty="0" smtClean="0"/>
              <a:t>Cell engulfing food particles</a:t>
            </a:r>
          </a:p>
          <a:p>
            <a:r>
              <a:rPr lang="en-US" dirty="0" smtClean="0"/>
              <a:t>Movement of Materials from high to low concentration</a:t>
            </a:r>
          </a:p>
          <a:p>
            <a:r>
              <a:rPr lang="en-US" dirty="0" smtClean="0"/>
              <a:t>Movement of water towards a solute (salt or sugar)</a:t>
            </a:r>
            <a:endParaRPr lang="en-US" dirty="0"/>
          </a:p>
        </p:txBody>
      </p:sp>
    </p:spTree>
    <p:extLst>
      <p:ext uri="{BB962C8B-B14F-4D97-AF65-F5344CB8AC3E}">
        <p14:creationId xmlns:p14="http://schemas.microsoft.com/office/powerpoint/2010/main" val="1840021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Transport</a:t>
            </a:r>
            <a:endParaRPr lang="en-US" dirty="0"/>
          </a:p>
        </p:txBody>
      </p:sp>
      <p:sp>
        <p:nvSpPr>
          <p:cNvPr id="4" name="Content Placeholder 3"/>
          <p:cNvSpPr>
            <a:spLocks noGrp="1"/>
          </p:cNvSpPr>
          <p:nvPr>
            <p:ph sz="quarter" idx="1"/>
          </p:nvPr>
        </p:nvSpPr>
        <p:spPr/>
        <p:txBody>
          <a:bodyPr>
            <a:normAutofit fontScale="77500" lnSpcReduction="20000"/>
          </a:bodyPr>
          <a:lstStyle/>
          <a:p>
            <a:r>
              <a:rPr lang="en-US" dirty="0" smtClean="0">
                <a:solidFill>
                  <a:srgbClr val="663300"/>
                </a:solidFill>
              </a:rPr>
              <a:t>Passive</a:t>
            </a:r>
          </a:p>
          <a:p>
            <a:r>
              <a:rPr lang="en-US" dirty="0" smtClean="0">
                <a:solidFill>
                  <a:schemeClr val="accent1">
                    <a:lumMod val="75000"/>
                  </a:schemeClr>
                </a:solidFill>
              </a:rPr>
              <a:t>Active</a:t>
            </a:r>
          </a:p>
          <a:p>
            <a:r>
              <a:rPr lang="en-US" dirty="0" smtClean="0">
                <a:solidFill>
                  <a:srgbClr val="006600"/>
                </a:solidFill>
              </a:rPr>
              <a:t>Diffusion</a:t>
            </a:r>
          </a:p>
          <a:p>
            <a:r>
              <a:rPr lang="en-US" dirty="0" smtClean="0">
                <a:solidFill>
                  <a:srgbClr val="0070C0"/>
                </a:solidFill>
              </a:rPr>
              <a:t>Osmosis</a:t>
            </a:r>
          </a:p>
          <a:p>
            <a:r>
              <a:rPr lang="en-US" dirty="0" smtClean="0">
                <a:solidFill>
                  <a:srgbClr val="CC00FF"/>
                </a:solidFill>
              </a:rPr>
              <a:t>Facilitated Diffusion</a:t>
            </a:r>
          </a:p>
          <a:p>
            <a:r>
              <a:rPr lang="en-US" dirty="0" smtClean="0">
                <a:solidFill>
                  <a:srgbClr val="0000FF"/>
                </a:solidFill>
              </a:rPr>
              <a:t>Endocytosis</a:t>
            </a:r>
          </a:p>
          <a:p>
            <a:r>
              <a:rPr lang="en-US" dirty="0" smtClean="0">
                <a:solidFill>
                  <a:srgbClr val="FF0000"/>
                </a:solidFill>
              </a:rPr>
              <a:t>Exocytosis</a:t>
            </a:r>
          </a:p>
          <a:p>
            <a:r>
              <a:rPr lang="en-US" dirty="0" smtClean="0">
                <a:solidFill>
                  <a:srgbClr val="666699"/>
                </a:solidFill>
              </a:rPr>
              <a:t>Phagocytosis</a:t>
            </a:r>
          </a:p>
          <a:p>
            <a:r>
              <a:rPr lang="en-US" dirty="0" smtClean="0"/>
              <a:t>Pinocytosis</a:t>
            </a:r>
            <a:endParaRPr lang="en-US" dirty="0"/>
          </a:p>
        </p:txBody>
      </p:sp>
      <p:sp>
        <p:nvSpPr>
          <p:cNvPr id="5" name="Content Placeholder 4"/>
          <p:cNvSpPr>
            <a:spLocks noGrp="1"/>
          </p:cNvSpPr>
          <p:nvPr>
            <p:ph sz="quarter" idx="2"/>
          </p:nvPr>
        </p:nvSpPr>
        <p:spPr/>
        <p:txBody>
          <a:bodyPr>
            <a:normAutofit fontScale="77500" lnSpcReduction="20000"/>
          </a:bodyPr>
          <a:lstStyle/>
          <a:p>
            <a:r>
              <a:rPr lang="en-US" dirty="0" smtClean="0">
                <a:solidFill>
                  <a:schemeClr val="accent1">
                    <a:lumMod val="75000"/>
                  </a:schemeClr>
                </a:solidFill>
              </a:rPr>
              <a:t>Transport Requiring Energy</a:t>
            </a:r>
          </a:p>
          <a:p>
            <a:r>
              <a:rPr lang="en-US" dirty="0" smtClean="0">
                <a:solidFill>
                  <a:srgbClr val="CC00FF"/>
                </a:solidFill>
              </a:rPr>
              <a:t>Transport from High to Low Concentration using a protein</a:t>
            </a:r>
          </a:p>
          <a:p>
            <a:r>
              <a:rPr lang="en-US" dirty="0" smtClean="0">
                <a:solidFill>
                  <a:srgbClr val="FF0000"/>
                </a:solidFill>
              </a:rPr>
              <a:t>Moving stuff out of the cell</a:t>
            </a:r>
          </a:p>
          <a:p>
            <a:r>
              <a:rPr lang="en-US" dirty="0" smtClean="0">
                <a:solidFill>
                  <a:srgbClr val="663300"/>
                </a:solidFill>
              </a:rPr>
              <a:t>Transport Not Requiring Energy</a:t>
            </a:r>
          </a:p>
          <a:p>
            <a:r>
              <a:rPr lang="en-US" dirty="0" smtClean="0"/>
              <a:t>Movement of large amounts of fluid into the cell</a:t>
            </a:r>
          </a:p>
          <a:p>
            <a:r>
              <a:rPr lang="en-US" dirty="0" smtClean="0">
                <a:solidFill>
                  <a:srgbClr val="0000FF"/>
                </a:solidFill>
              </a:rPr>
              <a:t>Movement of stuff into the cell</a:t>
            </a:r>
          </a:p>
          <a:p>
            <a:r>
              <a:rPr lang="en-US" dirty="0" smtClean="0">
                <a:solidFill>
                  <a:srgbClr val="666699"/>
                </a:solidFill>
              </a:rPr>
              <a:t>Cell engulfing food particles</a:t>
            </a:r>
          </a:p>
          <a:p>
            <a:r>
              <a:rPr lang="en-US" dirty="0" smtClean="0">
                <a:solidFill>
                  <a:srgbClr val="006600"/>
                </a:solidFill>
              </a:rPr>
              <a:t>Movement of Materials from high to low concentration</a:t>
            </a:r>
          </a:p>
          <a:p>
            <a:r>
              <a:rPr lang="en-US" dirty="0" smtClean="0">
                <a:solidFill>
                  <a:srgbClr val="0070C0"/>
                </a:solidFill>
              </a:rPr>
              <a:t>Movement of water towards a solute (salt or sugar)</a:t>
            </a:r>
            <a:endParaRPr lang="en-US" dirty="0">
              <a:solidFill>
                <a:srgbClr val="0070C0"/>
              </a:solidFill>
            </a:endParaRPr>
          </a:p>
        </p:txBody>
      </p:sp>
    </p:spTree>
    <p:extLst>
      <p:ext uri="{BB962C8B-B14F-4D97-AF65-F5344CB8AC3E}">
        <p14:creationId xmlns:p14="http://schemas.microsoft.com/office/powerpoint/2010/main" val="4206756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Cellular Structure</a:t>
            </a:r>
            <a:endParaRPr lang="en-US" dirty="0"/>
          </a:p>
        </p:txBody>
      </p:sp>
      <p:sp>
        <p:nvSpPr>
          <p:cNvPr id="4" name="Content Placeholder 3"/>
          <p:cNvSpPr>
            <a:spLocks noGrp="1"/>
          </p:cNvSpPr>
          <p:nvPr>
            <p:ph sz="quarter" idx="1"/>
          </p:nvPr>
        </p:nvSpPr>
        <p:spPr/>
        <p:txBody>
          <a:bodyPr>
            <a:normAutofit fontScale="85000" lnSpcReduction="20000"/>
          </a:bodyPr>
          <a:lstStyle/>
          <a:p>
            <a:pPr marL="457200" indent="-457200">
              <a:buAutoNum type="arabicPeriod"/>
            </a:pPr>
            <a:r>
              <a:rPr lang="en-US" dirty="0" smtClean="0"/>
              <a:t>Nucleus</a:t>
            </a:r>
          </a:p>
          <a:p>
            <a:pPr marL="457200" indent="-457200">
              <a:buAutoNum type="arabicPeriod"/>
            </a:pPr>
            <a:r>
              <a:rPr lang="en-US" dirty="0" smtClean="0"/>
              <a:t>Mitochondria</a:t>
            </a:r>
          </a:p>
          <a:p>
            <a:pPr marL="457200" indent="-457200">
              <a:buAutoNum type="arabicPeriod"/>
            </a:pPr>
            <a:r>
              <a:rPr lang="en-US" dirty="0" smtClean="0"/>
              <a:t>Chloroplast</a:t>
            </a:r>
          </a:p>
          <a:p>
            <a:pPr marL="457200" indent="-457200">
              <a:buAutoNum type="arabicPeriod"/>
            </a:pPr>
            <a:r>
              <a:rPr lang="en-US" dirty="0" smtClean="0"/>
              <a:t>Smooth </a:t>
            </a:r>
            <a:r>
              <a:rPr lang="en-US" dirty="0" err="1" smtClean="0"/>
              <a:t>E.R</a:t>
            </a:r>
            <a:r>
              <a:rPr lang="en-US" dirty="0" smtClean="0"/>
              <a:t>.</a:t>
            </a:r>
          </a:p>
          <a:p>
            <a:pPr marL="457200" indent="-457200">
              <a:buAutoNum type="arabicPeriod"/>
            </a:pPr>
            <a:r>
              <a:rPr lang="en-US" dirty="0" smtClean="0"/>
              <a:t>Rough </a:t>
            </a:r>
            <a:r>
              <a:rPr lang="en-US" dirty="0" err="1" smtClean="0"/>
              <a:t>E.R</a:t>
            </a:r>
            <a:r>
              <a:rPr lang="en-US" dirty="0" smtClean="0"/>
              <a:t>.</a:t>
            </a:r>
          </a:p>
          <a:p>
            <a:pPr marL="457200" indent="-457200">
              <a:buAutoNum type="arabicPeriod"/>
            </a:pPr>
            <a:r>
              <a:rPr lang="en-US" dirty="0" smtClean="0"/>
              <a:t>Golgi Bodies</a:t>
            </a:r>
          </a:p>
          <a:p>
            <a:pPr marL="457200" indent="-457200">
              <a:buAutoNum type="arabicPeriod"/>
            </a:pPr>
            <a:r>
              <a:rPr lang="en-US" dirty="0" smtClean="0"/>
              <a:t>Centrioles</a:t>
            </a:r>
          </a:p>
          <a:p>
            <a:pPr marL="457200" indent="-457200">
              <a:buAutoNum type="arabicPeriod"/>
            </a:pPr>
            <a:r>
              <a:rPr lang="en-US" dirty="0" smtClean="0"/>
              <a:t>Cilia and Flagella</a:t>
            </a:r>
          </a:p>
          <a:p>
            <a:pPr marL="457200" indent="-457200">
              <a:buAutoNum type="arabicPeriod"/>
            </a:pPr>
            <a:r>
              <a:rPr lang="en-US" dirty="0" smtClean="0"/>
              <a:t>Vacuole</a:t>
            </a:r>
          </a:p>
          <a:p>
            <a:pPr marL="0" indent="0">
              <a:buNone/>
            </a:pPr>
            <a:endParaRPr lang="en-US" dirty="0" smtClean="0"/>
          </a:p>
          <a:p>
            <a:pPr marL="457200" indent="-457200">
              <a:buAutoNum type="arabicPeriod"/>
            </a:pPr>
            <a:endParaRPr lang="en-US" dirty="0"/>
          </a:p>
        </p:txBody>
      </p:sp>
      <p:sp>
        <p:nvSpPr>
          <p:cNvPr id="5" name="Content Placeholder 4"/>
          <p:cNvSpPr>
            <a:spLocks noGrp="1"/>
          </p:cNvSpPr>
          <p:nvPr>
            <p:ph sz="quarter" idx="2"/>
          </p:nvPr>
        </p:nvSpPr>
        <p:spPr/>
        <p:txBody>
          <a:bodyPr>
            <a:normAutofit fontScale="85000" lnSpcReduction="20000"/>
          </a:bodyPr>
          <a:lstStyle/>
          <a:p>
            <a:pPr marL="457200" indent="-457200">
              <a:buAutoNum type="alphaUcPeriod"/>
            </a:pPr>
            <a:r>
              <a:rPr lang="en-US" dirty="0" smtClean="0"/>
              <a:t>Synthesis of lipids, stores Ca2+, detoxifies</a:t>
            </a:r>
          </a:p>
          <a:p>
            <a:pPr marL="457200" indent="-457200">
              <a:buAutoNum type="alphaUcPeriod"/>
            </a:pPr>
            <a:r>
              <a:rPr lang="en-US" dirty="0" smtClean="0"/>
              <a:t>Makes proteins for secretion from cell</a:t>
            </a:r>
          </a:p>
          <a:p>
            <a:pPr marL="457200" indent="-457200">
              <a:buAutoNum type="alphaUcPeriod"/>
            </a:pPr>
            <a:r>
              <a:rPr lang="en-US" dirty="0" smtClean="0"/>
              <a:t>Control center</a:t>
            </a:r>
          </a:p>
          <a:p>
            <a:pPr marL="457200" indent="-457200">
              <a:buAutoNum type="alphaUcPeriod"/>
            </a:pPr>
            <a:r>
              <a:rPr lang="en-US" dirty="0" smtClean="0"/>
              <a:t>Makes ATP</a:t>
            </a:r>
          </a:p>
          <a:p>
            <a:pPr marL="457200" indent="-457200">
              <a:buAutoNum type="alphaUcPeriod"/>
            </a:pPr>
            <a:r>
              <a:rPr lang="en-US" dirty="0" smtClean="0"/>
              <a:t>Site of </a:t>
            </a:r>
            <a:r>
              <a:rPr lang="en-US" dirty="0" err="1" smtClean="0"/>
              <a:t>Photosyntesis</a:t>
            </a:r>
            <a:endParaRPr lang="en-US" dirty="0" smtClean="0"/>
          </a:p>
          <a:p>
            <a:pPr marL="457200" indent="-457200">
              <a:buAutoNum type="alphaUcPeriod"/>
            </a:pPr>
            <a:r>
              <a:rPr lang="en-US" dirty="0" smtClean="0"/>
              <a:t>Modifies and sorts proteins for secretion</a:t>
            </a:r>
          </a:p>
          <a:p>
            <a:pPr marL="457200" indent="-457200">
              <a:buAutoNum type="alphaUcPeriod"/>
            </a:pPr>
            <a:r>
              <a:rPr lang="en-US" dirty="0" smtClean="0"/>
              <a:t>Makes spindle fibers (microtubules) for cell division – animals only</a:t>
            </a:r>
          </a:p>
          <a:p>
            <a:pPr marL="457200" indent="-457200">
              <a:buAutoNum type="alphaUcPeriod"/>
            </a:pPr>
            <a:r>
              <a:rPr lang="en-US" dirty="0" smtClean="0"/>
              <a:t>Move cells or move materials over cells</a:t>
            </a:r>
          </a:p>
          <a:p>
            <a:pPr marL="457200" indent="-457200">
              <a:buAutoNum type="alphaUcPeriod"/>
            </a:pPr>
            <a:r>
              <a:rPr lang="en-US" dirty="0" smtClean="0"/>
              <a:t>Site of storage in cells</a:t>
            </a:r>
            <a:endParaRPr lang="en-US" dirty="0"/>
          </a:p>
        </p:txBody>
      </p:sp>
    </p:spTree>
    <p:extLst>
      <p:ext uri="{BB962C8B-B14F-4D97-AF65-F5344CB8AC3E}">
        <p14:creationId xmlns:p14="http://schemas.microsoft.com/office/powerpoint/2010/main" val="16677688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6600"/>
                </a:solidFill>
              </a:rPr>
              <a:t>Plant Cells </a:t>
            </a:r>
            <a:r>
              <a:rPr lang="en-US" dirty="0" smtClean="0"/>
              <a:t>In Various Solutions</a:t>
            </a:r>
            <a:endParaRPr lang="en-US" dirty="0"/>
          </a:p>
        </p:txBody>
      </p:sp>
      <p:sp>
        <p:nvSpPr>
          <p:cNvPr id="3" name="Content Placeholder 2"/>
          <p:cNvSpPr>
            <a:spLocks noGrp="1"/>
          </p:cNvSpPr>
          <p:nvPr>
            <p:ph sz="quarter" idx="1"/>
          </p:nvPr>
        </p:nvSpPr>
        <p:spPr/>
        <p:txBody>
          <a:bodyPr/>
          <a:lstStyle/>
          <a:p>
            <a:pPr marL="0" indent="0">
              <a:buNone/>
            </a:pPr>
            <a:r>
              <a:rPr lang="en-US" dirty="0" smtClean="0"/>
              <a:t>Solution	</a:t>
            </a:r>
          </a:p>
          <a:p>
            <a:r>
              <a:rPr lang="en-US" dirty="0" smtClean="0"/>
              <a:t>Hypertonic</a:t>
            </a:r>
          </a:p>
          <a:p>
            <a:r>
              <a:rPr lang="en-US" dirty="0" smtClean="0"/>
              <a:t>Isotonic</a:t>
            </a:r>
          </a:p>
          <a:p>
            <a:r>
              <a:rPr lang="en-US" dirty="0" smtClean="0"/>
              <a:t>Hypotonic</a:t>
            </a:r>
            <a:endParaRPr lang="en-US" dirty="0"/>
          </a:p>
        </p:txBody>
      </p:sp>
      <p:sp>
        <p:nvSpPr>
          <p:cNvPr id="4" name="Content Placeholder 3"/>
          <p:cNvSpPr>
            <a:spLocks noGrp="1"/>
          </p:cNvSpPr>
          <p:nvPr>
            <p:ph sz="quarter" idx="2"/>
          </p:nvPr>
        </p:nvSpPr>
        <p:spPr/>
        <p:txBody>
          <a:bodyPr/>
          <a:lstStyle/>
          <a:p>
            <a:pPr marL="0" indent="0">
              <a:buNone/>
            </a:pPr>
            <a:r>
              <a:rPr lang="en-US" dirty="0" smtClean="0"/>
              <a:t>Result</a:t>
            </a:r>
          </a:p>
          <a:p>
            <a:r>
              <a:rPr lang="en-US" dirty="0" smtClean="0"/>
              <a:t>Equal exchange of water. Plant cell becomes flaccid (wilts)</a:t>
            </a:r>
          </a:p>
          <a:p>
            <a:r>
              <a:rPr lang="en-US" dirty="0" smtClean="0"/>
              <a:t>Cell gains water and becomes turgid (firm)</a:t>
            </a:r>
          </a:p>
          <a:p>
            <a:r>
              <a:rPr lang="en-US" dirty="0" smtClean="0"/>
              <a:t>Cell loses water and </a:t>
            </a:r>
            <a:r>
              <a:rPr lang="en-US" dirty="0" err="1" smtClean="0"/>
              <a:t>plasmolyses</a:t>
            </a:r>
            <a:r>
              <a:rPr lang="en-US" dirty="0" smtClean="0"/>
              <a:t>. </a:t>
            </a:r>
            <a:endParaRPr lang="en-US" dirty="0"/>
          </a:p>
        </p:txBody>
      </p:sp>
    </p:spTree>
    <p:extLst>
      <p:ext uri="{BB962C8B-B14F-4D97-AF65-F5344CB8AC3E}">
        <p14:creationId xmlns:p14="http://schemas.microsoft.com/office/powerpoint/2010/main" val="4012140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6600"/>
                </a:solidFill>
              </a:rPr>
              <a:t>Plant Cells </a:t>
            </a:r>
            <a:r>
              <a:rPr lang="en-US" dirty="0" smtClean="0"/>
              <a:t>In Various Solutions</a:t>
            </a:r>
            <a:endParaRPr lang="en-US" dirty="0"/>
          </a:p>
        </p:txBody>
      </p:sp>
      <p:sp>
        <p:nvSpPr>
          <p:cNvPr id="3" name="Content Placeholder 2"/>
          <p:cNvSpPr>
            <a:spLocks noGrp="1"/>
          </p:cNvSpPr>
          <p:nvPr>
            <p:ph sz="quarter" idx="1"/>
          </p:nvPr>
        </p:nvSpPr>
        <p:spPr/>
        <p:txBody>
          <a:bodyPr/>
          <a:lstStyle/>
          <a:p>
            <a:pPr marL="0" indent="0">
              <a:buNone/>
            </a:pPr>
            <a:r>
              <a:rPr lang="en-US" dirty="0" smtClean="0"/>
              <a:t>Solution	</a:t>
            </a:r>
          </a:p>
          <a:p>
            <a:r>
              <a:rPr lang="en-US" dirty="0" smtClean="0">
                <a:solidFill>
                  <a:srgbClr val="006600"/>
                </a:solidFill>
              </a:rPr>
              <a:t>Hypertonic</a:t>
            </a:r>
          </a:p>
          <a:p>
            <a:r>
              <a:rPr lang="en-US" dirty="0" smtClean="0">
                <a:solidFill>
                  <a:srgbClr val="00B050"/>
                </a:solidFill>
              </a:rPr>
              <a:t>Isotonic</a:t>
            </a:r>
          </a:p>
          <a:p>
            <a:r>
              <a:rPr lang="en-US" dirty="0" smtClean="0">
                <a:solidFill>
                  <a:srgbClr val="92D050"/>
                </a:solidFill>
              </a:rPr>
              <a:t>Hypotonic</a:t>
            </a:r>
            <a:endParaRPr lang="en-US" dirty="0">
              <a:solidFill>
                <a:srgbClr val="92D050"/>
              </a:solidFill>
            </a:endParaRPr>
          </a:p>
        </p:txBody>
      </p:sp>
      <p:sp>
        <p:nvSpPr>
          <p:cNvPr id="4" name="Content Placeholder 3"/>
          <p:cNvSpPr>
            <a:spLocks noGrp="1"/>
          </p:cNvSpPr>
          <p:nvPr>
            <p:ph sz="quarter" idx="2"/>
          </p:nvPr>
        </p:nvSpPr>
        <p:spPr/>
        <p:txBody>
          <a:bodyPr/>
          <a:lstStyle/>
          <a:p>
            <a:pPr marL="0" indent="0">
              <a:buNone/>
            </a:pPr>
            <a:r>
              <a:rPr lang="en-US" dirty="0" smtClean="0"/>
              <a:t>Result</a:t>
            </a:r>
          </a:p>
          <a:p>
            <a:r>
              <a:rPr lang="en-US" dirty="0" smtClean="0">
                <a:solidFill>
                  <a:srgbClr val="00B050"/>
                </a:solidFill>
              </a:rPr>
              <a:t>Equal exchange of water. Plant cell becomes flaccid (wilts)</a:t>
            </a:r>
          </a:p>
          <a:p>
            <a:r>
              <a:rPr lang="en-US" dirty="0" smtClean="0">
                <a:solidFill>
                  <a:srgbClr val="92D050"/>
                </a:solidFill>
              </a:rPr>
              <a:t>Cell gains water and becomes turgid (firm)</a:t>
            </a:r>
          </a:p>
          <a:p>
            <a:r>
              <a:rPr lang="en-US" dirty="0" smtClean="0">
                <a:solidFill>
                  <a:srgbClr val="006600"/>
                </a:solidFill>
              </a:rPr>
              <a:t>Cell loses water and </a:t>
            </a:r>
            <a:r>
              <a:rPr lang="en-US" dirty="0" err="1" smtClean="0">
                <a:solidFill>
                  <a:srgbClr val="006600"/>
                </a:solidFill>
              </a:rPr>
              <a:t>plasmolyses</a:t>
            </a:r>
            <a:r>
              <a:rPr lang="en-US" dirty="0" smtClean="0"/>
              <a:t>. </a:t>
            </a:r>
            <a:endParaRPr lang="en-US" dirty="0"/>
          </a:p>
        </p:txBody>
      </p:sp>
    </p:spTree>
    <p:extLst>
      <p:ext uri="{BB962C8B-B14F-4D97-AF65-F5344CB8AC3E}">
        <p14:creationId xmlns:p14="http://schemas.microsoft.com/office/powerpoint/2010/main" val="618072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Animal Cells In Various Solutions</a:t>
            </a:r>
            <a:endParaRPr lang="en-US" dirty="0"/>
          </a:p>
        </p:txBody>
      </p:sp>
      <p:sp>
        <p:nvSpPr>
          <p:cNvPr id="3" name="Content Placeholder 2"/>
          <p:cNvSpPr>
            <a:spLocks noGrp="1"/>
          </p:cNvSpPr>
          <p:nvPr>
            <p:ph sz="quarter" idx="1"/>
          </p:nvPr>
        </p:nvSpPr>
        <p:spPr/>
        <p:txBody>
          <a:bodyPr/>
          <a:lstStyle/>
          <a:p>
            <a:pPr marL="0" indent="0">
              <a:buNone/>
            </a:pPr>
            <a:r>
              <a:rPr lang="en-US" dirty="0" smtClean="0"/>
              <a:t>Solution	</a:t>
            </a:r>
          </a:p>
          <a:p>
            <a:r>
              <a:rPr lang="en-US" dirty="0">
                <a:solidFill>
                  <a:srgbClr val="00B0F0"/>
                </a:solidFill>
              </a:rPr>
              <a:t>Hypotonic </a:t>
            </a:r>
            <a:endParaRPr lang="en-US" dirty="0" smtClean="0">
              <a:solidFill>
                <a:srgbClr val="0000FF"/>
              </a:solidFill>
            </a:endParaRPr>
          </a:p>
          <a:p>
            <a:r>
              <a:rPr lang="en-US" dirty="0" smtClean="0">
                <a:solidFill>
                  <a:srgbClr val="0070C0"/>
                </a:solidFill>
              </a:rPr>
              <a:t>Isotonic</a:t>
            </a:r>
          </a:p>
          <a:p>
            <a:r>
              <a:rPr lang="en-US" dirty="0" smtClean="0">
                <a:solidFill>
                  <a:srgbClr val="0000FF"/>
                </a:solidFill>
              </a:rPr>
              <a:t>Hypertonic</a:t>
            </a:r>
            <a:endParaRPr lang="en-US" dirty="0">
              <a:solidFill>
                <a:srgbClr val="00B0F0"/>
              </a:solidFill>
            </a:endParaRPr>
          </a:p>
        </p:txBody>
      </p:sp>
      <p:sp>
        <p:nvSpPr>
          <p:cNvPr id="4" name="Content Placeholder 3"/>
          <p:cNvSpPr>
            <a:spLocks noGrp="1"/>
          </p:cNvSpPr>
          <p:nvPr>
            <p:ph sz="quarter" idx="2"/>
          </p:nvPr>
        </p:nvSpPr>
        <p:spPr/>
        <p:txBody>
          <a:bodyPr/>
          <a:lstStyle/>
          <a:p>
            <a:pPr marL="0" indent="0">
              <a:buNone/>
            </a:pPr>
            <a:r>
              <a:rPr lang="en-US" dirty="0" smtClean="0"/>
              <a:t>Result</a:t>
            </a:r>
          </a:p>
          <a:p>
            <a:r>
              <a:rPr lang="en-US" dirty="0" smtClean="0">
                <a:solidFill>
                  <a:srgbClr val="0000FF"/>
                </a:solidFill>
              </a:rPr>
              <a:t>Cell </a:t>
            </a:r>
            <a:r>
              <a:rPr lang="en-US" dirty="0">
                <a:solidFill>
                  <a:srgbClr val="0000FF"/>
                </a:solidFill>
              </a:rPr>
              <a:t>loses water shrivels (</a:t>
            </a:r>
            <a:r>
              <a:rPr lang="en-US" dirty="0" err="1">
                <a:solidFill>
                  <a:srgbClr val="0000FF"/>
                </a:solidFill>
              </a:rPr>
              <a:t>crenates</a:t>
            </a:r>
            <a:r>
              <a:rPr lang="en-US" dirty="0">
                <a:solidFill>
                  <a:srgbClr val="0000FF"/>
                </a:solidFill>
              </a:rPr>
              <a:t>)</a:t>
            </a:r>
          </a:p>
          <a:p>
            <a:r>
              <a:rPr lang="en-US" dirty="0">
                <a:solidFill>
                  <a:srgbClr val="0070C0"/>
                </a:solidFill>
              </a:rPr>
              <a:t>Equal exchange of water. Cell is in good condition. </a:t>
            </a:r>
            <a:endParaRPr lang="en-US" dirty="0" smtClean="0">
              <a:solidFill>
                <a:srgbClr val="0070C0"/>
              </a:solidFill>
            </a:endParaRPr>
          </a:p>
          <a:p>
            <a:r>
              <a:rPr lang="en-US" dirty="0" smtClean="0">
                <a:solidFill>
                  <a:srgbClr val="00B0F0"/>
                </a:solidFill>
              </a:rPr>
              <a:t>Cell gains water and can explode (lyse)</a:t>
            </a:r>
          </a:p>
        </p:txBody>
      </p:sp>
    </p:spTree>
    <p:extLst>
      <p:ext uri="{BB962C8B-B14F-4D97-AF65-F5344CB8AC3E}">
        <p14:creationId xmlns:p14="http://schemas.microsoft.com/office/powerpoint/2010/main" val="1201615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Cellular Structure</a:t>
            </a:r>
            <a:endParaRPr lang="en-US" dirty="0"/>
          </a:p>
        </p:txBody>
      </p:sp>
      <p:sp>
        <p:nvSpPr>
          <p:cNvPr id="4" name="Content Placeholder 3"/>
          <p:cNvSpPr>
            <a:spLocks noGrp="1"/>
          </p:cNvSpPr>
          <p:nvPr>
            <p:ph sz="quarter" idx="1"/>
          </p:nvPr>
        </p:nvSpPr>
        <p:spPr/>
        <p:txBody>
          <a:bodyPr>
            <a:normAutofit fontScale="85000" lnSpcReduction="20000"/>
          </a:bodyPr>
          <a:lstStyle/>
          <a:p>
            <a:pPr marL="457200" indent="-457200">
              <a:buAutoNum type="arabicPeriod"/>
            </a:pPr>
            <a:r>
              <a:rPr lang="en-US" dirty="0" smtClean="0">
                <a:solidFill>
                  <a:srgbClr val="FF0000"/>
                </a:solidFill>
              </a:rPr>
              <a:t>Nucleus</a:t>
            </a:r>
          </a:p>
          <a:p>
            <a:pPr marL="457200" indent="-457200">
              <a:buAutoNum type="arabicPeriod"/>
            </a:pPr>
            <a:r>
              <a:rPr lang="en-US" dirty="0">
                <a:solidFill>
                  <a:srgbClr val="FFC000"/>
                </a:solidFill>
              </a:rPr>
              <a:t>Centrioles</a:t>
            </a:r>
            <a:endParaRPr lang="en-US" dirty="0" smtClean="0">
              <a:solidFill>
                <a:schemeClr val="accent1">
                  <a:lumMod val="75000"/>
                </a:schemeClr>
              </a:solidFill>
            </a:endParaRPr>
          </a:p>
          <a:p>
            <a:pPr marL="457200" indent="-457200">
              <a:buFont typeface="Wingdings"/>
              <a:buAutoNum type="arabicPeriod"/>
            </a:pPr>
            <a:r>
              <a:rPr lang="en-US" dirty="0">
                <a:solidFill>
                  <a:srgbClr val="0070C0"/>
                </a:solidFill>
              </a:rPr>
              <a:t>Rough </a:t>
            </a:r>
            <a:r>
              <a:rPr lang="en-US" dirty="0" err="1">
                <a:solidFill>
                  <a:srgbClr val="0070C0"/>
                </a:solidFill>
              </a:rPr>
              <a:t>E.R</a:t>
            </a:r>
            <a:r>
              <a:rPr lang="en-US" dirty="0">
                <a:solidFill>
                  <a:srgbClr val="0070C0"/>
                </a:solidFill>
              </a:rPr>
              <a:t>.</a:t>
            </a:r>
          </a:p>
          <a:p>
            <a:pPr marL="457200" indent="-457200">
              <a:buAutoNum type="arabicPeriod"/>
            </a:pPr>
            <a:r>
              <a:rPr lang="en-US" dirty="0" smtClean="0">
                <a:solidFill>
                  <a:srgbClr val="00B050"/>
                </a:solidFill>
              </a:rPr>
              <a:t>Chloroplast</a:t>
            </a:r>
          </a:p>
          <a:p>
            <a:pPr marL="457200" indent="-457200">
              <a:buAutoNum type="arabicPeriod"/>
            </a:pPr>
            <a:r>
              <a:rPr lang="en-US" dirty="0" smtClean="0">
                <a:solidFill>
                  <a:srgbClr val="7030A0"/>
                </a:solidFill>
              </a:rPr>
              <a:t>Smooth </a:t>
            </a:r>
            <a:r>
              <a:rPr lang="en-US" dirty="0" err="1" smtClean="0">
                <a:solidFill>
                  <a:srgbClr val="7030A0"/>
                </a:solidFill>
              </a:rPr>
              <a:t>E.R</a:t>
            </a:r>
            <a:r>
              <a:rPr lang="en-US" dirty="0" smtClean="0">
                <a:solidFill>
                  <a:srgbClr val="7030A0"/>
                </a:solidFill>
              </a:rPr>
              <a:t>.</a:t>
            </a:r>
          </a:p>
          <a:p>
            <a:pPr marL="457200" indent="-457200">
              <a:buAutoNum type="arabicPeriod"/>
            </a:pPr>
            <a:r>
              <a:rPr lang="en-US" dirty="0" smtClean="0">
                <a:solidFill>
                  <a:srgbClr val="00B0F0"/>
                </a:solidFill>
              </a:rPr>
              <a:t>Golgi Bodies</a:t>
            </a:r>
          </a:p>
          <a:p>
            <a:pPr marL="457200" indent="-457200">
              <a:buAutoNum type="arabicPeriod"/>
            </a:pPr>
            <a:r>
              <a:rPr lang="en-US" dirty="0" smtClean="0">
                <a:solidFill>
                  <a:schemeClr val="accent1">
                    <a:lumMod val="75000"/>
                  </a:schemeClr>
                </a:solidFill>
              </a:rPr>
              <a:t>Mitochondria</a:t>
            </a:r>
            <a:endParaRPr lang="en-US" dirty="0" smtClean="0">
              <a:solidFill>
                <a:srgbClr val="FFC000"/>
              </a:solidFill>
            </a:endParaRPr>
          </a:p>
          <a:p>
            <a:pPr marL="457200" indent="-457200">
              <a:buAutoNum type="arabicPeriod"/>
            </a:pPr>
            <a:r>
              <a:rPr lang="en-US" dirty="0" smtClean="0">
                <a:solidFill>
                  <a:srgbClr val="FF33CC"/>
                </a:solidFill>
              </a:rPr>
              <a:t>Cilia and Flagella</a:t>
            </a:r>
          </a:p>
          <a:p>
            <a:pPr marL="457200" indent="-457200">
              <a:buAutoNum type="arabicPeriod"/>
            </a:pPr>
            <a:r>
              <a:rPr lang="en-US" dirty="0" smtClean="0"/>
              <a:t>Vacuole</a:t>
            </a:r>
          </a:p>
          <a:p>
            <a:pPr marL="0" indent="0">
              <a:buNone/>
            </a:pPr>
            <a:endParaRPr lang="en-US" dirty="0" smtClean="0"/>
          </a:p>
          <a:p>
            <a:pPr marL="457200" indent="-457200">
              <a:buAutoNum type="arabicPeriod"/>
            </a:pPr>
            <a:endParaRPr lang="en-US" dirty="0"/>
          </a:p>
        </p:txBody>
      </p:sp>
      <p:sp>
        <p:nvSpPr>
          <p:cNvPr id="5" name="Content Placeholder 4"/>
          <p:cNvSpPr>
            <a:spLocks noGrp="1"/>
          </p:cNvSpPr>
          <p:nvPr>
            <p:ph sz="quarter" idx="2"/>
          </p:nvPr>
        </p:nvSpPr>
        <p:spPr/>
        <p:txBody>
          <a:bodyPr>
            <a:normAutofit fontScale="85000" lnSpcReduction="20000"/>
          </a:bodyPr>
          <a:lstStyle/>
          <a:p>
            <a:pPr marL="457200" indent="-457200">
              <a:buAutoNum type="alphaUcPeriod"/>
            </a:pPr>
            <a:r>
              <a:rPr lang="en-US" dirty="0" smtClean="0">
                <a:solidFill>
                  <a:srgbClr val="7030A0"/>
                </a:solidFill>
              </a:rPr>
              <a:t>Synthesis of lipids, stores Ca2+, detoxifies</a:t>
            </a:r>
          </a:p>
          <a:p>
            <a:pPr marL="457200" indent="-457200">
              <a:buFont typeface="Wingdings"/>
              <a:buAutoNum type="alphaUcPeriod"/>
            </a:pPr>
            <a:r>
              <a:rPr lang="en-US" dirty="0">
                <a:solidFill>
                  <a:srgbClr val="FF33CC"/>
                </a:solidFill>
              </a:rPr>
              <a:t>Move cells or move materials over cells</a:t>
            </a:r>
          </a:p>
          <a:p>
            <a:pPr marL="457200" indent="-457200">
              <a:buAutoNum type="alphaUcPeriod"/>
            </a:pPr>
            <a:r>
              <a:rPr lang="en-US" dirty="0" smtClean="0">
                <a:solidFill>
                  <a:srgbClr val="0070C0"/>
                </a:solidFill>
              </a:rPr>
              <a:t>Makes proteins for secretion from cell</a:t>
            </a:r>
          </a:p>
          <a:p>
            <a:pPr marL="457200" indent="-457200">
              <a:buAutoNum type="alphaUcPeriod"/>
            </a:pPr>
            <a:r>
              <a:rPr lang="en-US" dirty="0" smtClean="0">
                <a:solidFill>
                  <a:srgbClr val="FF0000"/>
                </a:solidFill>
              </a:rPr>
              <a:t>Control center</a:t>
            </a:r>
          </a:p>
          <a:p>
            <a:pPr marL="457200" indent="-457200">
              <a:buAutoNum type="alphaUcPeriod"/>
            </a:pPr>
            <a:r>
              <a:rPr lang="en-US" dirty="0" smtClean="0">
                <a:solidFill>
                  <a:schemeClr val="accent1">
                    <a:lumMod val="75000"/>
                  </a:schemeClr>
                </a:solidFill>
              </a:rPr>
              <a:t>Makes ATP</a:t>
            </a:r>
          </a:p>
          <a:p>
            <a:pPr marL="457200" indent="-457200">
              <a:buAutoNum type="alphaUcPeriod"/>
            </a:pPr>
            <a:r>
              <a:rPr lang="en-US" dirty="0" smtClean="0">
                <a:solidFill>
                  <a:srgbClr val="00B050"/>
                </a:solidFill>
              </a:rPr>
              <a:t>Site of </a:t>
            </a:r>
            <a:r>
              <a:rPr lang="en-US" dirty="0" err="1" smtClean="0">
                <a:solidFill>
                  <a:srgbClr val="00B050"/>
                </a:solidFill>
              </a:rPr>
              <a:t>Photosyntesis</a:t>
            </a:r>
            <a:endParaRPr lang="en-US" dirty="0" smtClean="0">
              <a:solidFill>
                <a:srgbClr val="00B050"/>
              </a:solidFill>
            </a:endParaRPr>
          </a:p>
          <a:p>
            <a:pPr marL="457200" indent="-457200">
              <a:buAutoNum type="alphaUcPeriod"/>
            </a:pPr>
            <a:r>
              <a:rPr lang="en-US" dirty="0" smtClean="0">
                <a:solidFill>
                  <a:srgbClr val="00B0F0"/>
                </a:solidFill>
              </a:rPr>
              <a:t>Modifies and sorts proteins for secretion</a:t>
            </a:r>
          </a:p>
          <a:p>
            <a:pPr marL="457200" indent="-457200">
              <a:buAutoNum type="alphaUcPeriod"/>
            </a:pPr>
            <a:r>
              <a:rPr lang="en-US" dirty="0" smtClean="0">
                <a:solidFill>
                  <a:srgbClr val="FFC000"/>
                </a:solidFill>
              </a:rPr>
              <a:t>Makes spindle fibers (microtubules) for cell division – animals only</a:t>
            </a:r>
          </a:p>
          <a:p>
            <a:pPr marL="457200" indent="-457200">
              <a:buAutoNum type="alphaUcPeriod"/>
            </a:pPr>
            <a:r>
              <a:rPr lang="en-US" dirty="0" smtClean="0"/>
              <a:t>Site of storage in cells</a:t>
            </a:r>
            <a:endParaRPr lang="en-US" dirty="0"/>
          </a:p>
        </p:txBody>
      </p:sp>
    </p:spTree>
    <p:extLst>
      <p:ext uri="{BB962C8B-B14F-4D97-AF65-F5344CB8AC3E}">
        <p14:creationId xmlns:p14="http://schemas.microsoft.com/office/powerpoint/2010/main" val="824474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Cellular Structure</a:t>
            </a:r>
            <a:endParaRPr lang="en-US" dirty="0"/>
          </a:p>
        </p:txBody>
      </p:sp>
      <p:sp>
        <p:nvSpPr>
          <p:cNvPr id="4" name="Content Placeholder 3"/>
          <p:cNvSpPr>
            <a:spLocks noGrp="1"/>
          </p:cNvSpPr>
          <p:nvPr>
            <p:ph sz="quarter" idx="1"/>
          </p:nvPr>
        </p:nvSpPr>
        <p:spPr/>
        <p:txBody>
          <a:bodyPr>
            <a:normAutofit fontScale="70000" lnSpcReduction="20000"/>
          </a:bodyPr>
          <a:lstStyle/>
          <a:p>
            <a:pPr marL="457200" indent="-457200">
              <a:buAutoNum type="arabicPeriod"/>
            </a:pPr>
            <a:r>
              <a:rPr lang="en-US" dirty="0" smtClean="0"/>
              <a:t>Microtubules</a:t>
            </a:r>
          </a:p>
          <a:p>
            <a:pPr marL="457200" indent="-457200">
              <a:buAutoNum type="arabicPeriod"/>
            </a:pPr>
            <a:r>
              <a:rPr lang="en-US" dirty="0" smtClean="0"/>
              <a:t>Microfilaments</a:t>
            </a:r>
          </a:p>
          <a:p>
            <a:pPr marL="457200" indent="-457200">
              <a:buAutoNum type="arabicPeriod"/>
            </a:pPr>
            <a:r>
              <a:rPr lang="en-US" dirty="0" smtClean="0"/>
              <a:t>Intermediate Filaments</a:t>
            </a:r>
          </a:p>
          <a:p>
            <a:pPr marL="457200" indent="-457200">
              <a:buAutoNum type="arabicPeriod"/>
            </a:pPr>
            <a:r>
              <a:rPr lang="en-US" dirty="0" smtClean="0"/>
              <a:t>Cell Membrane</a:t>
            </a:r>
          </a:p>
          <a:p>
            <a:pPr marL="457200" indent="-457200">
              <a:buAutoNum type="arabicPeriod"/>
            </a:pPr>
            <a:r>
              <a:rPr lang="en-US" dirty="0" smtClean="0"/>
              <a:t>Cytoplasm</a:t>
            </a:r>
          </a:p>
          <a:p>
            <a:pPr marL="457200" indent="-457200">
              <a:buAutoNum type="arabicPeriod"/>
            </a:pPr>
            <a:r>
              <a:rPr lang="en-US" dirty="0" smtClean="0"/>
              <a:t>Cytosol</a:t>
            </a:r>
          </a:p>
          <a:p>
            <a:pPr marL="457200" indent="-457200">
              <a:buAutoNum type="arabicPeriod"/>
            </a:pPr>
            <a:r>
              <a:rPr lang="en-US" dirty="0" smtClean="0"/>
              <a:t>Cell Wall</a:t>
            </a:r>
          </a:p>
          <a:p>
            <a:pPr marL="457200" indent="-457200">
              <a:buAutoNum type="arabicPeriod"/>
            </a:pPr>
            <a:r>
              <a:rPr lang="en-US" dirty="0" smtClean="0"/>
              <a:t>Lysosome</a:t>
            </a:r>
          </a:p>
          <a:p>
            <a:pPr marL="457200" indent="-457200">
              <a:buAutoNum type="arabicPeriod"/>
            </a:pPr>
            <a:r>
              <a:rPr lang="en-US" dirty="0" smtClean="0"/>
              <a:t>Ribosome</a:t>
            </a:r>
          </a:p>
          <a:p>
            <a:pPr marL="457200" indent="-457200">
              <a:buAutoNum type="arabicPeriod"/>
            </a:pPr>
            <a:endParaRPr lang="en-US" dirty="0"/>
          </a:p>
        </p:txBody>
      </p:sp>
      <p:sp>
        <p:nvSpPr>
          <p:cNvPr id="5" name="Content Placeholder 4"/>
          <p:cNvSpPr>
            <a:spLocks noGrp="1"/>
          </p:cNvSpPr>
          <p:nvPr>
            <p:ph sz="quarter" idx="2"/>
          </p:nvPr>
        </p:nvSpPr>
        <p:spPr/>
        <p:txBody>
          <a:bodyPr>
            <a:normAutofit fontScale="70000" lnSpcReduction="20000"/>
          </a:bodyPr>
          <a:lstStyle/>
          <a:p>
            <a:pPr marL="457200" indent="-457200">
              <a:buAutoNum type="alphaUcPeriod"/>
            </a:pPr>
            <a:r>
              <a:rPr lang="en-US" dirty="0" smtClean="0"/>
              <a:t>Medium sized filaments made of keratin – give shape to the cells</a:t>
            </a:r>
          </a:p>
          <a:p>
            <a:pPr marL="457200" indent="-457200">
              <a:buAutoNum type="alphaUcPeriod"/>
            </a:pPr>
            <a:r>
              <a:rPr lang="en-US" dirty="0" smtClean="0"/>
              <a:t>Fluid in the cell</a:t>
            </a:r>
          </a:p>
          <a:p>
            <a:pPr marL="457200" indent="-457200">
              <a:buAutoNum type="alphaUcPeriod"/>
            </a:pPr>
            <a:r>
              <a:rPr lang="en-US" dirty="0" smtClean="0"/>
              <a:t>Everything between the nucleus and the cell membrane</a:t>
            </a:r>
          </a:p>
          <a:p>
            <a:pPr marL="457200" indent="-457200">
              <a:buAutoNum type="alphaUcPeriod"/>
            </a:pPr>
            <a:r>
              <a:rPr lang="en-US" dirty="0" smtClean="0"/>
              <a:t>Made of phospholipids and proteins</a:t>
            </a:r>
          </a:p>
          <a:p>
            <a:pPr marL="457200" indent="-457200">
              <a:buAutoNum type="alphaUcPeriod"/>
            </a:pPr>
            <a:r>
              <a:rPr lang="en-US" dirty="0" smtClean="0"/>
              <a:t>Small filaments made of actin – muscle contraction</a:t>
            </a:r>
          </a:p>
          <a:p>
            <a:pPr marL="457200" indent="-457200">
              <a:buAutoNum type="alphaUcPeriod"/>
            </a:pPr>
            <a:r>
              <a:rPr lang="en-US" dirty="0" smtClean="0"/>
              <a:t>Small tubes used for moving things around inside the cell</a:t>
            </a:r>
          </a:p>
          <a:p>
            <a:pPr marL="457200" indent="-457200">
              <a:buAutoNum type="alphaUcPeriod"/>
            </a:pPr>
            <a:r>
              <a:rPr lang="en-US" dirty="0" smtClean="0"/>
              <a:t>Protective layer outside of the cell membrane</a:t>
            </a:r>
          </a:p>
          <a:p>
            <a:pPr marL="457200" indent="-457200">
              <a:buAutoNum type="alphaUcPeriod"/>
            </a:pPr>
            <a:r>
              <a:rPr lang="en-US" dirty="0" smtClean="0"/>
              <a:t>Manufactures proteins</a:t>
            </a:r>
          </a:p>
          <a:p>
            <a:pPr marL="457200" indent="-457200">
              <a:buAutoNum type="alphaUcPeriod"/>
            </a:pPr>
            <a:r>
              <a:rPr lang="en-US" dirty="0" smtClean="0"/>
              <a:t>Site of cell digestion</a:t>
            </a:r>
            <a:endParaRPr lang="en-US" dirty="0"/>
          </a:p>
        </p:txBody>
      </p:sp>
    </p:spTree>
    <p:extLst>
      <p:ext uri="{BB962C8B-B14F-4D97-AF65-F5344CB8AC3E}">
        <p14:creationId xmlns:p14="http://schemas.microsoft.com/office/powerpoint/2010/main" val="3959405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Cellular Structure</a:t>
            </a:r>
            <a:endParaRPr lang="en-US" dirty="0"/>
          </a:p>
        </p:txBody>
      </p:sp>
      <p:sp>
        <p:nvSpPr>
          <p:cNvPr id="4" name="Content Placeholder 3"/>
          <p:cNvSpPr>
            <a:spLocks noGrp="1"/>
          </p:cNvSpPr>
          <p:nvPr>
            <p:ph sz="quarter" idx="1"/>
          </p:nvPr>
        </p:nvSpPr>
        <p:spPr/>
        <p:txBody>
          <a:bodyPr>
            <a:normAutofit fontScale="70000" lnSpcReduction="20000"/>
          </a:bodyPr>
          <a:lstStyle/>
          <a:p>
            <a:pPr marL="457200" indent="-457200">
              <a:buAutoNum type="arabicPeriod"/>
            </a:pPr>
            <a:r>
              <a:rPr lang="en-US" dirty="0" smtClean="0">
                <a:solidFill>
                  <a:srgbClr val="FF33CC"/>
                </a:solidFill>
              </a:rPr>
              <a:t>Microtubules</a:t>
            </a:r>
          </a:p>
          <a:p>
            <a:pPr marL="457200" indent="-457200">
              <a:buAutoNum type="arabicPeriod"/>
            </a:pPr>
            <a:r>
              <a:rPr lang="en-US" dirty="0" smtClean="0">
                <a:solidFill>
                  <a:srgbClr val="C00000"/>
                </a:solidFill>
              </a:rPr>
              <a:t>Microfilaments</a:t>
            </a:r>
          </a:p>
          <a:p>
            <a:pPr marL="457200" indent="-457200">
              <a:buAutoNum type="arabicPeriod"/>
            </a:pPr>
            <a:r>
              <a:rPr lang="en-US" dirty="0" smtClean="0">
                <a:solidFill>
                  <a:srgbClr val="00B050"/>
                </a:solidFill>
              </a:rPr>
              <a:t>Intermediate Filaments</a:t>
            </a:r>
          </a:p>
          <a:p>
            <a:pPr marL="457200" indent="-457200">
              <a:buAutoNum type="arabicPeriod"/>
            </a:pPr>
            <a:r>
              <a:rPr lang="en-US" dirty="0" smtClean="0">
                <a:solidFill>
                  <a:srgbClr val="00B0F0"/>
                </a:solidFill>
              </a:rPr>
              <a:t>Cell Membrane</a:t>
            </a:r>
          </a:p>
          <a:p>
            <a:pPr marL="457200" indent="-457200">
              <a:buAutoNum type="arabicPeriod"/>
            </a:pPr>
            <a:r>
              <a:rPr lang="en-US" dirty="0" smtClean="0">
                <a:solidFill>
                  <a:srgbClr val="7030A0"/>
                </a:solidFill>
              </a:rPr>
              <a:t>Cytoplasm</a:t>
            </a:r>
          </a:p>
          <a:p>
            <a:pPr marL="457200" indent="-457200">
              <a:buAutoNum type="arabicPeriod"/>
            </a:pPr>
            <a:r>
              <a:rPr lang="en-US" dirty="0" smtClean="0">
                <a:solidFill>
                  <a:schemeClr val="accent1">
                    <a:lumMod val="75000"/>
                  </a:schemeClr>
                </a:solidFill>
              </a:rPr>
              <a:t>Cytosol</a:t>
            </a:r>
          </a:p>
          <a:p>
            <a:pPr marL="457200" indent="-457200">
              <a:buAutoNum type="arabicPeriod"/>
            </a:pPr>
            <a:r>
              <a:rPr lang="en-US" dirty="0" smtClean="0">
                <a:solidFill>
                  <a:srgbClr val="006600"/>
                </a:solidFill>
              </a:rPr>
              <a:t>Cell Wall</a:t>
            </a:r>
          </a:p>
          <a:p>
            <a:pPr marL="457200" indent="-457200">
              <a:buAutoNum type="arabicPeriod"/>
            </a:pPr>
            <a:r>
              <a:rPr lang="en-US" dirty="0" smtClean="0">
                <a:solidFill>
                  <a:srgbClr val="0000FF"/>
                </a:solidFill>
              </a:rPr>
              <a:t>Lysosome</a:t>
            </a:r>
          </a:p>
          <a:p>
            <a:pPr marL="457200" indent="-457200">
              <a:buAutoNum type="arabicPeriod"/>
            </a:pPr>
            <a:r>
              <a:rPr lang="en-US" dirty="0" smtClean="0"/>
              <a:t>Ribosome</a:t>
            </a:r>
          </a:p>
          <a:p>
            <a:pPr marL="457200" indent="-457200">
              <a:buAutoNum type="arabicPeriod"/>
            </a:pPr>
            <a:endParaRPr lang="en-US" dirty="0"/>
          </a:p>
        </p:txBody>
      </p:sp>
      <p:sp>
        <p:nvSpPr>
          <p:cNvPr id="5" name="Content Placeholder 4"/>
          <p:cNvSpPr>
            <a:spLocks noGrp="1"/>
          </p:cNvSpPr>
          <p:nvPr>
            <p:ph sz="quarter" idx="2"/>
          </p:nvPr>
        </p:nvSpPr>
        <p:spPr/>
        <p:txBody>
          <a:bodyPr>
            <a:normAutofit fontScale="70000" lnSpcReduction="20000"/>
          </a:bodyPr>
          <a:lstStyle/>
          <a:p>
            <a:pPr marL="457200" indent="-457200">
              <a:buAutoNum type="alphaUcPeriod"/>
            </a:pPr>
            <a:r>
              <a:rPr lang="en-US" dirty="0" smtClean="0">
                <a:solidFill>
                  <a:srgbClr val="00B050"/>
                </a:solidFill>
              </a:rPr>
              <a:t>Medium sized filaments made of keratin – give shape to the cells</a:t>
            </a:r>
          </a:p>
          <a:p>
            <a:pPr marL="457200" indent="-457200">
              <a:buAutoNum type="alphaUcPeriod"/>
            </a:pPr>
            <a:r>
              <a:rPr lang="en-US" dirty="0" smtClean="0">
                <a:solidFill>
                  <a:schemeClr val="accent1">
                    <a:lumMod val="75000"/>
                  </a:schemeClr>
                </a:solidFill>
              </a:rPr>
              <a:t>Fluid in the cell</a:t>
            </a:r>
          </a:p>
          <a:p>
            <a:pPr marL="457200" indent="-457200">
              <a:buAutoNum type="alphaUcPeriod"/>
            </a:pPr>
            <a:r>
              <a:rPr lang="en-US" dirty="0" smtClean="0">
                <a:solidFill>
                  <a:srgbClr val="7030A0"/>
                </a:solidFill>
              </a:rPr>
              <a:t>Everything between the nucleus and the cell membrane</a:t>
            </a:r>
          </a:p>
          <a:p>
            <a:pPr marL="457200" indent="-457200">
              <a:buAutoNum type="alphaUcPeriod"/>
            </a:pPr>
            <a:r>
              <a:rPr lang="en-US" dirty="0" smtClean="0">
                <a:solidFill>
                  <a:srgbClr val="00B0F0"/>
                </a:solidFill>
              </a:rPr>
              <a:t>Made of phospholipids and proteins</a:t>
            </a:r>
          </a:p>
          <a:p>
            <a:pPr marL="457200" indent="-457200">
              <a:buAutoNum type="alphaUcPeriod"/>
            </a:pPr>
            <a:r>
              <a:rPr lang="en-US" dirty="0" smtClean="0">
                <a:solidFill>
                  <a:srgbClr val="C00000"/>
                </a:solidFill>
              </a:rPr>
              <a:t>Small filaments made of actin – muscle contraction</a:t>
            </a:r>
          </a:p>
          <a:p>
            <a:pPr marL="457200" indent="-457200">
              <a:buAutoNum type="alphaUcPeriod"/>
            </a:pPr>
            <a:r>
              <a:rPr lang="en-US" dirty="0" smtClean="0">
                <a:solidFill>
                  <a:srgbClr val="FF33CC"/>
                </a:solidFill>
              </a:rPr>
              <a:t>Small tubes used for moving things around inside the cell</a:t>
            </a:r>
          </a:p>
          <a:p>
            <a:pPr marL="457200" indent="-457200">
              <a:buAutoNum type="alphaUcPeriod"/>
            </a:pPr>
            <a:r>
              <a:rPr lang="en-US" dirty="0" smtClean="0">
                <a:solidFill>
                  <a:srgbClr val="006600"/>
                </a:solidFill>
              </a:rPr>
              <a:t>Protective layer outside of the cell membrane</a:t>
            </a:r>
          </a:p>
          <a:p>
            <a:pPr marL="457200" indent="-457200">
              <a:buAutoNum type="alphaUcPeriod"/>
            </a:pPr>
            <a:r>
              <a:rPr lang="en-US" dirty="0" smtClean="0"/>
              <a:t>Manufactures proteins</a:t>
            </a:r>
          </a:p>
          <a:p>
            <a:pPr marL="457200" indent="-457200">
              <a:buAutoNum type="alphaUcPeriod"/>
            </a:pPr>
            <a:r>
              <a:rPr lang="en-US" dirty="0" smtClean="0">
                <a:solidFill>
                  <a:srgbClr val="0000FF"/>
                </a:solidFill>
              </a:rPr>
              <a:t>Site of cell digestion</a:t>
            </a:r>
            <a:endParaRPr lang="en-US" dirty="0">
              <a:solidFill>
                <a:srgbClr val="0000FF"/>
              </a:solidFill>
            </a:endParaRPr>
          </a:p>
        </p:txBody>
      </p:sp>
    </p:spTree>
    <p:extLst>
      <p:ext uri="{BB962C8B-B14F-4D97-AF65-F5344CB8AC3E}">
        <p14:creationId xmlns:p14="http://schemas.microsoft.com/office/powerpoint/2010/main" val="666114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6600"/>
                </a:solidFill>
              </a:rPr>
              <a:t>Plant</a:t>
            </a:r>
            <a:r>
              <a:rPr lang="en-US" dirty="0" smtClean="0"/>
              <a:t> or </a:t>
            </a:r>
            <a:r>
              <a:rPr lang="en-US" dirty="0" smtClean="0">
                <a:solidFill>
                  <a:srgbClr val="663300"/>
                </a:solidFill>
              </a:rPr>
              <a:t>Animal </a:t>
            </a:r>
            <a:r>
              <a:rPr lang="en-US" dirty="0" smtClean="0"/>
              <a:t>Cell or </a:t>
            </a:r>
            <a:r>
              <a:rPr lang="en-US" dirty="0" smtClean="0">
                <a:solidFill>
                  <a:srgbClr val="0000FF"/>
                </a:solidFill>
              </a:rPr>
              <a:t>Both</a:t>
            </a:r>
            <a:endParaRPr lang="en-US" dirty="0">
              <a:solidFill>
                <a:srgbClr val="0000FF"/>
              </a:solidFill>
            </a:endParaRPr>
          </a:p>
        </p:txBody>
      </p:sp>
      <p:sp>
        <p:nvSpPr>
          <p:cNvPr id="3" name="Content Placeholder 2"/>
          <p:cNvSpPr>
            <a:spLocks noGrp="1"/>
          </p:cNvSpPr>
          <p:nvPr>
            <p:ph sz="quarter" idx="1"/>
          </p:nvPr>
        </p:nvSpPr>
        <p:spPr/>
        <p:txBody>
          <a:bodyPr/>
          <a:lstStyle/>
          <a:p>
            <a:r>
              <a:rPr lang="en-US" dirty="0" smtClean="0"/>
              <a:t>Cell Wall </a:t>
            </a:r>
          </a:p>
          <a:p>
            <a:r>
              <a:rPr lang="en-US" dirty="0" smtClean="0"/>
              <a:t>Centrioles</a:t>
            </a:r>
          </a:p>
          <a:p>
            <a:r>
              <a:rPr lang="en-US" dirty="0" smtClean="0"/>
              <a:t>Central Vacuole</a:t>
            </a:r>
          </a:p>
          <a:p>
            <a:r>
              <a:rPr lang="en-US" dirty="0" smtClean="0"/>
              <a:t>Mitochondria</a:t>
            </a:r>
          </a:p>
          <a:p>
            <a:r>
              <a:rPr lang="en-US" dirty="0" smtClean="0"/>
              <a:t>Chloroplasts</a:t>
            </a:r>
          </a:p>
          <a:p>
            <a:r>
              <a:rPr lang="en-US" dirty="0" smtClean="0"/>
              <a:t>Ribosomes</a:t>
            </a:r>
          </a:p>
          <a:p>
            <a:r>
              <a:rPr lang="en-US" dirty="0" smtClean="0"/>
              <a:t>Nucleus</a:t>
            </a:r>
            <a:endParaRPr lang="en-US" dirty="0"/>
          </a:p>
        </p:txBody>
      </p:sp>
    </p:spTree>
    <p:extLst>
      <p:ext uri="{BB962C8B-B14F-4D97-AF65-F5344CB8AC3E}">
        <p14:creationId xmlns:p14="http://schemas.microsoft.com/office/powerpoint/2010/main" val="25486615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6600"/>
                </a:solidFill>
              </a:rPr>
              <a:t>Plant</a:t>
            </a:r>
            <a:r>
              <a:rPr lang="en-US" dirty="0" smtClean="0"/>
              <a:t> or </a:t>
            </a:r>
            <a:r>
              <a:rPr lang="en-US" dirty="0" smtClean="0">
                <a:solidFill>
                  <a:srgbClr val="663300"/>
                </a:solidFill>
              </a:rPr>
              <a:t>Animal </a:t>
            </a:r>
            <a:r>
              <a:rPr lang="en-US" dirty="0" smtClean="0"/>
              <a:t>Cell or </a:t>
            </a:r>
            <a:r>
              <a:rPr lang="en-US" dirty="0" smtClean="0">
                <a:solidFill>
                  <a:srgbClr val="0000FF"/>
                </a:solidFill>
              </a:rPr>
              <a:t>Both</a:t>
            </a:r>
            <a:endParaRPr lang="en-US" dirty="0">
              <a:solidFill>
                <a:srgbClr val="0000FF"/>
              </a:solidFill>
            </a:endParaRPr>
          </a:p>
        </p:txBody>
      </p:sp>
      <p:sp>
        <p:nvSpPr>
          <p:cNvPr id="3" name="Content Placeholder 2"/>
          <p:cNvSpPr>
            <a:spLocks noGrp="1"/>
          </p:cNvSpPr>
          <p:nvPr>
            <p:ph sz="quarter" idx="1"/>
          </p:nvPr>
        </p:nvSpPr>
        <p:spPr/>
        <p:txBody>
          <a:bodyPr/>
          <a:lstStyle/>
          <a:p>
            <a:r>
              <a:rPr lang="en-US" dirty="0" smtClean="0">
                <a:solidFill>
                  <a:srgbClr val="006600"/>
                </a:solidFill>
              </a:rPr>
              <a:t>Cell Wall </a:t>
            </a:r>
          </a:p>
          <a:p>
            <a:r>
              <a:rPr lang="en-US" dirty="0" smtClean="0">
                <a:solidFill>
                  <a:srgbClr val="663300"/>
                </a:solidFill>
              </a:rPr>
              <a:t>Centrioles</a:t>
            </a:r>
          </a:p>
          <a:p>
            <a:r>
              <a:rPr lang="en-US" dirty="0" smtClean="0">
                <a:solidFill>
                  <a:srgbClr val="006600"/>
                </a:solidFill>
              </a:rPr>
              <a:t>Central Vacuole</a:t>
            </a:r>
          </a:p>
          <a:p>
            <a:r>
              <a:rPr lang="en-US" dirty="0" smtClean="0">
                <a:solidFill>
                  <a:srgbClr val="0000FF"/>
                </a:solidFill>
              </a:rPr>
              <a:t>Mitochondria</a:t>
            </a:r>
          </a:p>
          <a:p>
            <a:r>
              <a:rPr lang="en-US" dirty="0" smtClean="0">
                <a:solidFill>
                  <a:srgbClr val="006600"/>
                </a:solidFill>
              </a:rPr>
              <a:t>Chloroplasts</a:t>
            </a:r>
          </a:p>
          <a:p>
            <a:r>
              <a:rPr lang="en-US" dirty="0" smtClean="0">
                <a:solidFill>
                  <a:srgbClr val="0000FF"/>
                </a:solidFill>
              </a:rPr>
              <a:t>Ribosomes</a:t>
            </a:r>
          </a:p>
          <a:p>
            <a:r>
              <a:rPr lang="en-US" dirty="0" smtClean="0">
                <a:solidFill>
                  <a:srgbClr val="0000FF"/>
                </a:solidFill>
              </a:rPr>
              <a:t>Nucleus</a:t>
            </a:r>
            <a:endParaRPr lang="en-US" dirty="0">
              <a:solidFill>
                <a:srgbClr val="0000FF"/>
              </a:solidFill>
            </a:endParaRPr>
          </a:p>
        </p:txBody>
      </p:sp>
    </p:spTree>
    <p:extLst>
      <p:ext uri="{BB962C8B-B14F-4D97-AF65-F5344CB8AC3E}">
        <p14:creationId xmlns:p14="http://schemas.microsoft.com/office/powerpoint/2010/main" val="2976607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Wall Components</a:t>
            </a:r>
            <a:endParaRPr lang="en-US" dirty="0"/>
          </a:p>
        </p:txBody>
      </p:sp>
      <p:sp>
        <p:nvSpPr>
          <p:cNvPr id="4" name="Content Placeholder 3"/>
          <p:cNvSpPr>
            <a:spLocks noGrp="1"/>
          </p:cNvSpPr>
          <p:nvPr>
            <p:ph sz="quarter" idx="1"/>
          </p:nvPr>
        </p:nvSpPr>
        <p:spPr/>
        <p:txBody>
          <a:bodyPr/>
          <a:lstStyle/>
          <a:p>
            <a:r>
              <a:rPr lang="en-US" dirty="0" smtClean="0"/>
              <a:t>Plant</a:t>
            </a:r>
          </a:p>
          <a:p>
            <a:r>
              <a:rPr lang="en-US" dirty="0" smtClean="0"/>
              <a:t>Fungus</a:t>
            </a:r>
          </a:p>
          <a:p>
            <a:r>
              <a:rPr lang="en-US" dirty="0" smtClean="0"/>
              <a:t>Bacteria</a:t>
            </a:r>
          </a:p>
          <a:p>
            <a:r>
              <a:rPr lang="en-US" dirty="0" smtClean="0"/>
              <a:t>Animal</a:t>
            </a:r>
            <a:endParaRPr lang="en-US" dirty="0"/>
          </a:p>
        </p:txBody>
      </p:sp>
      <p:sp>
        <p:nvSpPr>
          <p:cNvPr id="5" name="Content Placeholder 4"/>
          <p:cNvSpPr>
            <a:spLocks noGrp="1"/>
          </p:cNvSpPr>
          <p:nvPr>
            <p:ph sz="quarter" idx="2"/>
          </p:nvPr>
        </p:nvSpPr>
        <p:spPr/>
        <p:txBody>
          <a:bodyPr/>
          <a:lstStyle/>
          <a:p>
            <a:r>
              <a:rPr lang="en-US" dirty="0" smtClean="0"/>
              <a:t>None</a:t>
            </a:r>
          </a:p>
          <a:p>
            <a:r>
              <a:rPr lang="en-US" dirty="0" smtClean="0"/>
              <a:t>Cellulose</a:t>
            </a:r>
          </a:p>
          <a:p>
            <a:r>
              <a:rPr lang="en-US" dirty="0" smtClean="0"/>
              <a:t>Peptidoglycan</a:t>
            </a:r>
          </a:p>
          <a:p>
            <a:r>
              <a:rPr lang="en-US" dirty="0" smtClean="0"/>
              <a:t>Chitin</a:t>
            </a:r>
            <a:endParaRPr lang="en-US" dirty="0"/>
          </a:p>
        </p:txBody>
      </p:sp>
    </p:spTree>
    <p:extLst>
      <p:ext uri="{BB962C8B-B14F-4D97-AF65-F5344CB8AC3E}">
        <p14:creationId xmlns:p14="http://schemas.microsoft.com/office/powerpoint/2010/main" val="2650843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Wall Components</a:t>
            </a:r>
            <a:endParaRPr lang="en-US" dirty="0"/>
          </a:p>
        </p:txBody>
      </p:sp>
      <p:sp>
        <p:nvSpPr>
          <p:cNvPr id="4" name="Content Placeholder 3"/>
          <p:cNvSpPr>
            <a:spLocks noGrp="1"/>
          </p:cNvSpPr>
          <p:nvPr>
            <p:ph sz="quarter" idx="1"/>
          </p:nvPr>
        </p:nvSpPr>
        <p:spPr/>
        <p:txBody>
          <a:bodyPr/>
          <a:lstStyle/>
          <a:p>
            <a:r>
              <a:rPr lang="en-US" dirty="0" smtClean="0">
                <a:solidFill>
                  <a:srgbClr val="006600"/>
                </a:solidFill>
              </a:rPr>
              <a:t>Plant</a:t>
            </a:r>
          </a:p>
          <a:p>
            <a:r>
              <a:rPr lang="en-US" dirty="0" smtClean="0">
                <a:solidFill>
                  <a:srgbClr val="663300"/>
                </a:solidFill>
              </a:rPr>
              <a:t>Fungus</a:t>
            </a:r>
          </a:p>
          <a:p>
            <a:r>
              <a:rPr lang="en-US" dirty="0" smtClean="0">
                <a:solidFill>
                  <a:srgbClr val="FF0000"/>
                </a:solidFill>
              </a:rPr>
              <a:t>Bacteria</a:t>
            </a:r>
          </a:p>
          <a:p>
            <a:r>
              <a:rPr lang="en-US" dirty="0" smtClean="0"/>
              <a:t>Animal</a:t>
            </a:r>
            <a:endParaRPr lang="en-US" dirty="0"/>
          </a:p>
        </p:txBody>
      </p:sp>
      <p:sp>
        <p:nvSpPr>
          <p:cNvPr id="5" name="Content Placeholder 4"/>
          <p:cNvSpPr>
            <a:spLocks noGrp="1"/>
          </p:cNvSpPr>
          <p:nvPr>
            <p:ph sz="quarter" idx="2"/>
          </p:nvPr>
        </p:nvSpPr>
        <p:spPr/>
        <p:txBody>
          <a:bodyPr/>
          <a:lstStyle/>
          <a:p>
            <a:r>
              <a:rPr lang="en-US" dirty="0" smtClean="0"/>
              <a:t>None</a:t>
            </a:r>
          </a:p>
          <a:p>
            <a:r>
              <a:rPr lang="en-US" dirty="0" smtClean="0">
                <a:solidFill>
                  <a:srgbClr val="006600"/>
                </a:solidFill>
              </a:rPr>
              <a:t>Cellulose</a:t>
            </a:r>
          </a:p>
          <a:p>
            <a:r>
              <a:rPr lang="en-US" dirty="0" smtClean="0">
                <a:solidFill>
                  <a:srgbClr val="FF0000"/>
                </a:solidFill>
              </a:rPr>
              <a:t>Peptidoglycan</a:t>
            </a:r>
          </a:p>
          <a:p>
            <a:r>
              <a:rPr lang="en-US" dirty="0" smtClean="0">
                <a:solidFill>
                  <a:srgbClr val="663300"/>
                </a:solidFill>
              </a:rPr>
              <a:t>Chitin</a:t>
            </a:r>
            <a:endParaRPr lang="en-US" dirty="0">
              <a:solidFill>
                <a:srgbClr val="663300"/>
              </a:solidFill>
            </a:endParaRPr>
          </a:p>
        </p:txBody>
      </p:sp>
    </p:spTree>
    <p:extLst>
      <p:ext uri="{BB962C8B-B14F-4D97-AF65-F5344CB8AC3E}">
        <p14:creationId xmlns:p14="http://schemas.microsoft.com/office/powerpoint/2010/main" val="21129342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262</TotalTime>
  <Words>839</Words>
  <Application>Microsoft Office PowerPoint</Application>
  <PresentationFormat>On-screen Show (4:3)</PresentationFormat>
  <Paragraphs>225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Oriel</vt:lpstr>
      <vt:lpstr>Cellular Structure  and  Transport  Review</vt:lpstr>
      <vt:lpstr>Cellular Structure</vt:lpstr>
      <vt:lpstr>Cellular Structure</vt:lpstr>
      <vt:lpstr>Cellular Structure</vt:lpstr>
      <vt:lpstr>Cellular Structure</vt:lpstr>
      <vt:lpstr>Plant or Animal Cell or Both</vt:lpstr>
      <vt:lpstr>Plant or Animal Cell or Both</vt:lpstr>
      <vt:lpstr>Cell Wall Components</vt:lpstr>
      <vt:lpstr>Cell Wall Components</vt:lpstr>
      <vt:lpstr>Endomembrane System - Look at the picture and how the proteins flow from one organelle to the next. On the next slide place the organelles in order from the beginning of the endomembrane system to the end (if you remember the picture, you will remember the order)</vt:lpstr>
      <vt:lpstr>Endomembrane System</vt:lpstr>
      <vt:lpstr>Endomembrane System</vt:lpstr>
      <vt:lpstr>Muscle Structure - Look at the diagram – on the next page you will place the muscle structures in order from largest to smallest</vt:lpstr>
      <vt:lpstr>Muscle Structure </vt:lpstr>
      <vt:lpstr>Muscle Structure </vt:lpstr>
      <vt:lpstr>Muscle Contraction Process: Put the following steps in order. On the test you will have to write them from Memory! PRACTICE! Correct order on next Slide. </vt:lpstr>
      <vt:lpstr>Muscle Contraction Process: Put the following steps in order. On the test you will have to write them from Memory! PRACTICE!</vt:lpstr>
      <vt:lpstr>Cell Transport</vt:lpstr>
      <vt:lpstr>Cell Transport</vt:lpstr>
      <vt:lpstr>Plant Cells In Various Solutions</vt:lpstr>
      <vt:lpstr>Plant Cells In Various Solutions</vt:lpstr>
      <vt:lpstr>Animal Cells In Various Solutions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Cellular Structure  and  Transport  Review</dc:title>
  <dc:creator>NDHS</dc:creator>
  <cp:lastModifiedBy>NDHS</cp:lastModifiedBy>
  <cp:revision>18</cp:revision>
  <dcterms:created xsi:type="dcterms:W3CDTF">2014-09-23T11:29:06Z</dcterms:created>
  <dcterms:modified xsi:type="dcterms:W3CDTF">2014-09-25T12:08:52Z</dcterms:modified>
</cp:coreProperties>
</file>