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263" r:id="rId5"/>
    <p:sldId id="272" r:id="rId6"/>
    <p:sldId id="269" r:id="rId7"/>
    <p:sldId id="273" r:id="rId8"/>
    <p:sldId id="260" r:id="rId9"/>
    <p:sldId id="274" r:id="rId10"/>
    <p:sldId id="261" r:id="rId11"/>
    <p:sldId id="275" r:id="rId12"/>
    <p:sldId id="262" r:id="rId13"/>
    <p:sldId id="276" r:id="rId14"/>
    <p:sldId id="258" r:id="rId15"/>
    <p:sldId id="277" r:id="rId16"/>
    <p:sldId id="259" r:id="rId17"/>
    <p:sldId id="278" r:id="rId18"/>
    <p:sldId id="270" r:id="rId19"/>
    <p:sldId id="279" r:id="rId20"/>
    <p:sldId id="264" r:id="rId21"/>
    <p:sldId id="280" r:id="rId22"/>
    <p:sldId id="265" r:id="rId23"/>
    <p:sldId id="281" r:id="rId24"/>
    <p:sldId id="266" r:id="rId25"/>
    <p:sldId id="282" r:id="rId26"/>
    <p:sldId id="25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7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4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9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3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9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2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4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5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39224-57B3-42FA-ACB1-858204BF632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9C0A-532F-4F0B-BF9C-9FF17036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3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biosci/bio_animations/MH01_CellularRespiration_Web/index.html" TargetMode="External"/><Relationship Id="rId2" Type="http://schemas.openxmlformats.org/officeDocument/2006/relationships/hyperlink" Target="http://www.sumanasinc.com/webcontent/animations/content/cellularrespir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oHMmtqKgs50" TargetMode="External"/><Relationship Id="rId4" Type="http://schemas.openxmlformats.org/officeDocument/2006/relationships/hyperlink" Target="http://highered.mcgraw-hill.com/sites/0072507470/student_view0/chapter25/animation__electron_transport_system_and_atp_synthesis__quiz_1_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Respiration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4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Kreb’s</a:t>
            </a:r>
            <a:r>
              <a:rPr lang="en-US" dirty="0" smtClean="0"/>
              <a:t>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206818"/>
              </p:ext>
            </p:extLst>
          </p:nvPr>
        </p:nvGraphicFramePr>
        <p:xfrm>
          <a:off x="1558290" y="2962751"/>
          <a:ext cx="6027420" cy="1550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3710"/>
                <a:gridCol w="3013710"/>
              </a:tblGrid>
              <a:tr h="389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Reactants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Products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9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86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Kreb’s</a:t>
            </a:r>
            <a:r>
              <a:rPr lang="en-US" dirty="0" smtClean="0"/>
              <a:t>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58290" y="2962751"/>
          <a:ext cx="6027420" cy="1800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3710"/>
                <a:gridCol w="3013710"/>
              </a:tblGrid>
              <a:tr h="389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Reactants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Products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9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 Pyruvate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8 </a:t>
                      </a:r>
                      <a:r>
                        <a:rPr lang="en-US" sz="1600" dirty="0" err="1">
                          <a:effectLst/>
                        </a:rPr>
                        <a:t>NAD</a:t>
                      </a:r>
                      <a:r>
                        <a:rPr lang="en-US" sz="1600" dirty="0">
                          <a:effectLst/>
                        </a:rPr>
                        <a:t>+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2 FAD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2 ADP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2 Phosphates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6 CO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8 NADH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2 FADH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2 ATP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43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216519"/>
              </p:ext>
            </p:extLst>
          </p:nvPr>
        </p:nvGraphicFramePr>
        <p:xfrm>
          <a:off x="1553210" y="3011329"/>
          <a:ext cx="6037580" cy="1541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8790"/>
                <a:gridCol w="3018790"/>
              </a:tblGrid>
              <a:tr h="37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Reactants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Products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821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152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53210" y="3011329"/>
          <a:ext cx="6037580" cy="1703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8790"/>
                <a:gridCol w="3018790"/>
              </a:tblGrid>
              <a:tr h="379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Reactants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Products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821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10 NADH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2 FADH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34 ADP + Phosphate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6 Oxygen</a:t>
                      </a:r>
                      <a:br>
                        <a:rPr lang="en-US" sz="1600">
                          <a:effectLst/>
                        </a:rPr>
                      </a:b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10 NAD+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2 FAD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34 ATP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6 H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67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ttp://www.phschool.com/science/biology_place/biocoach/images/cellresp/Overview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2390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066800" y="37338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rgbClr val="D9D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2819400"/>
            <a:ext cx="990600" cy="457200"/>
          </a:xfrm>
          <a:prstGeom prst="rect">
            <a:avLst/>
          </a:prstGeom>
          <a:solidFill>
            <a:schemeClr val="bg1"/>
          </a:solidFill>
          <a:ln>
            <a:solidFill>
              <a:srgbClr val="D9D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38600" y="3516744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rgbClr val="D9D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098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solidFill>
              <a:srgbClr val="D9D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530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solidFill>
              <a:srgbClr val="D9D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07544" y="5334000"/>
            <a:ext cx="979056" cy="533400"/>
          </a:xfrm>
          <a:prstGeom prst="rect">
            <a:avLst/>
          </a:prstGeom>
          <a:solidFill>
            <a:schemeClr val="bg1"/>
          </a:solidFill>
          <a:ln>
            <a:solidFill>
              <a:srgbClr val="D9D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4800600"/>
            <a:ext cx="990600" cy="457200"/>
          </a:xfrm>
          <a:prstGeom prst="rect">
            <a:avLst/>
          </a:prstGeom>
          <a:solidFill>
            <a:schemeClr val="bg1"/>
          </a:solidFill>
          <a:ln>
            <a:solidFill>
              <a:srgbClr val="D9D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62600" y="4575464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rgbClr val="D9D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467600" y="3924300"/>
            <a:ext cx="914400" cy="457200"/>
          </a:xfrm>
          <a:prstGeom prst="rect">
            <a:avLst/>
          </a:prstGeom>
          <a:solidFill>
            <a:schemeClr val="bg1"/>
          </a:solidFill>
          <a:ln>
            <a:solidFill>
              <a:srgbClr val="D9D9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86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phschool.com/science/biology_place/biocoach/images/cellresp/Overview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2390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2391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agra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6163056" cy="3401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3057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81400"/>
            <a:ext cx="8229600" cy="2743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300" dirty="0" smtClean="0"/>
              <a:t>a. </a:t>
            </a:r>
            <a:r>
              <a:rPr lang="en-US" sz="1300" dirty="0" err="1" smtClean="0"/>
              <a:t>Intermembranous</a:t>
            </a:r>
            <a:r>
              <a:rPr lang="en-US" sz="1300" dirty="0" smtClean="0"/>
              <a:t> </a:t>
            </a:r>
            <a:r>
              <a:rPr lang="en-US" sz="1400" dirty="0" smtClean="0"/>
              <a:t>Space</a:t>
            </a:r>
            <a:br>
              <a:rPr lang="en-US" sz="1400" dirty="0" smtClean="0"/>
            </a:br>
            <a:r>
              <a:rPr lang="en-US" sz="1400" dirty="0" smtClean="0"/>
              <a:t>b. Inner Membrane</a:t>
            </a:r>
            <a:br>
              <a:rPr lang="en-US" sz="1400" dirty="0" smtClean="0"/>
            </a:br>
            <a:r>
              <a:rPr lang="en-US" sz="1400" dirty="0" smtClean="0"/>
              <a:t>c. Matrix</a:t>
            </a:r>
            <a:br>
              <a:rPr lang="en-US" sz="1400" dirty="0" smtClean="0"/>
            </a:br>
            <a:r>
              <a:rPr lang="en-US" sz="1400" dirty="0" smtClean="0"/>
              <a:t>d. </a:t>
            </a:r>
            <a:r>
              <a:rPr lang="en-US" sz="1400" dirty="0" err="1" smtClean="0"/>
              <a:t>ETC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e. </a:t>
            </a:r>
            <a:r>
              <a:rPr lang="en-US" sz="1400" dirty="0" err="1" smtClean="0"/>
              <a:t>NADH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f. </a:t>
            </a:r>
            <a:r>
              <a:rPr lang="en-US" sz="1400" dirty="0" err="1" smtClean="0"/>
              <a:t>NAD</a:t>
            </a:r>
            <a:r>
              <a:rPr lang="en-US" sz="1400" dirty="0" smtClean="0"/>
              <a:t>+</a:t>
            </a:r>
            <a:br>
              <a:rPr lang="en-US" sz="1400" dirty="0" smtClean="0"/>
            </a:br>
            <a:r>
              <a:rPr lang="en-US" sz="1400" dirty="0" smtClean="0"/>
              <a:t>g. H+</a:t>
            </a:r>
            <a:br>
              <a:rPr lang="en-US" sz="1400" dirty="0" smtClean="0"/>
            </a:br>
            <a:r>
              <a:rPr lang="en-US" sz="1400" dirty="0" smtClean="0"/>
              <a:t>h. O2</a:t>
            </a:r>
            <a:br>
              <a:rPr lang="en-US" sz="1400" dirty="0" smtClean="0"/>
            </a:br>
            <a:r>
              <a:rPr lang="en-US" sz="1400" dirty="0" err="1" smtClean="0"/>
              <a:t>i</a:t>
            </a:r>
            <a:r>
              <a:rPr lang="en-US" sz="1400" dirty="0" smtClean="0"/>
              <a:t>. H2O</a:t>
            </a:r>
            <a:br>
              <a:rPr lang="en-US" sz="1400" dirty="0" smtClean="0"/>
            </a:br>
            <a:r>
              <a:rPr lang="en-US" sz="1400" dirty="0" smtClean="0"/>
              <a:t>j. ATP Synthase</a:t>
            </a:r>
            <a:br>
              <a:rPr lang="en-US" sz="1400" dirty="0" smtClean="0"/>
            </a:br>
            <a:r>
              <a:rPr lang="en-US" sz="1400" dirty="0" smtClean="0"/>
              <a:t>k. ADP + P</a:t>
            </a:r>
            <a:br>
              <a:rPr lang="en-US" sz="1400" dirty="0" smtClean="0"/>
            </a:br>
            <a:r>
              <a:rPr lang="en-US" sz="1400" dirty="0" smtClean="0"/>
              <a:t>l. ATP </a:t>
            </a:r>
            <a:br>
              <a:rPr lang="en-US" sz="1400" dirty="0" smtClean="0"/>
            </a:br>
            <a:endParaRPr lang="en-US" sz="1400" dirty="0"/>
          </a:p>
        </p:txBody>
      </p:sp>
      <p:pic>
        <p:nvPicPr>
          <p:cNvPr id="4" name="Content Placeholder 3" descr="Diagra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"/>
            <a:ext cx="6163056" cy="3401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079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Fermentation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663756"/>
              </p:ext>
            </p:extLst>
          </p:nvPr>
        </p:nvGraphicFramePr>
        <p:xfrm>
          <a:off x="457200" y="1600200"/>
          <a:ext cx="8229599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-type</a:t>
                      </a:r>
                      <a:r>
                        <a:rPr lang="en-US" baseline="0" dirty="0" smtClean="0"/>
                        <a:t> of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Reactants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Yield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900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Fermentation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402556"/>
              </p:ext>
            </p:extLst>
          </p:nvPr>
        </p:nvGraphicFramePr>
        <p:xfrm>
          <a:off x="304800" y="1676400"/>
          <a:ext cx="82295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-type</a:t>
                      </a:r>
                      <a:r>
                        <a:rPr lang="en-US" baseline="0" dirty="0" smtClean="0"/>
                        <a:t> of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Reactants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Yield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Alcoholic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Pyruvate +</a:t>
                      </a:r>
                    </a:p>
                    <a:p>
                      <a:r>
                        <a:rPr lang="en-US" baseline="0" dirty="0" err="1" smtClean="0"/>
                        <a:t>NADH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Ethanol + CO</a:t>
                      </a:r>
                      <a:r>
                        <a:rPr lang="en-US" baseline="-25000" dirty="0" smtClean="0"/>
                        <a:t>2 </a:t>
                      </a:r>
                      <a:r>
                        <a:rPr lang="en-US" baseline="0" dirty="0" smtClean="0"/>
                        <a:t>+ </a:t>
                      </a:r>
                      <a:r>
                        <a:rPr lang="en-US" baseline="0" dirty="0" err="1" smtClean="0"/>
                        <a:t>NAD</a:t>
                      </a:r>
                      <a:r>
                        <a:rPr lang="en-US" baseline="30000" dirty="0" smtClean="0"/>
                        <a:t>+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Oxygen is not available for </a:t>
                      </a:r>
                      <a:r>
                        <a:rPr lang="en-US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To Restore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NAD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baseline="0" dirty="0" smtClean="0"/>
                        <a:t> for Glycolysis</a:t>
                      </a:r>
                    </a:p>
                    <a:p>
                      <a:r>
                        <a:rPr lang="en-US" baseline="0" dirty="0" smtClean="0"/>
                        <a:t>- Allows Glycolysis to generate ATP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Lactic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Pyruvate + </a:t>
                      </a:r>
                      <a:r>
                        <a:rPr lang="en-US" dirty="0" err="1" smtClean="0"/>
                        <a:t>NADH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Lactic acid + </a:t>
                      </a:r>
                      <a:r>
                        <a:rPr lang="en-US" baseline="0" dirty="0" err="1" smtClean="0"/>
                        <a:t>NAD</a:t>
                      </a:r>
                      <a:r>
                        <a:rPr lang="en-US" baseline="30000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56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</a:t>
            </a:r>
            <a:r>
              <a:rPr lang="en-US" dirty="0" err="1" smtClean="0"/>
              <a:t>Reaction:Reactants</a:t>
            </a:r>
            <a:r>
              <a:rPr lang="en-US" dirty="0" smtClean="0"/>
              <a:t>, products, when in the process, where in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+    		</a:t>
            </a:r>
            <a:r>
              <a:rPr lang="en-US" dirty="0" smtClean="0">
                <a:sym typeface="Wingdings" panose="05000000000000000000" pitchFamily="2" charset="2"/>
              </a:rPr>
              <a:t>		+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47800" y="2209800"/>
            <a:ext cx="5715000" cy="838200"/>
            <a:chOff x="1447800" y="2209800"/>
            <a:chExt cx="5715000" cy="8382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478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162800" y="22098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3528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1816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47800" y="4191000"/>
            <a:ext cx="5715000" cy="838200"/>
            <a:chOff x="1447800" y="2209800"/>
            <a:chExt cx="5715000" cy="8382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4478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162800" y="22098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3528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816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5306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 of a Red Blood Cell Through The Body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65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Vena Cava 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Right Atrium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Atrioventricular Valve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Right </a:t>
            </a:r>
            <a:r>
              <a:rPr lang="en-US" sz="2400" dirty="0" err="1"/>
              <a:t>Ventrical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Semilunar Valve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Pulmonary artery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lungs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  pulmonary vein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Left Atrium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  Atrioventricular valve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 </a:t>
            </a:r>
            <a:br>
              <a:rPr lang="en-US" sz="2400" dirty="0"/>
            </a:br>
            <a:r>
              <a:rPr lang="en-US" sz="2400" dirty="0"/>
              <a:t>Left </a:t>
            </a:r>
            <a:r>
              <a:rPr lang="en-US" sz="2400" dirty="0" err="1"/>
              <a:t>Ventrical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  Semilunar Valve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   Aorta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Arteries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  </a:t>
            </a:r>
            <a:r>
              <a:rPr lang="en-US" sz="2400" dirty="0" err="1"/>
              <a:t>Atertioles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   Capillaries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   </a:t>
            </a:r>
            <a:r>
              <a:rPr lang="en-US" sz="2400" dirty="0" err="1"/>
              <a:t>Venules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Veins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  Vena Cava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05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800" dirty="0"/>
              <a:t>Contraction of Diaphragm and Intercostal muscles </a:t>
            </a:r>
            <a:endParaRPr lang="en-US" sz="3800" dirty="0" smtClean="0"/>
          </a:p>
          <a:p>
            <a:endParaRPr lang="en-US" sz="3800" dirty="0"/>
          </a:p>
          <a:p>
            <a:r>
              <a:rPr lang="en-US" sz="3800" dirty="0"/>
              <a:t>CO</a:t>
            </a:r>
            <a:r>
              <a:rPr lang="en-US" sz="3800" baseline="-25000" dirty="0"/>
              <a:t>2</a:t>
            </a:r>
            <a:r>
              <a:rPr lang="en-US" sz="3800" dirty="0"/>
              <a:t> concentrations increase forming carbonic acid</a:t>
            </a:r>
            <a:br>
              <a:rPr lang="en-US" sz="3800" dirty="0"/>
            </a:br>
            <a:r>
              <a:rPr lang="en-US" sz="3800" dirty="0"/>
              <a:t>pH of blood decreases</a:t>
            </a:r>
            <a:br>
              <a:rPr lang="en-US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Higher external pressure forces air into lungs</a:t>
            </a:r>
            <a:br>
              <a:rPr lang="en-US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Enlargement of Rib </a:t>
            </a:r>
            <a:r>
              <a:rPr lang="en-US" sz="3800" dirty="0" smtClean="0"/>
              <a:t>Cage</a:t>
            </a:r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Diaphragm and intercostal muscles relax expelling air</a:t>
            </a:r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Lower pressure inside lungs</a:t>
            </a:r>
            <a:br>
              <a:rPr lang="en-US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err="1"/>
              <a:t>Chemosensors</a:t>
            </a:r>
            <a:r>
              <a:rPr lang="en-US" sz="3800" dirty="0"/>
              <a:t> in medulla oblongata and carotid artery signal diaphragm to contract harder and more often to increase the flow of air into and out of lungs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07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concentrations increase forming carbonic acid</a:t>
            </a:r>
            <a:br>
              <a:rPr lang="en-US" dirty="0"/>
            </a:br>
            <a:r>
              <a:rPr lang="en-US" dirty="0"/>
              <a:t>pH of blood decreases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Chemosensors</a:t>
            </a:r>
            <a:r>
              <a:rPr lang="en-US" dirty="0"/>
              <a:t> in medulla oblongata and carotid artery signal diaphragm to contract harder and more often to increase the flow of air into and out of lungs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Contraction of Diaphragm and Intercostal muscles 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Enlargement of Rib Cage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Lower pressure inside lungs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Higher external pressure forces air into lungs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Diaphragm and intercostal muscles relax expelling air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2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47950" y="1747838"/>
            <a:ext cx="3848100" cy="3362325"/>
            <a:chOff x="0" y="0"/>
            <a:chExt cx="3848100" cy="3362325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3848100" cy="3362325"/>
              <a:chOff x="0" y="0"/>
              <a:chExt cx="3848100" cy="3362325"/>
            </a:xfrm>
          </p:grpSpPr>
          <p:sp>
            <p:nvSpPr>
              <p:cNvPr id="7" name="Heart 6"/>
              <p:cNvSpPr/>
              <p:nvPr/>
            </p:nvSpPr>
            <p:spPr>
              <a:xfrm>
                <a:off x="457200" y="323850"/>
                <a:ext cx="3038475" cy="3038475"/>
              </a:xfrm>
              <a:prstGeom prst="hear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flipV="1">
                <a:off x="609600" y="1809750"/>
                <a:ext cx="2800350" cy="476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 rot="18124928">
                <a:off x="342900" y="295275"/>
                <a:ext cx="390525" cy="8096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2991695">
                <a:off x="3133725" y="266700"/>
                <a:ext cx="390525" cy="8096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495675" y="0"/>
                <a:ext cx="352425" cy="5619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114300"/>
                <a:ext cx="304800" cy="5619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714500" y="323850"/>
                <a:ext cx="561975" cy="14859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1714500" y="323850"/>
                <a:ext cx="561975" cy="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990725" y="323850"/>
                <a:ext cx="0" cy="14859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1990725" y="1762125"/>
              <a:ext cx="0" cy="1600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5808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47950" y="1747838"/>
            <a:ext cx="3848100" cy="3362325"/>
            <a:chOff x="0" y="0"/>
            <a:chExt cx="3848100" cy="3362325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3848100" cy="3362325"/>
              <a:chOff x="0" y="0"/>
              <a:chExt cx="3848100" cy="3362325"/>
            </a:xfrm>
          </p:grpSpPr>
          <p:sp>
            <p:nvSpPr>
              <p:cNvPr id="7" name="Heart 6"/>
              <p:cNvSpPr/>
              <p:nvPr/>
            </p:nvSpPr>
            <p:spPr>
              <a:xfrm>
                <a:off x="457200" y="323850"/>
                <a:ext cx="3038475" cy="3038475"/>
              </a:xfrm>
              <a:prstGeom prst="hear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flipV="1">
                <a:off x="609600" y="1809750"/>
                <a:ext cx="2800350" cy="476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 rot="18124928">
                <a:off x="342900" y="295275"/>
                <a:ext cx="390525" cy="8096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2991695">
                <a:off x="3133725" y="266700"/>
                <a:ext cx="390525" cy="8096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495675" y="0"/>
                <a:ext cx="352425" cy="5619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114300"/>
                <a:ext cx="304800" cy="5619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714500" y="323850"/>
                <a:ext cx="561975" cy="14859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1714500" y="323850"/>
                <a:ext cx="561975" cy="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990725" y="323850"/>
                <a:ext cx="0" cy="14859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1990725" y="1762125"/>
              <a:ext cx="0" cy="1600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ular Callout 28"/>
          <p:cNvSpPr/>
          <p:nvPr/>
        </p:nvSpPr>
        <p:spPr>
          <a:xfrm>
            <a:off x="6412286" y="2482258"/>
            <a:ext cx="1933573" cy="828675"/>
          </a:xfrm>
          <a:prstGeom prst="wedgeRectCallout">
            <a:avLst>
              <a:gd name="adj1" fmla="val -142445"/>
              <a:gd name="adj2" fmla="val 8286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52600" y="2009117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Vena Cava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05150" y="280561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R. Atrium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22116" y="2850430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L. Atrium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57573" y="3694629"/>
            <a:ext cx="126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R. Ventricle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27130" y="3605213"/>
            <a:ext cx="126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L. Ventricle</a:t>
            </a:r>
            <a:endParaRPr lang="en-US" dirty="0"/>
          </a:p>
        </p:txBody>
      </p:sp>
      <p:sp>
        <p:nvSpPr>
          <p:cNvPr id="22" name="Rectangular Callout 21"/>
          <p:cNvSpPr/>
          <p:nvPr/>
        </p:nvSpPr>
        <p:spPr>
          <a:xfrm>
            <a:off x="740604" y="3789879"/>
            <a:ext cx="1933573" cy="828675"/>
          </a:xfrm>
          <a:prstGeom prst="wedgeRectCallout">
            <a:avLst>
              <a:gd name="adj1" fmla="val 88556"/>
              <a:gd name="adj2" fmla="val -7013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38200" y="3881050"/>
            <a:ext cx="180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Atrioventricular Valve</a:t>
            </a:r>
            <a:endParaRPr lang="en-US" dirty="0"/>
          </a:p>
        </p:txBody>
      </p:sp>
      <p:sp>
        <p:nvSpPr>
          <p:cNvPr id="24" name="Rectangular Callout 23"/>
          <p:cNvSpPr/>
          <p:nvPr/>
        </p:nvSpPr>
        <p:spPr>
          <a:xfrm>
            <a:off x="6319837" y="3694629"/>
            <a:ext cx="1933573" cy="828675"/>
          </a:xfrm>
          <a:prstGeom prst="wedgeRectCallout">
            <a:avLst>
              <a:gd name="adj1" fmla="val -84365"/>
              <a:gd name="adj2" fmla="val -6456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486522" y="3789879"/>
            <a:ext cx="1766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Atrioventricular Valve</a:t>
            </a:r>
            <a:endParaRPr lang="en-US" dirty="0"/>
          </a:p>
        </p:txBody>
      </p:sp>
      <p:sp>
        <p:nvSpPr>
          <p:cNvPr id="26" name="Rectangular Callout 25"/>
          <p:cNvSpPr/>
          <p:nvPr/>
        </p:nvSpPr>
        <p:spPr>
          <a:xfrm>
            <a:off x="789672" y="2620758"/>
            <a:ext cx="1933573" cy="828675"/>
          </a:xfrm>
          <a:prstGeom prst="wedgeRectCallout">
            <a:avLst>
              <a:gd name="adj1" fmla="val 141102"/>
              <a:gd name="adj2" fmla="val 6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64427" y="2711930"/>
            <a:ext cx="180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Semilunar Valve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73678" y="2671485"/>
            <a:ext cx="180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Semilunar Valve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178922" y="1882806"/>
            <a:ext cx="174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Pulmonary Vein</a:t>
            </a:r>
            <a:endParaRPr lang="en-US" dirty="0"/>
          </a:p>
        </p:txBody>
      </p:sp>
      <p:sp>
        <p:nvSpPr>
          <p:cNvPr id="31" name="Rectangular Callout 30"/>
          <p:cNvSpPr/>
          <p:nvPr/>
        </p:nvSpPr>
        <p:spPr>
          <a:xfrm>
            <a:off x="942072" y="609600"/>
            <a:ext cx="1933573" cy="828675"/>
          </a:xfrm>
          <a:prstGeom prst="wedgeRectCallout">
            <a:avLst>
              <a:gd name="adj1" fmla="val 131071"/>
              <a:gd name="adj2" fmla="val 1249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6159211" y="521855"/>
            <a:ext cx="1933573" cy="828675"/>
          </a:xfrm>
          <a:prstGeom prst="wedgeRectCallout">
            <a:avLst>
              <a:gd name="adj1" fmla="val -120983"/>
              <a:gd name="adj2" fmla="val 13401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77367" y="654605"/>
            <a:ext cx="1745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Pulmonary </a:t>
            </a:r>
            <a:endParaRPr lang="en-US" dirty="0"/>
          </a:p>
          <a:p>
            <a:r>
              <a:rPr lang="en-US" dirty="0" smtClean="0"/>
              <a:t>Artery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53058" y="613041"/>
            <a:ext cx="174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Aorta</a:t>
            </a:r>
          </a:p>
        </p:txBody>
      </p:sp>
    </p:spTree>
    <p:extLst>
      <p:ext uri="{BB962C8B-B14F-4D97-AF65-F5344CB8AC3E}">
        <p14:creationId xmlns:p14="http://schemas.microsoft.com/office/powerpoint/2010/main" val="3578211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2"/>
              </a:rPr>
              <a:t>Bad Animation but informative</a:t>
            </a:r>
            <a:endParaRPr lang="en-US" altLang="en-US" dirty="0" smtClean="0"/>
          </a:p>
          <a:p>
            <a:r>
              <a:rPr lang="en-US" altLang="en-US" dirty="0" smtClean="0">
                <a:hlinkClick r:id="rId3"/>
              </a:rPr>
              <a:t>Good Animation </a:t>
            </a:r>
            <a:endParaRPr lang="en-US" altLang="en-US" dirty="0" smtClean="0"/>
          </a:p>
          <a:p>
            <a:r>
              <a:rPr lang="en-US" altLang="en-US" dirty="0" smtClean="0">
                <a:hlinkClick r:id="rId4"/>
              </a:rPr>
              <a:t>Electron Transport Chain</a:t>
            </a:r>
            <a:endParaRPr lang="en-US" altLang="en-US" dirty="0" smtClean="0"/>
          </a:p>
          <a:p>
            <a:r>
              <a:rPr lang="en-US" altLang="en-US" dirty="0" smtClean="0">
                <a:hlinkClick r:id="rId5"/>
              </a:rPr>
              <a:t>The Heart</a:t>
            </a:r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5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</a:t>
            </a:r>
            <a:r>
              <a:rPr lang="en-US" dirty="0" err="1" smtClean="0"/>
              <a:t>Reaction:Reactants</a:t>
            </a:r>
            <a:r>
              <a:rPr lang="en-US" dirty="0" smtClean="0"/>
              <a:t>, products, when in the process, where in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	+    6 O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  <a:r>
              <a:rPr lang="en-US" dirty="0" smtClean="0">
                <a:sym typeface="Wingdings" panose="05000000000000000000" pitchFamily="2" charset="2"/>
              </a:rPr>
              <a:t>  6 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	+   6 CO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Glycolysis	       </a:t>
            </a:r>
            <a:r>
              <a:rPr lang="en-US" dirty="0" err="1" smtClean="0"/>
              <a:t>ETC</a:t>
            </a:r>
            <a:r>
              <a:rPr lang="en-US" dirty="0" smtClean="0"/>
              <a:t>	        </a:t>
            </a:r>
            <a:r>
              <a:rPr lang="en-US" dirty="0" err="1" smtClean="0"/>
              <a:t>ETC</a:t>
            </a:r>
            <a:r>
              <a:rPr lang="en-US" dirty="0" smtClean="0"/>
              <a:t> 	        Krebs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Cytoplasm	    INNER MEMBRANE 	       Matrix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47800" y="2209800"/>
            <a:ext cx="5715000" cy="838200"/>
            <a:chOff x="1447800" y="2209800"/>
            <a:chExt cx="5715000" cy="8382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478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162800" y="22098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3528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1816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47800" y="4191000"/>
            <a:ext cx="5715000" cy="838200"/>
            <a:chOff x="1447800" y="2209800"/>
            <a:chExt cx="5715000" cy="8382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4478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162800" y="22098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3528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81600" y="2286000"/>
              <a:ext cx="0" cy="76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250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Label and Identify where the reactions 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itochondr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00250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109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tochondr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00250"/>
            <a:ext cx="38100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Label and Identify where the </a:t>
            </a:r>
            <a:r>
              <a:rPr lang="en-US" smtClean="0"/>
              <a:t>reactions occur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Outer </a:t>
            </a:r>
            <a:r>
              <a:rPr lang="en-US" sz="1700" dirty="0"/>
              <a:t>membrane 					</a:t>
            </a:r>
          </a:p>
          <a:p>
            <a:pPr marL="0" indent="0">
              <a:buNone/>
            </a:pPr>
            <a:r>
              <a:rPr lang="en-US" sz="1700" dirty="0"/>
              <a:t>Inner </a:t>
            </a:r>
            <a:r>
              <a:rPr lang="en-US" sz="1700" dirty="0" smtClean="0"/>
              <a:t>membrane</a:t>
            </a:r>
            <a:br>
              <a:rPr lang="en-US" sz="1700" dirty="0" smtClean="0"/>
            </a:br>
            <a:r>
              <a:rPr lang="en-US" sz="1700" dirty="0" smtClean="0"/>
              <a:t>(</a:t>
            </a:r>
            <a:r>
              <a:rPr lang="en-US" sz="1700" dirty="0" err="1" smtClean="0"/>
              <a:t>ETC</a:t>
            </a:r>
            <a:r>
              <a:rPr lang="en-US" sz="1700" dirty="0" smtClean="0"/>
              <a:t>) </a:t>
            </a:r>
            <a:r>
              <a:rPr lang="en-US" sz="1700" dirty="0"/>
              <a:t>					</a:t>
            </a:r>
          </a:p>
          <a:p>
            <a:pPr marL="0" indent="0">
              <a:buNone/>
            </a:pPr>
            <a:r>
              <a:rPr lang="en-US" sz="1700" dirty="0" err="1"/>
              <a:t>Intermembranous</a:t>
            </a:r>
            <a:r>
              <a:rPr lang="en-US" sz="1700" dirty="0"/>
              <a:t> space				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1700" dirty="0" smtClean="0"/>
              <a:t>Matrix</a:t>
            </a:r>
            <a:br>
              <a:rPr lang="en-US" sz="1700" dirty="0" smtClean="0"/>
            </a:br>
            <a:r>
              <a:rPr lang="en-US" sz="1700" dirty="0" smtClean="0"/>
              <a:t>(</a:t>
            </a:r>
            <a:r>
              <a:rPr lang="en-US" sz="1700" dirty="0"/>
              <a:t>Krebs </a:t>
            </a:r>
            <a:r>
              <a:rPr lang="en-US" sz="1700" dirty="0" smtClean="0"/>
              <a:t>Cycle) 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Cristae </a:t>
            </a:r>
            <a:endParaRPr lang="en-US" sz="1700" dirty="0"/>
          </a:p>
          <a:p>
            <a:pPr marL="0" indent="0">
              <a:buNone/>
            </a:pPr>
            <a:r>
              <a:rPr lang="en-US" sz="1700" dirty="0"/>
              <a:t>Cytoplasm 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(Glycolysis)</a:t>
            </a:r>
            <a:endParaRPr lang="en-US" sz="1700" dirty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7400" y="2699266"/>
            <a:ext cx="1219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400" y="3048000"/>
            <a:ext cx="1219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67000" y="3581400"/>
            <a:ext cx="12954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219200" y="3810000"/>
            <a:ext cx="35814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219200" y="3733800"/>
            <a:ext cx="4207165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00200" y="5105400"/>
            <a:ext cx="1219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26365" y="3505200"/>
            <a:ext cx="593435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0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Yields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</a:p>
          <a:p>
            <a:endParaRPr lang="en-US" dirty="0"/>
          </a:p>
          <a:p>
            <a:r>
              <a:rPr lang="en-US" dirty="0" smtClean="0"/>
              <a:t>Krebs</a:t>
            </a:r>
          </a:p>
          <a:p>
            <a:endParaRPr lang="en-US" dirty="0"/>
          </a:p>
          <a:p>
            <a:r>
              <a:rPr lang="en-US" dirty="0" smtClean="0"/>
              <a:t>ETC</a:t>
            </a:r>
          </a:p>
          <a:p>
            <a:endParaRPr lang="en-US" dirty="0"/>
          </a:p>
          <a:p>
            <a:r>
              <a:rPr lang="en-US" dirty="0" smtClean="0"/>
              <a:t>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30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Yields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Glycolysis = 2 ATP – It requires 2 ATP to split the glucose and generates 4 ATP as a result, so we only count a total of 2</a:t>
            </a:r>
          </a:p>
          <a:p>
            <a:endParaRPr lang="en-US" dirty="0"/>
          </a:p>
          <a:p>
            <a:r>
              <a:rPr lang="en-US" dirty="0" smtClean="0"/>
              <a:t>Krebs = 2 ATP</a:t>
            </a:r>
          </a:p>
          <a:p>
            <a:endParaRPr lang="en-US" dirty="0"/>
          </a:p>
          <a:p>
            <a:r>
              <a:rPr lang="en-US" dirty="0" err="1" smtClean="0"/>
              <a:t>ETC</a:t>
            </a:r>
            <a:r>
              <a:rPr lang="en-US" dirty="0" smtClean="0"/>
              <a:t> = 34 ATP 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NADH</a:t>
            </a:r>
            <a:r>
              <a:rPr lang="en-US" dirty="0" smtClean="0"/>
              <a:t> provides enough energy to generate 3 ATP and Each FADH</a:t>
            </a:r>
            <a:r>
              <a:rPr lang="en-US" baseline="-25000" dirty="0" smtClean="0"/>
              <a:t>2</a:t>
            </a:r>
            <a:r>
              <a:rPr lang="en-US" dirty="0" smtClean="0"/>
              <a:t> provides enough energy to generate 2 ATP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NADH</a:t>
            </a:r>
            <a:r>
              <a:rPr lang="en-US" dirty="0" smtClean="0"/>
              <a:t> = 30 and 2 FADH</a:t>
            </a:r>
            <a:r>
              <a:rPr lang="en-US" baseline="-25000" dirty="0" smtClean="0"/>
              <a:t>2</a:t>
            </a:r>
            <a:r>
              <a:rPr lang="en-US" dirty="0" smtClean="0"/>
              <a:t> = 4</a:t>
            </a:r>
            <a:endParaRPr lang="en-US" dirty="0"/>
          </a:p>
          <a:p>
            <a:r>
              <a:rPr lang="en-US" dirty="0" smtClean="0"/>
              <a:t>Total = 38 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7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489637"/>
              </p:ext>
            </p:extLst>
          </p:nvPr>
        </p:nvGraphicFramePr>
        <p:xfrm>
          <a:off x="1591310" y="3185065"/>
          <a:ext cx="5961380" cy="1301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0690"/>
                <a:gridCol w="2980690"/>
              </a:tblGrid>
              <a:tr h="5054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Reactants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Products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7956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02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91310" y="3185065"/>
          <a:ext cx="5961380" cy="1356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0690"/>
                <a:gridCol w="2980690"/>
              </a:tblGrid>
              <a:tr h="5054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Reactants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Products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7956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Glucose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2 ATP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2 NAD+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2 Pyruvate – go to Krebs Cycle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4 ATP (Net of 2)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2 NADH – go to ETC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77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314</Words>
  <Application>Microsoft Office PowerPoint</Application>
  <PresentationFormat>On-screen Show (4:3)</PresentationFormat>
  <Paragraphs>128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Cellular Respiration Review</vt:lpstr>
      <vt:lpstr>Overall Reaction:Reactants, products, when in the process, where in the cell</vt:lpstr>
      <vt:lpstr>Overall Reaction:Reactants, products, when in the process, where in the cell</vt:lpstr>
      <vt:lpstr>Label and Identify where the reactions occur</vt:lpstr>
      <vt:lpstr>Label and Identify where the reactions occur</vt:lpstr>
      <vt:lpstr>Energy Yields</vt:lpstr>
      <vt:lpstr>Energy Yields</vt:lpstr>
      <vt:lpstr>Glycolysis</vt:lpstr>
      <vt:lpstr>Glycolysis</vt:lpstr>
      <vt:lpstr>Kreb’s Cycle</vt:lpstr>
      <vt:lpstr>Kreb’s Cycle</vt:lpstr>
      <vt:lpstr>ETC</vt:lpstr>
      <vt:lpstr>ETC</vt:lpstr>
      <vt:lpstr>PowerPoint Presentation</vt:lpstr>
      <vt:lpstr>PowerPoint Presentation</vt:lpstr>
      <vt:lpstr>PowerPoint Presentation</vt:lpstr>
      <vt:lpstr>a. Intermembranous Space b. Inner Membrane c. Matrix d. ETC e. NADH f. NAD+ g. H+ h. O2 i. H2O j. ATP Synthase k. ADP + P l. ATP  </vt:lpstr>
      <vt:lpstr>Types of Fermentation</vt:lpstr>
      <vt:lpstr>Types of Fermentation</vt:lpstr>
      <vt:lpstr>Path of a Red Blood Cell Through The Body </vt:lpstr>
      <vt:lpstr>PowerPoint Presentation</vt:lpstr>
      <vt:lpstr>Control of Respiration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 Review</dc:title>
  <dc:creator>NDHS</dc:creator>
  <cp:lastModifiedBy>NDHS</cp:lastModifiedBy>
  <cp:revision>10</cp:revision>
  <dcterms:created xsi:type="dcterms:W3CDTF">2014-11-18T17:08:49Z</dcterms:created>
  <dcterms:modified xsi:type="dcterms:W3CDTF">2014-11-19T21:48:40Z</dcterms:modified>
</cp:coreProperties>
</file>