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8AC4A-22E5-4A76-9EA1-60494E97F2F3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ABAF9-B6E9-43CF-B582-4EB9CCAC0C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8AC4A-22E5-4A76-9EA1-60494E97F2F3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ABAF9-B6E9-43CF-B582-4EB9CCAC0C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8AC4A-22E5-4A76-9EA1-60494E97F2F3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ABAF9-B6E9-43CF-B582-4EB9CCAC0C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8AC4A-22E5-4A76-9EA1-60494E97F2F3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ABAF9-B6E9-43CF-B582-4EB9CCAC0C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8AC4A-22E5-4A76-9EA1-60494E97F2F3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ABAF9-B6E9-43CF-B582-4EB9CCAC0C2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8AC4A-22E5-4A76-9EA1-60494E97F2F3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ABAF9-B6E9-43CF-B582-4EB9CCAC0C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8AC4A-22E5-4A76-9EA1-60494E97F2F3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ABAF9-B6E9-43CF-B582-4EB9CCAC0C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8AC4A-22E5-4A76-9EA1-60494E97F2F3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ABAF9-B6E9-43CF-B582-4EB9CCAC0C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8AC4A-22E5-4A76-9EA1-60494E97F2F3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ABAF9-B6E9-43CF-B582-4EB9CCAC0C2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8AC4A-22E5-4A76-9EA1-60494E97F2F3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ABAF9-B6E9-43CF-B582-4EB9CCAC0C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8AC4A-22E5-4A76-9EA1-60494E97F2F3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ABAF9-B6E9-43CF-B582-4EB9CCAC0C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58AC4A-22E5-4A76-9EA1-60494E97F2F3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7DABAF9-B6E9-43CF-B582-4EB9CCAC0C2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Cellular Respiration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3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3. </a:t>
            </a:r>
            <a:r>
              <a:rPr lang="en-US" b="1" u="sng" dirty="0"/>
              <a:t>Oxidative Phosphorylation (Electron Transport Chain)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	- energized electrons are used to make a </a:t>
            </a:r>
            <a:r>
              <a:rPr lang="en-US" b="1" u="sng" dirty="0"/>
              <a:t>hydrogen gradient to make ATP</a:t>
            </a:r>
          </a:p>
          <a:p>
            <a:pPr marL="82296" indent="0">
              <a:buNone/>
            </a:pPr>
            <a:r>
              <a:rPr lang="en-US" dirty="0" smtClean="0"/>
              <a:t>	- </a:t>
            </a:r>
            <a:r>
              <a:rPr lang="en-US" dirty="0"/>
              <a:t>occurs in the </a:t>
            </a:r>
            <a:r>
              <a:rPr lang="en-US" b="1" u="sng" dirty="0"/>
              <a:t>inner membrane and </a:t>
            </a:r>
            <a:r>
              <a:rPr lang="en-US" b="1" u="sng" dirty="0" err="1"/>
              <a:t>intermembranous</a:t>
            </a:r>
            <a:r>
              <a:rPr lang="en-US" b="1" u="sng" dirty="0"/>
              <a:t> space of the mitochondria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8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Glycolysis: The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b="1" u="sng" dirty="0" smtClean="0"/>
              <a:t>Two </a:t>
            </a:r>
            <a:r>
              <a:rPr lang="en-US" b="1" u="sng" dirty="0"/>
              <a:t>Parts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 smtClean="0"/>
              <a:t>1) </a:t>
            </a:r>
            <a:r>
              <a:rPr lang="en-US" b="1" u="sng" dirty="0" smtClean="0"/>
              <a:t>Energy </a:t>
            </a:r>
            <a:r>
              <a:rPr lang="en-US" b="1" u="sng" dirty="0"/>
              <a:t>Investment Stage</a:t>
            </a:r>
            <a:r>
              <a:rPr lang="en-US" dirty="0"/>
              <a:t>: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b="1" u="sng" dirty="0"/>
              <a:t>2 ATP</a:t>
            </a:r>
            <a:r>
              <a:rPr lang="en-US" dirty="0"/>
              <a:t> molecules are used to </a:t>
            </a:r>
            <a:r>
              <a:rPr lang="en-US" b="1" u="sng" dirty="0"/>
              <a:t>energize</a:t>
            </a:r>
            <a:r>
              <a:rPr lang="en-US" dirty="0"/>
              <a:t> a glucose molecule</a:t>
            </a:r>
            <a:br>
              <a:rPr lang="en-US" dirty="0"/>
            </a:br>
            <a:r>
              <a:rPr lang="en-US" dirty="0"/>
              <a:t>	</a:t>
            </a:r>
            <a:endParaRPr lang="en-US" dirty="0" smtClean="0"/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This </a:t>
            </a:r>
            <a:r>
              <a:rPr lang="en-US" dirty="0"/>
              <a:t>makes it </a:t>
            </a:r>
            <a:r>
              <a:rPr lang="en-US" b="1" u="sng" dirty="0"/>
              <a:t>unstable</a:t>
            </a:r>
            <a:r>
              <a:rPr lang="en-US" dirty="0"/>
              <a:t> and it </a:t>
            </a:r>
            <a:r>
              <a:rPr lang="en-US" b="1" u="sng" dirty="0"/>
              <a:t>breaks apart into two, 3 Carbon molecules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91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b="1" dirty="0" smtClean="0"/>
              <a:t>2) </a:t>
            </a:r>
            <a:r>
              <a:rPr lang="en-US" b="1" u="sng" dirty="0" smtClean="0"/>
              <a:t>Energy </a:t>
            </a:r>
            <a:r>
              <a:rPr lang="en-US" b="1" u="sng" dirty="0"/>
              <a:t>Payoff Stage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	The phosphates from the 3 carbon molecules are used to make </a:t>
            </a:r>
            <a:r>
              <a:rPr lang="en-US" b="1" u="sng" dirty="0"/>
              <a:t>4 ATP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	</a:t>
            </a:r>
            <a:endParaRPr lang="en-US" dirty="0" smtClean="0"/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Two </a:t>
            </a:r>
            <a:r>
              <a:rPr lang="en-US" dirty="0"/>
              <a:t>NAD+ gain </a:t>
            </a:r>
            <a:r>
              <a:rPr lang="en-US" b="1" u="sng" dirty="0"/>
              <a:t>electrons and </a:t>
            </a:r>
            <a:r>
              <a:rPr lang="en-US" b="1" u="sng" dirty="0" err="1"/>
              <a:t>hydrogens</a:t>
            </a:r>
            <a:r>
              <a:rPr lang="en-US" dirty="0"/>
              <a:t> to make </a:t>
            </a:r>
            <a:r>
              <a:rPr lang="en-US" b="1" u="sng" dirty="0"/>
              <a:t>2 NADH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	</a:t>
            </a:r>
            <a:endParaRPr lang="en-US" dirty="0" smtClean="0"/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The </a:t>
            </a:r>
            <a:r>
              <a:rPr lang="en-US" dirty="0"/>
              <a:t>end products are </a:t>
            </a:r>
            <a:r>
              <a:rPr lang="en-US" b="1" u="sng" dirty="0"/>
              <a:t>2, 3 Carbon molecules called Pyruvate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6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725023"/>
              </p:ext>
            </p:extLst>
          </p:nvPr>
        </p:nvGraphicFramePr>
        <p:xfrm>
          <a:off x="1295397" y="1905000"/>
          <a:ext cx="7391402" cy="23774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5701"/>
                <a:gridCol w="3695701"/>
              </a:tblGrid>
              <a:tr h="579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Reactants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Products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979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Glucose</a:t>
                      </a:r>
                      <a:b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2 ATP</a:t>
                      </a:r>
                      <a:b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2 NAD+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 Pyruvate – go to </a:t>
                      </a:r>
                      <a:r>
                        <a:rPr lang="en-US" sz="2400" dirty="0" smtClean="0">
                          <a:effectLst/>
                        </a:rPr>
                        <a:t>Krebs </a:t>
                      </a:r>
                      <a:r>
                        <a:rPr lang="en-US" sz="2400" dirty="0">
                          <a:effectLst/>
                        </a:rPr>
                        <a:t>Cycle</a:t>
                      </a:r>
                      <a:br>
                        <a:rPr lang="en-US" sz="2400" dirty="0">
                          <a:effectLst/>
                        </a:rPr>
                      </a:br>
                      <a:r>
                        <a:rPr lang="en-US" sz="2400" dirty="0">
                          <a:effectLst/>
                        </a:rPr>
                        <a:t>4 ATP (Net of 2)</a:t>
                      </a:r>
                      <a:br>
                        <a:rPr lang="en-US" sz="2400" dirty="0">
                          <a:effectLst/>
                        </a:rPr>
                      </a:br>
                      <a:r>
                        <a:rPr lang="en-US" sz="2400" dirty="0">
                          <a:effectLst/>
                        </a:rPr>
                        <a:t>2 NADH – go to ETC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49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Krebs </a:t>
            </a:r>
            <a:r>
              <a:rPr lang="en-US" dirty="0"/>
              <a:t>Cycle (Citric Acid Cycle)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Occurs in the </a:t>
            </a:r>
            <a:r>
              <a:rPr lang="en-US" b="1" u="sng" dirty="0"/>
              <a:t>Matrix</a:t>
            </a:r>
            <a:r>
              <a:rPr lang="en-US" dirty="0"/>
              <a:t> of the Mitochondria</a:t>
            </a:r>
          </a:p>
          <a:p>
            <a:r>
              <a:rPr lang="en-US" dirty="0"/>
              <a:t>Everything in the </a:t>
            </a:r>
            <a:r>
              <a:rPr lang="en-US" dirty="0" smtClean="0"/>
              <a:t>Krebs </a:t>
            </a:r>
            <a:r>
              <a:rPr lang="en-US" dirty="0"/>
              <a:t>Cycle </a:t>
            </a:r>
            <a:r>
              <a:rPr lang="en-US" b="1" u="sng" dirty="0"/>
              <a:t>happens twice</a:t>
            </a:r>
            <a:r>
              <a:rPr lang="en-US" dirty="0"/>
              <a:t> because there are </a:t>
            </a:r>
            <a:r>
              <a:rPr lang="en-US" b="1" u="sng" dirty="0"/>
              <a:t>two pyruvates</a:t>
            </a:r>
            <a:r>
              <a:rPr lang="en-US" dirty="0"/>
              <a:t> from glycolysis.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75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lvl="0" indent="0">
              <a:buNone/>
            </a:pPr>
            <a:r>
              <a:rPr lang="en-US" dirty="0"/>
              <a:t>1) Pyruvate enters the </a:t>
            </a:r>
            <a:r>
              <a:rPr lang="en-US" b="1" u="sng" dirty="0"/>
              <a:t>mitochondria and immediately loses a CO</a:t>
            </a:r>
            <a:r>
              <a:rPr lang="en-US" b="1" u="sng" baseline="-25000" dirty="0"/>
              <a:t>2</a:t>
            </a:r>
            <a:r>
              <a:rPr lang="en-US" dirty="0"/>
              <a:t> and makes a </a:t>
            </a:r>
            <a:r>
              <a:rPr lang="en-US" b="1" u="sng" dirty="0"/>
              <a:t>NADH</a:t>
            </a:r>
            <a:r>
              <a:rPr lang="en-US" dirty="0"/>
              <a:t> forming </a:t>
            </a:r>
            <a:r>
              <a:rPr lang="en-US" b="1" u="sng" dirty="0"/>
              <a:t>acetic acid</a:t>
            </a:r>
            <a:r>
              <a:rPr lang="en-US" dirty="0"/>
              <a:t> which binds to an enzyme called </a:t>
            </a:r>
            <a:r>
              <a:rPr lang="en-US" b="1" u="sng" dirty="0"/>
              <a:t>Co-enzyme A.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20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76200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029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lvl="0" indent="0">
              <a:buNone/>
            </a:pPr>
            <a:r>
              <a:rPr lang="en-US" dirty="0" smtClean="0"/>
              <a:t>2) Acetic </a:t>
            </a:r>
            <a:r>
              <a:rPr lang="en-US" dirty="0"/>
              <a:t>CoA bonds with a </a:t>
            </a:r>
            <a:r>
              <a:rPr lang="en-US" b="1" dirty="0"/>
              <a:t>4 carbon</a:t>
            </a:r>
            <a:r>
              <a:rPr lang="en-US" dirty="0"/>
              <a:t> compound called </a:t>
            </a:r>
            <a:r>
              <a:rPr lang="en-US" b="1" u="sng" dirty="0"/>
              <a:t>oxaloacetate</a:t>
            </a:r>
            <a:r>
              <a:rPr lang="en-US" dirty="0"/>
              <a:t> to make </a:t>
            </a:r>
            <a:r>
              <a:rPr lang="en-US" b="1" u="sng" dirty="0"/>
              <a:t>Citric Acid</a:t>
            </a:r>
            <a:r>
              <a:rPr lang="en-US" dirty="0"/>
              <a:t> </a:t>
            </a:r>
            <a:r>
              <a:rPr lang="en-US" dirty="0" smtClean="0"/>
              <a:t>(Krebs </a:t>
            </a:r>
            <a:r>
              <a:rPr lang="en-US" dirty="0"/>
              <a:t>is also called the Citric Acid Cycle)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18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lvl="0" indent="0">
              <a:buNone/>
            </a:pPr>
            <a:r>
              <a:rPr lang="en-US" dirty="0"/>
              <a:t>3) Citric undergoes many changes and releases </a:t>
            </a:r>
            <a:r>
              <a:rPr lang="en-US" b="1" u="sng" dirty="0"/>
              <a:t>2 CO</a:t>
            </a:r>
            <a:r>
              <a:rPr lang="en-US" b="1" u="sng" baseline="-25000" dirty="0"/>
              <a:t>2</a:t>
            </a:r>
            <a:r>
              <a:rPr lang="en-US" b="1" u="sng" dirty="0"/>
              <a:t> molecules, 1 ATP, and 3 NADHs and 1 FADH</a:t>
            </a:r>
            <a:r>
              <a:rPr lang="en-US" b="1" u="sng" baseline="-25000" dirty="0"/>
              <a:t>2</a:t>
            </a:r>
            <a:r>
              <a:rPr lang="en-US" dirty="0"/>
              <a:t>. </a:t>
            </a:r>
          </a:p>
          <a:p>
            <a:pPr marL="82296" lvl="0" indent="0">
              <a:buNone/>
            </a:pPr>
            <a:endParaRPr lang="en-US" dirty="0" smtClean="0"/>
          </a:p>
          <a:p>
            <a:pPr marL="82296" lvl="0" indent="0">
              <a:buNone/>
            </a:pPr>
            <a:r>
              <a:rPr lang="en-US" dirty="0" smtClean="0"/>
              <a:t>4</a:t>
            </a:r>
            <a:r>
              <a:rPr lang="en-US" dirty="0"/>
              <a:t>) At the end the 4 carbon compound, oxaloacetate, is </a:t>
            </a:r>
            <a:r>
              <a:rPr lang="en-US" b="1" u="sng" dirty="0"/>
              <a:t>remade = cycle.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64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286000" y="152400"/>
            <a:ext cx="5410200" cy="6400800"/>
            <a:chOff x="1680" y="864"/>
            <a:chExt cx="2688" cy="323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680" y="864"/>
              <a:ext cx="2688" cy="3168"/>
              <a:chOff x="1304" y="480"/>
              <a:chExt cx="2831" cy="3552"/>
            </a:xfrm>
          </p:grpSpPr>
          <p:pic>
            <p:nvPicPr>
              <p:cNvPr id="7" name="Picture 6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0" y="480"/>
                <a:ext cx="2163" cy="3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8" name="Group 7"/>
              <p:cNvGrpSpPr>
                <a:grpSpLocks/>
              </p:cNvGrpSpPr>
              <p:nvPr/>
            </p:nvGrpSpPr>
            <p:grpSpPr bwMode="auto">
              <a:xfrm>
                <a:off x="1304" y="606"/>
                <a:ext cx="2831" cy="3349"/>
                <a:chOff x="1304" y="606"/>
                <a:chExt cx="2831" cy="3349"/>
              </a:xfrm>
            </p:grpSpPr>
            <p:sp>
              <p:nvSpPr>
                <p:cNvPr id="9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503" y="3761"/>
                  <a:ext cx="480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349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1200"/>
                    <a:t>ATP</a:t>
                  </a:r>
                </a:p>
              </p:txBody>
            </p:sp>
            <p:sp>
              <p:nvSpPr>
                <p:cNvPr id="1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539" y="2877"/>
                  <a:ext cx="528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349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1000"/>
                    <a:t>2 CO</a:t>
                  </a:r>
                  <a:r>
                    <a:rPr lang="en-US" altLang="en-US" sz="1000" baseline="-25000"/>
                    <a:t>2</a:t>
                  </a:r>
                  <a:endParaRPr lang="en-US" altLang="en-US" sz="1000"/>
                </a:p>
              </p:txBody>
            </p:sp>
            <p:sp>
              <p:nvSpPr>
                <p:cNvPr id="11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608" y="3099"/>
                  <a:ext cx="48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349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1000"/>
                    <a:t>3 NAD</a:t>
                  </a:r>
                  <a:r>
                    <a:rPr lang="en-US" altLang="en-US" sz="1000" baseline="30000"/>
                    <a:t>+</a:t>
                  </a:r>
                  <a:endParaRPr lang="en-US" altLang="en-US" sz="1000"/>
                </a:p>
              </p:txBody>
            </p:sp>
            <p:sp>
              <p:nvSpPr>
                <p:cNvPr id="1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457" y="3312"/>
                  <a:ext cx="576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349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1000"/>
                    <a:t>3 NADH</a:t>
                  </a:r>
                </a:p>
              </p:txBody>
            </p:sp>
            <p:sp>
              <p:nvSpPr>
                <p:cNvPr id="1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552" y="3466"/>
                  <a:ext cx="480" cy="1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349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1000"/>
                    <a:t>+ 3 H</a:t>
                  </a:r>
                  <a:r>
                    <a:rPr lang="en-US" altLang="en-US" sz="1000" baseline="30000"/>
                    <a:t>+</a:t>
                  </a:r>
                  <a:endParaRPr lang="en-US" altLang="en-US" sz="1000"/>
                </a:p>
              </p:txBody>
            </p:sp>
            <p:sp>
              <p:nvSpPr>
                <p:cNvPr id="1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752" y="3581"/>
                  <a:ext cx="672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349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1200"/>
                    <a:t>ADP + </a:t>
                  </a:r>
                  <a:r>
                    <a:rPr lang="en-US" altLang="en-US" sz="900"/>
                    <a:t>P</a:t>
                  </a:r>
                  <a:r>
                    <a:rPr lang="en-US" altLang="en-US" sz="1100"/>
                    <a:t> </a:t>
                  </a:r>
                  <a:r>
                    <a:rPr lang="en-US" altLang="en-US" sz="1100" baseline="-25000"/>
                    <a:t>i</a:t>
                  </a:r>
                  <a:endParaRPr lang="en-US" altLang="en-US" sz="1200"/>
                </a:p>
              </p:txBody>
            </p:sp>
            <p:sp>
              <p:nvSpPr>
                <p:cNvPr id="15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889" y="3312"/>
                  <a:ext cx="479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349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1000"/>
                    <a:t>FAD</a:t>
                  </a:r>
                </a:p>
              </p:txBody>
            </p:sp>
            <p:sp>
              <p:nvSpPr>
                <p:cNvPr id="16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832" y="3107"/>
                  <a:ext cx="48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349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1000"/>
                    <a:t>FADH</a:t>
                  </a:r>
                  <a:r>
                    <a:rPr lang="en-US" altLang="en-US" sz="1000" baseline="-25000"/>
                    <a:t>2</a:t>
                  </a:r>
                  <a:endParaRPr lang="en-US" altLang="en-US" sz="1000"/>
                </a:p>
              </p:txBody>
            </p:sp>
            <p:sp>
              <p:nvSpPr>
                <p:cNvPr id="17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496" y="2661"/>
                  <a:ext cx="768" cy="51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349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1400" b="1"/>
                    <a:t>Citric</a:t>
                  </a:r>
                  <a:br>
                    <a:rPr lang="en-US" altLang="en-US" sz="1400" b="1"/>
                  </a:br>
                  <a:r>
                    <a:rPr lang="en-US" altLang="en-US" sz="1400" b="1"/>
                    <a:t>acid</a:t>
                  </a:r>
                  <a:br>
                    <a:rPr lang="en-US" altLang="en-US" sz="1400" b="1"/>
                  </a:br>
                  <a:r>
                    <a:rPr lang="en-US" altLang="en-US" sz="1400" b="1"/>
                    <a:t>cycle</a:t>
                  </a:r>
                </a:p>
              </p:txBody>
            </p:sp>
            <p:sp>
              <p:nvSpPr>
                <p:cNvPr id="18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887" y="2127"/>
                  <a:ext cx="48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349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1000"/>
                    <a:t>CoA</a:t>
                  </a:r>
                </a:p>
              </p:txBody>
            </p:sp>
            <p:sp>
              <p:nvSpPr>
                <p:cNvPr id="19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661" y="1885"/>
                  <a:ext cx="479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349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1000"/>
                    <a:t>CoA</a:t>
                  </a:r>
                </a:p>
              </p:txBody>
            </p:sp>
            <p:sp>
              <p:nvSpPr>
                <p:cNvPr id="20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208" y="1754"/>
                  <a:ext cx="912" cy="1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349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1000"/>
                    <a:t> Acetyle CoA</a:t>
                  </a:r>
                </a:p>
              </p:txBody>
            </p:sp>
            <p:sp>
              <p:nvSpPr>
                <p:cNvPr id="21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968" y="1609"/>
                  <a:ext cx="576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349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1000"/>
                    <a:t> NADH</a:t>
                  </a:r>
                </a:p>
              </p:txBody>
            </p:sp>
            <p:sp>
              <p:nvSpPr>
                <p:cNvPr id="22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016" y="1728"/>
                  <a:ext cx="48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349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1000"/>
                    <a:t>+ 3 H</a:t>
                  </a:r>
                  <a:r>
                    <a:rPr lang="en-US" altLang="en-US" sz="1000" baseline="30000"/>
                    <a:t>+</a:t>
                  </a:r>
                  <a:endParaRPr lang="en-US" altLang="en-US" sz="1000"/>
                </a:p>
              </p:txBody>
            </p:sp>
            <p:sp>
              <p:nvSpPr>
                <p:cNvPr id="23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843" y="1487"/>
                  <a:ext cx="48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349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1000"/>
                    <a:t>CoA</a:t>
                  </a:r>
                </a:p>
              </p:txBody>
            </p:sp>
            <p:sp>
              <p:nvSpPr>
                <p:cNvPr id="24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832" y="1303"/>
                  <a:ext cx="48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349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1000"/>
                    <a:t>CO</a:t>
                  </a:r>
                  <a:r>
                    <a:rPr lang="en-US" altLang="en-US" sz="1000" baseline="-25000"/>
                    <a:t>2</a:t>
                  </a:r>
                  <a:endParaRPr lang="en-US" altLang="en-US" sz="1000"/>
                </a:p>
              </p:txBody>
            </p:sp>
            <p:sp>
              <p:nvSpPr>
                <p:cNvPr id="25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304" y="606"/>
                  <a:ext cx="1728" cy="51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349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r>
                    <a:rPr lang="en-US" altLang="en-US" sz="1400" b="1"/>
                    <a:t>Pyruvate</a:t>
                  </a:r>
                  <a:r>
                    <a:rPr lang="en-US" altLang="en-US" sz="1400"/>
                    <a:t/>
                  </a:r>
                  <a:br>
                    <a:rPr lang="en-US" altLang="en-US" sz="1400"/>
                  </a:br>
                  <a:r>
                    <a:rPr lang="en-US" altLang="en-US" sz="1400"/>
                    <a:t>(from glycolysis,</a:t>
                  </a:r>
                  <a:br>
                    <a:rPr lang="en-US" altLang="en-US" sz="1400"/>
                  </a:br>
                  <a:r>
                    <a:rPr lang="en-US" altLang="en-US" sz="1400"/>
                    <a:t>2 molecules per glucose)</a:t>
                  </a:r>
                </a:p>
              </p:txBody>
            </p:sp>
            <p:sp>
              <p:nvSpPr>
                <p:cNvPr id="26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744" y="1127"/>
                  <a:ext cx="480" cy="1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349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700"/>
                    <a:t>ATP</a:t>
                  </a:r>
                </a:p>
              </p:txBody>
            </p:sp>
            <p:sp>
              <p:nvSpPr>
                <p:cNvPr id="27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230" y="1127"/>
                  <a:ext cx="480" cy="1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349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700"/>
                    <a:t>ATP</a:t>
                  </a:r>
                </a:p>
              </p:txBody>
            </p:sp>
            <p:sp>
              <p:nvSpPr>
                <p:cNvPr id="2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655" y="1128"/>
                  <a:ext cx="480" cy="1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349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700"/>
                    <a:t>ATP</a:t>
                  </a:r>
                </a:p>
              </p:txBody>
            </p:sp>
            <p:sp>
              <p:nvSpPr>
                <p:cNvPr id="29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648" y="700"/>
                  <a:ext cx="672" cy="1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349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1000"/>
                    <a:t>Glycolysis</a:t>
                  </a:r>
                </a:p>
              </p:txBody>
            </p:sp>
            <p:sp>
              <p:nvSpPr>
                <p:cNvPr id="30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237" y="712"/>
                  <a:ext cx="480" cy="2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349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>
                    <a:lnSpc>
                      <a:spcPct val="70000"/>
                    </a:lnSpc>
                  </a:pPr>
                  <a:r>
                    <a:rPr lang="en-US" altLang="en-US" sz="700"/>
                    <a:t>Citric</a:t>
                  </a:r>
                  <a:br>
                    <a:rPr lang="en-US" altLang="en-US" sz="700"/>
                  </a:br>
                  <a:r>
                    <a:rPr lang="en-US" altLang="en-US" sz="700"/>
                    <a:t>acid</a:t>
                  </a:r>
                  <a:br>
                    <a:rPr lang="en-US" altLang="en-US" sz="700"/>
                  </a:br>
                  <a:r>
                    <a:rPr lang="en-US" altLang="en-US" sz="700"/>
                    <a:t>cycle</a:t>
                  </a:r>
                </a:p>
              </p:txBody>
            </p:sp>
            <p:sp>
              <p:nvSpPr>
                <p:cNvPr id="31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576" y="684"/>
                  <a:ext cx="536" cy="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349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700"/>
                    <a:t>Oxidative</a:t>
                  </a:r>
                  <a:br>
                    <a:rPr lang="en-US" altLang="en-US" sz="700"/>
                  </a:br>
                  <a:r>
                    <a:rPr lang="en-US" altLang="en-US" sz="700"/>
                    <a:t>phosphorylation</a:t>
                  </a:r>
                </a:p>
              </p:txBody>
            </p:sp>
          </p:grpSp>
        </p:grpSp>
        <p:sp>
          <p:nvSpPr>
            <p:cNvPr id="6" name="Text Box 31"/>
            <p:cNvSpPr txBox="1">
              <a:spLocks noChangeArrowheads="1"/>
            </p:cNvSpPr>
            <p:nvPr/>
          </p:nvSpPr>
          <p:spPr bwMode="auto">
            <a:xfrm>
              <a:off x="1878" y="3907"/>
              <a:ext cx="11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endParaRPr kumimoji="1" lang="en-US" alt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20391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Respiration = to breathe</a:t>
            </a:r>
            <a:br>
              <a:rPr lang="en-US" dirty="0"/>
            </a:br>
            <a:r>
              <a:rPr lang="en-US" dirty="0"/>
              <a:t>Breathing at the cellular level</a:t>
            </a:r>
          </a:p>
          <a:p>
            <a:r>
              <a:rPr lang="en-US" b="1" u="sng" dirty="0"/>
              <a:t>Purpose</a:t>
            </a:r>
            <a:r>
              <a:rPr lang="en-US" dirty="0"/>
              <a:t>: to </a:t>
            </a:r>
            <a:r>
              <a:rPr lang="en-US" b="1" u="sng" dirty="0"/>
              <a:t>generate ATP </a:t>
            </a:r>
            <a:r>
              <a:rPr lang="en-US" dirty="0"/>
              <a:t>for cellular work by transferring the </a:t>
            </a:r>
            <a:r>
              <a:rPr lang="en-US" b="1" u="sng" dirty="0"/>
              <a:t>energy trapped in food molecules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37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4854024"/>
              </p:ext>
            </p:extLst>
          </p:nvPr>
        </p:nvGraphicFramePr>
        <p:xfrm>
          <a:off x="1219199" y="2133600"/>
          <a:ext cx="7620000" cy="3124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5035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Reactants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Products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06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2 Pyruvate</a:t>
                      </a:r>
                      <a:b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8 NAD+</a:t>
                      </a:r>
                      <a:b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2 FAD</a:t>
                      </a:r>
                      <a:b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2 ADP</a:t>
                      </a:r>
                      <a:b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2 Phosphates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6 CO</a:t>
                      </a:r>
                      <a:r>
                        <a:rPr lang="en-US" sz="2400" b="1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8 NADH</a:t>
                      </a:r>
                      <a:b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2 FADH</a:t>
                      </a:r>
                      <a:r>
                        <a:rPr lang="en-US" sz="2400" b="1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2 ATP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456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Electron Transport Chain</a:t>
            </a:r>
            <a:r>
              <a:rPr lang="en-US" u="sng" dirty="0"/>
              <a:t/>
            </a:r>
            <a:br>
              <a:rPr lang="en-US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u="sng" dirty="0" smtClean="0"/>
              <a:t>Where</a:t>
            </a:r>
            <a:r>
              <a:rPr lang="en-US" dirty="0"/>
              <a:t>: </a:t>
            </a:r>
            <a:r>
              <a:rPr lang="en-US" b="1" u="sng" dirty="0"/>
              <a:t>Inner membrane, Matrix, and </a:t>
            </a:r>
            <a:r>
              <a:rPr lang="en-US" b="1" u="sng" dirty="0" err="1"/>
              <a:t>Intermembranous</a:t>
            </a:r>
            <a:r>
              <a:rPr lang="en-US" b="1" u="sng" dirty="0"/>
              <a:t> Space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24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u="sng" dirty="0"/>
              <a:t>What Happens</a:t>
            </a:r>
            <a:r>
              <a:rPr lang="en-US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1) </a:t>
            </a:r>
            <a:r>
              <a:rPr lang="en-US" b="1" u="sng" dirty="0" smtClean="0"/>
              <a:t>Energized </a:t>
            </a:r>
            <a:r>
              <a:rPr lang="en-US" b="1" u="sng" dirty="0"/>
              <a:t>electrons</a:t>
            </a:r>
            <a:r>
              <a:rPr lang="en-US" dirty="0"/>
              <a:t> from </a:t>
            </a:r>
            <a:r>
              <a:rPr lang="en-US" b="1" u="sng" dirty="0"/>
              <a:t>NADH and FADH2</a:t>
            </a:r>
            <a:r>
              <a:rPr lang="en-US" dirty="0"/>
              <a:t> enter the ETC and </a:t>
            </a:r>
            <a:r>
              <a:rPr lang="en-US" b="1" u="sng" dirty="0"/>
              <a:t>pump Hydrogen ions</a:t>
            </a:r>
            <a:r>
              <a:rPr lang="en-US" dirty="0"/>
              <a:t> into the </a:t>
            </a:r>
            <a:r>
              <a:rPr lang="en-US" b="1" u="sng" dirty="0" err="1"/>
              <a:t>intermembranous</a:t>
            </a:r>
            <a:r>
              <a:rPr lang="en-US" b="1" u="sng" dirty="0"/>
              <a:t> space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25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2) </a:t>
            </a:r>
            <a:r>
              <a:rPr lang="en-US" dirty="0"/>
              <a:t>Hydrogen ions pass through </a:t>
            </a:r>
            <a:r>
              <a:rPr lang="en-US" b="1" u="sng" dirty="0"/>
              <a:t>ATP Synthase to make ATP</a:t>
            </a:r>
            <a:r>
              <a:rPr lang="en-US" dirty="0"/>
              <a:t>.</a:t>
            </a:r>
            <a:br>
              <a:rPr lang="en-US" dirty="0"/>
            </a:b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Electrons </a:t>
            </a:r>
            <a:r>
              <a:rPr lang="en-US" dirty="0"/>
              <a:t>pass from the </a:t>
            </a:r>
            <a:r>
              <a:rPr lang="en-US" b="1" u="sng" dirty="0"/>
              <a:t>ETC to Oxygen</a:t>
            </a:r>
            <a:r>
              <a:rPr lang="en-US" dirty="0"/>
              <a:t> which then combines with </a:t>
            </a:r>
            <a:r>
              <a:rPr lang="en-US" b="1" u="sng" dirty="0"/>
              <a:t>Hydrogen ions to make water</a:t>
            </a:r>
            <a:r>
              <a:rPr lang="en-US" dirty="0"/>
              <a:t>. 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/>
              <a:t>The whole process is called </a:t>
            </a:r>
            <a:r>
              <a:rPr lang="en-US" b="1" u="sng" dirty="0" err="1"/>
              <a:t>Chemiosmotic</a:t>
            </a:r>
            <a:r>
              <a:rPr lang="en-US" b="1" u="sng" dirty="0"/>
              <a:t> Phosphorylation</a:t>
            </a:r>
            <a:r>
              <a:rPr lang="en-US" dirty="0"/>
              <a:t>.</a:t>
            </a:r>
          </a:p>
          <a:p>
            <a:pPr marL="82296" indent="0">
              <a:buNone/>
            </a:pPr>
            <a:r>
              <a:rPr lang="en-US" dirty="0" smtClean="0"/>
              <a:t>Chemiosmosis </a:t>
            </a:r>
            <a:r>
              <a:rPr lang="en-US" dirty="0"/>
              <a:t>= osmosis of chemicals</a:t>
            </a:r>
            <a:br>
              <a:rPr lang="en-US" dirty="0"/>
            </a:br>
            <a:r>
              <a:rPr lang="en-US" dirty="0" smtClean="0"/>
              <a:t>Phosphorylation </a:t>
            </a:r>
            <a:r>
              <a:rPr lang="en-US" dirty="0"/>
              <a:t>= adding phosphates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81000" y="381000"/>
            <a:ext cx="8364538" cy="5092700"/>
            <a:chOff x="299" y="864"/>
            <a:chExt cx="5269" cy="3208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99" y="864"/>
              <a:ext cx="5269" cy="3168"/>
              <a:chOff x="203" y="880"/>
              <a:chExt cx="5269" cy="3168"/>
            </a:xfrm>
          </p:grpSpPr>
          <p:pic>
            <p:nvPicPr>
              <p:cNvPr id="7" name="Picture 6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" y="912"/>
                <a:ext cx="4853" cy="3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" name="Text Box 7"/>
              <p:cNvSpPr txBox="1">
                <a:spLocks noChangeArrowheads="1"/>
              </p:cNvSpPr>
              <p:nvPr/>
            </p:nvSpPr>
            <p:spPr bwMode="auto">
              <a:xfrm>
                <a:off x="1234" y="1122"/>
                <a:ext cx="516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kumimoji="1" lang="en-US" altLang="en-US" sz="600"/>
                  <a:t>Oxidative</a:t>
                </a:r>
              </a:p>
              <a:p>
                <a:pPr algn="ctr"/>
                <a:r>
                  <a:rPr kumimoji="1" lang="en-US" altLang="en-US" sz="600"/>
                  <a:t>phosphorylation.</a:t>
                </a:r>
              </a:p>
              <a:p>
                <a:pPr algn="ctr"/>
                <a:r>
                  <a:rPr kumimoji="1" lang="en-US" altLang="en-US" sz="600"/>
                  <a:t>electron transport</a:t>
                </a:r>
              </a:p>
              <a:p>
                <a:pPr algn="ctr"/>
                <a:r>
                  <a:rPr kumimoji="1" lang="en-US" altLang="en-US" sz="600"/>
                  <a:t>and chemiosmosis</a:t>
                </a:r>
              </a:p>
            </p:txBody>
          </p:sp>
          <p:sp>
            <p:nvSpPr>
              <p:cNvPr id="9" name="Text Box 8"/>
              <p:cNvSpPr txBox="1">
                <a:spLocks noChangeArrowheads="1"/>
              </p:cNvSpPr>
              <p:nvPr/>
            </p:nvSpPr>
            <p:spPr bwMode="auto">
              <a:xfrm>
                <a:off x="418" y="1149"/>
                <a:ext cx="440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kumimoji="1" lang="en-US" altLang="en-US" sz="900"/>
                  <a:t>Glycolysis</a:t>
                </a:r>
              </a:p>
            </p:txBody>
          </p:sp>
          <p:sp>
            <p:nvSpPr>
              <p:cNvPr id="10" name="Text Box 9"/>
              <p:cNvSpPr txBox="1">
                <a:spLocks noChangeArrowheads="1"/>
              </p:cNvSpPr>
              <p:nvPr/>
            </p:nvSpPr>
            <p:spPr bwMode="auto">
              <a:xfrm>
                <a:off x="547" y="1550"/>
                <a:ext cx="209" cy="1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kumimoji="1" lang="en-US" altLang="en-US" sz="600"/>
                  <a:t>ATP</a:t>
                </a:r>
              </a:p>
            </p:txBody>
          </p:sp>
          <p:sp>
            <p:nvSpPr>
              <p:cNvPr id="11" name="Text Box 10"/>
              <p:cNvSpPr txBox="1">
                <a:spLocks noChangeArrowheads="1"/>
              </p:cNvSpPr>
              <p:nvPr/>
            </p:nvSpPr>
            <p:spPr bwMode="auto">
              <a:xfrm>
                <a:off x="1011" y="1553"/>
                <a:ext cx="209" cy="1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kumimoji="1" lang="en-US" altLang="en-US" sz="600"/>
                  <a:t>ATP</a:t>
                </a:r>
              </a:p>
            </p:txBody>
          </p:sp>
          <p:sp>
            <p:nvSpPr>
              <p:cNvPr id="12" name="Text Box 11"/>
              <p:cNvSpPr txBox="1">
                <a:spLocks noChangeArrowheads="1"/>
              </p:cNvSpPr>
              <p:nvPr/>
            </p:nvSpPr>
            <p:spPr bwMode="auto">
              <a:xfrm>
                <a:off x="1408" y="1556"/>
                <a:ext cx="209" cy="1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kumimoji="1" lang="en-US" altLang="en-US" sz="600"/>
                  <a:t>ATP</a:t>
                </a:r>
              </a:p>
            </p:txBody>
          </p:sp>
          <p:sp>
            <p:nvSpPr>
              <p:cNvPr id="13" name="Text Box 12"/>
              <p:cNvSpPr txBox="1">
                <a:spLocks noChangeArrowheads="1"/>
              </p:cNvSpPr>
              <p:nvPr/>
            </p:nvSpPr>
            <p:spPr bwMode="auto">
              <a:xfrm>
                <a:off x="4788" y="880"/>
                <a:ext cx="684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kumimoji="1" lang="en-US" altLang="en-US" sz="1200"/>
                  <a:t>Inner</a:t>
                </a:r>
              </a:p>
              <a:p>
                <a:r>
                  <a:rPr kumimoji="1" lang="en-US" altLang="en-US" sz="1200"/>
                  <a:t>Mitochondrial</a:t>
                </a:r>
              </a:p>
              <a:p>
                <a:r>
                  <a:rPr kumimoji="1" lang="en-US" altLang="en-US" sz="1200"/>
                  <a:t>membrane</a:t>
                </a:r>
              </a:p>
              <a:p>
                <a:endParaRPr kumimoji="1" lang="en-US" altLang="en-US" sz="1200"/>
              </a:p>
            </p:txBody>
          </p:sp>
          <p:sp>
            <p:nvSpPr>
              <p:cNvPr id="14" name="Text Box 13"/>
              <p:cNvSpPr txBox="1">
                <a:spLocks noChangeArrowheads="1"/>
              </p:cNvSpPr>
              <p:nvPr/>
            </p:nvSpPr>
            <p:spPr bwMode="auto">
              <a:xfrm>
                <a:off x="1736" y="1877"/>
                <a:ext cx="22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kumimoji="1" lang="en-US" altLang="en-US" sz="1200"/>
                  <a:t>H</a:t>
                </a:r>
                <a:r>
                  <a:rPr kumimoji="1" lang="en-US" altLang="en-US" sz="1200" baseline="30000"/>
                  <a:t>+</a:t>
                </a:r>
                <a:endParaRPr kumimoji="1" lang="en-US" altLang="en-US" sz="1200"/>
              </a:p>
            </p:txBody>
          </p:sp>
          <p:sp>
            <p:nvSpPr>
              <p:cNvPr id="15" name="Text Box 14"/>
              <p:cNvSpPr txBox="1">
                <a:spLocks noChangeArrowheads="1"/>
              </p:cNvSpPr>
              <p:nvPr/>
            </p:nvSpPr>
            <p:spPr bwMode="auto">
              <a:xfrm>
                <a:off x="2576" y="1685"/>
                <a:ext cx="22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kumimoji="1" lang="en-US" altLang="en-US" sz="1200"/>
                  <a:t>H</a:t>
                </a:r>
                <a:r>
                  <a:rPr kumimoji="1" lang="en-US" altLang="en-US" sz="1200" baseline="30000"/>
                  <a:t>+</a:t>
                </a:r>
                <a:endParaRPr kumimoji="1" lang="en-US" altLang="en-US" sz="1200"/>
              </a:p>
            </p:txBody>
          </p:sp>
          <p:sp>
            <p:nvSpPr>
              <p:cNvPr id="16" name="Text Box 15"/>
              <p:cNvSpPr txBox="1">
                <a:spLocks noChangeArrowheads="1"/>
              </p:cNvSpPr>
              <p:nvPr/>
            </p:nvSpPr>
            <p:spPr bwMode="auto">
              <a:xfrm>
                <a:off x="3521" y="1605"/>
                <a:ext cx="22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kumimoji="1" lang="en-US" altLang="en-US" sz="1200"/>
                  <a:t>H</a:t>
                </a:r>
                <a:r>
                  <a:rPr kumimoji="1" lang="en-US" altLang="en-US" sz="1200" baseline="30000"/>
                  <a:t>+</a:t>
                </a:r>
                <a:endParaRPr kumimoji="1" lang="en-US" altLang="en-US" sz="1200"/>
              </a:p>
            </p:txBody>
          </p:sp>
          <p:sp>
            <p:nvSpPr>
              <p:cNvPr id="17" name="Text Box 16"/>
              <p:cNvSpPr txBox="1">
                <a:spLocks noChangeArrowheads="1"/>
              </p:cNvSpPr>
              <p:nvPr/>
            </p:nvSpPr>
            <p:spPr bwMode="auto">
              <a:xfrm>
                <a:off x="4457" y="1965"/>
                <a:ext cx="22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kumimoji="1" lang="en-US" altLang="en-US" sz="1200"/>
                  <a:t>H</a:t>
                </a:r>
                <a:r>
                  <a:rPr kumimoji="1" lang="en-US" altLang="en-US" sz="1200" baseline="30000"/>
                  <a:t>+</a:t>
                </a:r>
                <a:endParaRPr kumimoji="1" lang="en-US" altLang="en-US" sz="1200"/>
              </a:p>
            </p:txBody>
          </p:sp>
          <p:sp>
            <p:nvSpPr>
              <p:cNvPr id="18" name="Text Box 17"/>
              <p:cNvSpPr txBox="1">
                <a:spLocks noChangeArrowheads="1"/>
              </p:cNvSpPr>
              <p:nvPr/>
            </p:nvSpPr>
            <p:spPr bwMode="auto">
              <a:xfrm>
                <a:off x="4456" y="3349"/>
                <a:ext cx="22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kumimoji="1" lang="en-US" altLang="en-US" sz="1200"/>
                  <a:t>H</a:t>
                </a:r>
                <a:r>
                  <a:rPr kumimoji="1" lang="en-US" altLang="en-US" sz="1200" baseline="30000"/>
                  <a:t>+</a:t>
                </a:r>
                <a:endParaRPr kumimoji="1" lang="en-US" altLang="en-US" sz="1200"/>
              </a:p>
            </p:txBody>
          </p:sp>
          <p:sp>
            <p:nvSpPr>
              <p:cNvPr id="19" name="Text Box 18"/>
              <p:cNvSpPr txBox="1">
                <a:spLocks noChangeArrowheads="1"/>
              </p:cNvSpPr>
              <p:nvPr/>
            </p:nvSpPr>
            <p:spPr bwMode="auto">
              <a:xfrm>
                <a:off x="4713" y="3125"/>
                <a:ext cx="30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kumimoji="1" lang="en-US" altLang="en-US" sz="1200"/>
                  <a:t>ATP</a:t>
                </a:r>
              </a:p>
            </p:txBody>
          </p:sp>
          <p:sp>
            <p:nvSpPr>
              <p:cNvPr id="20" name="Text Box 19"/>
              <p:cNvSpPr txBox="1">
                <a:spLocks noChangeArrowheads="1"/>
              </p:cNvSpPr>
              <p:nvPr/>
            </p:nvSpPr>
            <p:spPr bwMode="auto">
              <a:xfrm>
                <a:off x="4229" y="3139"/>
                <a:ext cx="195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kumimoji="1" lang="en-US" altLang="en-US" sz="900"/>
                  <a:t>P </a:t>
                </a:r>
                <a:r>
                  <a:rPr kumimoji="1" lang="en-US" altLang="en-US" sz="900" baseline="-25000"/>
                  <a:t>i</a:t>
                </a:r>
                <a:endParaRPr kumimoji="1" lang="en-US" altLang="en-US" sz="900"/>
              </a:p>
            </p:txBody>
          </p:sp>
          <p:sp>
            <p:nvSpPr>
              <p:cNvPr id="21" name="Text Box 20"/>
              <p:cNvSpPr txBox="1">
                <a:spLocks noChangeArrowheads="1"/>
              </p:cNvSpPr>
              <p:nvPr/>
            </p:nvSpPr>
            <p:spPr bwMode="auto">
              <a:xfrm>
                <a:off x="1011" y="2080"/>
                <a:ext cx="802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kumimoji="1" lang="en-US" altLang="en-US" sz="1200"/>
                  <a:t>Protein complex</a:t>
                </a:r>
              </a:p>
              <a:p>
                <a:r>
                  <a:rPr kumimoji="1" lang="en-US" altLang="en-US" sz="1200"/>
                  <a:t>of electron </a:t>
                </a:r>
              </a:p>
              <a:p>
                <a:r>
                  <a:rPr kumimoji="1" lang="en-US" altLang="en-US" sz="1200"/>
                  <a:t>carners</a:t>
                </a:r>
              </a:p>
            </p:txBody>
          </p:sp>
          <p:sp>
            <p:nvSpPr>
              <p:cNvPr id="22" name="Text Box 21"/>
              <p:cNvSpPr txBox="1">
                <a:spLocks noChangeArrowheads="1"/>
              </p:cNvSpPr>
              <p:nvPr/>
            </p:nvSpPr>
            <p:spPr bwMode="auto">
              <a:xfrm>
                <a:off x="2927" y="2024"/>
                <a:ext cx="33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kumimoji="1" lang="en-US" altLang="en-US" sz="1200"/>
                  <a:t>Cyt </a:t>
                </a:r>
                <a:r>
                  <a:rPr kumimoji="1" lang="en-US" altLang="en-US" sz="1200" i="1"/>
                  <a:t>c</a:t>
                </a:r>
                <a:endParaRPr kumimoji="1" lang="en-US" altLang="en-US" sz="1200"/>
              </a:p>
            </p:txBody>
          </p:sp>
          <p:sp>
            <p:nvSpPr>
              <p:cNvPr id="23" name="Text Box 22"/>
              <p:cNvSpPr txBox="1">
                <a:spLocks noChangeArrowheads="1"/>
              </p:cNvSpPr>
              <p:nvPr/>
            </p:nvSpPr>
            <p:spPr bwMode="auto">
              <a:xfrm>
                <a:off x="1657" y="2549"/>
                <a:ext cx="14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kumimoji="1" lang="en-US" altLang="en-US" sz="1200" b="1"/>
                  <a:t>I</a:t>
                </a:r>
              </a:p>
            </p:txBody>
          </p:sp>
          <p:sp>
            <p:nvSpPr>
              <p:cNvPr id="24" name="Text Box 23"/>
              <p:cNvSpPr txBox="1">
                <a:spLocks noChangeArrowheads="1"/>
              </p:cNvSpPr>
              <p:nvPr/>
            </p:nvSpPr>
            <p:spPr bwMode="auto">
              <a:xfrm>
                <a:off x="2101" y="2773"/>
                <a:ext cx="17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kumimoji="1" lang="en-US" altLang="en-US" sz="1200" b="1"/>
                  <a:t>II</a:t>
                </a:r>
              </a:p>
            </p:txBody>
          </p:sp>
          <p:sp>
            <p:nvSpPr>
              <p:cNvPr id="25" name="Text Box 24"/>
              <p:cNvSpPr txBox="1">
                <a:spLocks noChangeArrowheads="1"/>
              </p:cNvSpPr>
              <p:nvPr/>
            </p:nvSpPr>
            <p:spPr bwMode="auto">
              <a:xfrm>
                <a:off x="2505" y="2588"/>
                <a:ext cx="19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kumimoji="1" lang="en-US" altLang="en-US" sz="1200" b="1"/>
                  <a:t>III</a:t>
                </a:r>
              </a:p>
            </p:txBody>
          </p:sp>
          <p:sp>
            <p:nvSpPr>
              <p:cNvPr id="26" name="Text Box 25"/>
              <p:cNvSpPr txBox="1">
                <a:spLocks noChangeArrowheads="1"/>
              </p:cNvSpPr>
              <p:nvPr/>
            </p:nvSpPr>
            <p:spPr bwMode="auto">
              <a:xfrm>
                <a:off x="3350" y="2396"/>
                <a:ext cx="20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kumimoji="1" lang="en-US" altLang="en-US" sz="1200" b="1"/>
                  <a:t>IV</a:t>
                </a:r>
              </a:p>
            </p:txBody>
          </p:sp>
          <p:sp>
            <p:nvSpPr>
              <p:cNvPr id="27" name="Text Box 26"/>
              <p:cNvSpPr txBox="1">
                <a:spLocks noChangeArrowheads="1"/>
              </p:cNvSpPr>
              <p:nvPr/>
            </p:nvSpPr>
            <p:spPr bwMode="auto">
              <a:xfrm>
                <a:off x="1024" y="3260"/>
                <a:ext cx="92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kumimoji="1" lang="en-US" altLang="en-US" sz="1200"/>
                  <a:t>(Carrying electrons</a:t>
                </a:r>
              </a:p>
              <a:p>
                <a:r>
                  <a:rPr kumimoji="1" lang="en-US" altLang="en-US" sz="1200"/>
                  <a:t>from, food)</a:t>
                </a:r>
              </a:p>
            </p:txBody>
          </p:sp>
          <p:sp>
            <p:nvSpPr>
              <p:cNvPr id="28" name="Text Box 27"/>
              <p:cNvSpPr txBox="1">
                <a:spLocks noChangeArrowheads="1"/>
              </p:cNvSpPr>
              <p:nvPr/>
            </p:nvSpPr>
            <p:spPr bwMode="auto">
              <a:xfrm>
                <a:off x="1336" y="3098"/>
                <a:ext cx="300" cy="1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kumimoji="1" lang="en-US" altLang="en-US" sz="800"/>
                  <a:t>NADH</a:t>
                </a:r>
                <a:endParaRPr kumimoji="1" lang="en-US" altLang="en-US" sz="800" baseline="30000"/>
              </a:p>
            </p:txBody>
          </p:sp>
          <p:sp>
            <p:nvSpPr>
              <p:cNvPr id="29" name="Text Box 28"/>
              <p:cNvSpPr txBox="1">
                <a:spLocks noChangeArrowheads="1"/>
              </p:cNvSpPr>
              <p:nvPr/>
            </p:nvSpPr>
            <p:spPr bwMode="auto">
              <a:xfrm>
                <a:off x="2106" y="2910"/>
                <a:ext cx="31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kumimoji="1" lang="en-US" altLang="en-US" sz="800"/>
                  <a:t>FADH</a:t>
                </a:r>
                <a:r>
                  <a:rPr kumimoji="1" lang="en-US" altLang="en-US" sz="800" baseline="-25000"/>
                  <a:t>2</a:t>
                </a:r>
                <a:endParaRPr kumimoji="1" lang="en-US" altLang="en-US" sz="800"/>
              </a:p>
            </p:txBody>
          </p:sp>
          <p:sp>
            <p:nvSpPr>
              <p:cNvPr id="30" name="Text Box 29"/>
              <p:cNvSpPr txBox="1">
                <a:spLocks noChangeArrowheads="1"/>
              </p:cNvSpPr>
              <p:nvPr/>
            </p:nvSpPr>
            <p:spPr bwMode="auto">
              <a:xfrm>
                <a:off x="1972" y="3109"/>
                <a:ext cx="35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kumimoji="1" lang="en-US" altLang="en-US" sz="1200"/>
                  <a:t>NAD</a:t>
                </a:r>
                <a:r>
                  <a:rPr kumimoji="1" lang="en-US" altLang="en-US" sz="1200" baseline="30000"/>
                  <a:t>+</a:t>
                </a:r>
                <a:endParaRPr kumimoji="1" lang="en-US" altLang="en-US" sz="1200"/>
              </a:p>
            </p:txBody>
          </p:sp>
          <p:sp>
            <p:nvSpPr>
              <p:cNvPr id="31" name="Text Box 30"/>
              <p:cNvSpPr txBox="1">
                <a:spLocks noChangeArrowheads="1"/>
              </p:cNvSpPr>
              <p:nvPr/>
            </p:nvSpPr>
            <p:spPr bwMode="auto">
              <a:xfrm>
                <a:off x="2341" y="2972"/>
                <a:ext cx="34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kumimoji="1" lang="en-US" altLang="en-US" sz="1200"/>
                  <a:t>FAD</a:t>
                </a:r>
                <a:r>
                  <a:rPr kumimoji="1" lang="en-US" altLang="en-US" sz="1200" baseline="30000"/>
                  <a:t>+</a:t>
                </a:r>
                <a:endParaRPr kumimoji="1" lang="en-US" altLang="en-US" sz="1200"/>
              </a:p>
            </p:txBody>
          </p:sp>
          <p:sp>
            <p:nvSpPr>
              <p:cNvPr id="32" name="Text Box 31"/>
              <p:cNvSpPr txBox="1">
                <a:spLocks noChangeArrowheads="1"/>
              </p:cNvSpPr>
              <p:nvPr/>
            </p:nvSpPr>
            <p:spPr bwMode="auto">
              <a:xfrm>
                <a:off x="2998" y="2964"/>
                <a:ext cx="62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kumimoji="1" lang="en-US" altLang="en-US" sz="1200"/>
                  <a:t>2 H</a:t>
                </a:r>
                <a:r>
                  <a:rPr kumimoji="1" lang="en-US" altLang="en-US" sz="1100" baseline="30000"/>
                  <a:t>+</a:t>
                </a:r>
                <a:r>
                  <a:rPr kumimoji="1" lang="en-US" altLang="en-US" sz="1200"/>
                  <a:t> +</a:t>
                </a:r>
                <a:r>
                  <a:rPr kumimoji="1" lang="en-US" altLang="en-US" sz="1200" baseline="30000"/>
                  <a:t> 1</a:t>
                </a:r>
                <a:r>
                  <a:rPr kumimoji="1" lang="en-US" altLang="en-US" sz="1200"/>
                  <a:t>/</a:t>
                </a:r>
                <a:r>
                  <a:rPr kumimoji="1" lang="en-US" altLang="en-US" sz="1200" baseline="-25000"/>
                  <a:t>2 </a:t>
                </a:r>
                <a:r>
                  <a:rPr kumimoji="1" lang="en-US" altLang="en-US" sz="1200"/>
                  <a:t>O</a:t>
                </a:r>
                <a:r>
                  <a:rPr kumimoji="1" lang="en-US" altLang="en-US" sz="1200" baseline="-25000"/>
                  <a:t>2</a:t>
                </a:r>
              </a:p>
            </p:txBody>
          </p:sp>
          <p:sp>
            <p:nvSpPr>
              <p:cNvPr id="33" name="Text Box 32"/>
              <p:cNvSpPr txBox="1">
                <a:spLocks noChangeArrowheads="1"/>
              </p:cNvSpPr>
              <p:nvPr/>
            </p:nvSpPr>
            <p:spPr bwMode="auto">
              <a:xfrm>
                <a:off x="3772" y="2868"/>
                <a:ext cx="32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kumimoji="1" lang="en-US" altLang="en-US" sz="1400"/>
                  <a:t>H</a:t>
                </a:r>
                <a:r>
                  <a:rPr kumimoji="1" lang="en-US" altLang="en-US" sz="1400" baseline="-25000"/>
                  <a:t>2</a:t>
                </a:r>
                <a:r>
                  <a:rPr kumimoji="1" lang="en-US" altLang="en-US" sz="1400"/>
                  <a:t>O</a:t>
                </a:r>
              </a:p>
            </p:txBody>
          </p:sp>
          <p:sp>
            <p:nvSpPr>
              <p:cNvPr id="34" name="Text Box 33"/>
              <p:cNvSpPr txBox="1">
                <a:spLocks noChangeArrowheads="1"/>
              </p:cNvSpPr>
              <p:nvPr/>
            </p:nvSpPr>
            <p:spPr bwMode="auto">
              <a:xfrm>
                <a:off x="3860" y="3132"/>
                <a:ext cx="39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kumimoji="1" lang="en-US" altLang="en-US" sz="1200"/>
                  <a:t>ADP +</a:t>
                </a:r>
              </a:p>
            </p:txBody>
          </p:sp>
          <p:sp>
            <p:nvSpPr>
              <p:cNvPr id="35" name="Text Box 34"/>
              <p:cNvSpPr txBox="1">
                <a:spLocks noChangeArrowheads="1"/>
              </p:cNvSpPr>
              <p:nvPr/>
            </p:nvSpPr>
            <p:spPr bwMode="auto">
              <a:xfrm>
                <a:off x="1584" y="3508"/>
                <a:ext cx="2068" cy="3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kumimoji="1" lang="en-US" altLang="en-US" sz="1100" b="1"/>
                  <a:t>Electron transport chain</a:t>
                </a:r>
              </a:p>
              <a:p>
                <a:pPr algn="ctr"/>
                <a:r>
                  <a:rPr kumimoji="1" lang="en-US" altLang="en-US" sz="1100"/>
                  <a:t>Electron transport and pumping of protons (H</a:t>
                </a:r>
                <a:r>
                  <a:rPr kumimoji="1" lang="en-US" altLang="en-US" sz="1100" baseline="30000"/>
                  <a:t>+</a:t>
                </a:r>
                <a:r>
                  <a:rPr kumimoji="1" lang="en-US" altLang="en-US" sz="1100"/>
                  <a:t>),</a:t>
                </a:r>
              </a:p>
              <a:p>
                <a:pPr algn="ctr"/>
                <a:r>
                  <a:rPr kumimoji="1" lang="en-US" altLang="en-US" sz="1100"/>
                  <a:t>which create an H</a:t>
                </a:r>
                <a:r>
                  <a:rPr kumimoji="1" lang="en-US" altLang="en-US" sz="1100" baseline="30000"/>
                  <a:t>+</a:t>
                </a:r>
                <a:r>
                  <a:rPr kumimoji="1" lang="en-US" altLang="en-US" sz="1100"/>
                  <a:t> gradient across the membrane</a:t>
                </a:r>
              </a:p>
            </p:txBody>
          </p:sp>
          <p:sp>
            <p:nvSpPr>
              <p:cNvPr id="36" name="Text Box 35"/>
              <p:cNvSpPr txBox="1">
                <a:spLocks noChangeArrowheads="1"/>
              </p:cNvSpPr>
              <p:nvPr/>
            </p:nvSpPr>
            <p:spPr bwMode="auto">
              <a:xfrm>
                <a:off x="3614" y="3503"/>
                <a:ext cx="1485" cy="3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kumimoji="1" lang="en-US" altLang="en-US" sz="1100" b="1"/>
                  <a:t>Chemiosmosis</a:t>
                </a:r>
              </a:p>
              <a:p>
                <a:pPr algn="ctr"/>
                <a:r>
                  <a:rPr kumimoji="1" lang="en-US" altLang="en-US" sz="1100"/>
                  <a:t>ATP synthesis powered by the flow</a:t>
                </a:r>
              </a:p>
              <a:p>
                <a:pPr algn="ctr"/>
                <a:r>
                  <a:rPr kumimoji="1" lang="en-US" altLang="en-US" sz="1100"/>
                  <a:t>Of H</a:t>
                </a:r>
                <a:r>
                  <a:rPr kumimoji="1" lang="en-US" altLang="en-US" sz="1100" baseline="30000"/>
                  <a:t>+</a:t>
                </a:r>
                <a:r>
                  <a:rPr kumimoji="1" lang="en-US" altLang="en-US" sz="1100"/>
                  <a:t> back across the membrane</a:t>
                </a:r>
              </a:p>
            </p:txBody>
          </p:sp>
          <p:sp>
            <p:nvSpPr>
              <p:cNvPr id="37" name="AutoShape 36"/>
              <p:cNvSpPr>
                <a:spLocks/>
              </p:cNvSpPr>
              <p:nvPr/>
            </p:nvSpPr>
            <p:spPr bwMode="auto">
              <a:xfrm rot="-5400000">
                <a:off x="2589" y="2669"/>
                <a:ext cx="78" cy="1704"/>
              </a:xfrm>
              <a:prstGeom prst="leftBrace">
                <a:avLst>
                  <a:gd name="adj1" fmla="val 182051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8" name="AutoShape 37"/>
              <p:cNvSpPr>
                <a:spLocks/>
              </p:cNvSpPr>
              <p:nvPr/>
            </p:nvSpPr>
            <p:spPr bwMode="auto">
              <a:xfrm rot="-5400000">
                <a:off x="4373" y="2671"/>
                <a:ext cx="78" cy="1704"/>
              </a:xfrm>
              <a:prstGeom prst="leftBrace">
                <a:avLst>
                  <a:gd name="adj1" fmla="val 182051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9" name="Text Box 38"/>
              <p:cNvSpPr txBox="1">
                <a:spLocks noChangeArrowheads="1"/>
              </p:cNvSpPr>
              <p:nvPr/>
            </p:nvSpPr>
            <p:spPr bwMode="auto">
              <a:xfrm>
                <a:off x="4817" y="2684"/>
                <a:ext cx="49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kumimoji="1" lang="en-US" altLang="en-US" sz="1200"/>
                  <a:t>ATP</a:t>
                </a:r>
              </a:p>
              <a:p>
                <a:r>
                  <a:rPr kumimoji="1" lang="en-US" altLang="en-US" sz="1200"/>
                  <a:t>synthase</a:t>
                </a:r>
              </a:p>
            </p:txBody>
          </p:sp>
          <p:sp>
            <p:nvSpPr>
              <p:cNvPr id="40" name="AutoShape 39"/>
              <p:cNvSpPr>
                <a:spLocks/>
              </p:cNvSpPr>
              <p:nvPr/>
            </p:nvSpPr>
            <p:spPr bwMode="auto">
              <a:xfrm rot="-5400000">
                <a:off x="3247" y="2085"/>
                <a:ext cx="153" cy="3568"/>
              </a:xfrm>
              <a:prstGeom prst="leftBrace">
                <a:avLst>
                  <a:gd name="adj1" fmla="val 194336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41" name="Text Box 40"/>
              <p:cNvSpPr txBox="1">
                <a:spLocks noChangeArrowheads="1"/>
              </p:cNvSpPr>
              <p:nvPr/>
            </p:nvSpPr>
            <p:spPr bwMode="auto">
              <a:xfrm>
                <a:off x="2197" y="2372"/>
                <a:ext cx="203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kumimoji="1" lang="en-US" altLang="en-US" sz="1400"/>
                  <a:t>Q</a:t>
                </a:r>
              </a:p>
            </p:txBody>
          </p:sp>
          <p:sp>
            <p:nvSpPr>
              <p:cNvPr id="42" name="Text Box 41"/>
              <p:cNvSpPr txBox="1">
                <a:spLocks noChangeArrowheads="1"/>
              </p:cNvSpPr>
              <p:nvPr/>
            </p:nvSpPr>
            <p:spPr bwMode="auto">
              <a:xfrm>
                <a:off x="2867" y="3884"/>
                <a:ext cx="1225" cy="1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kumimoji="1" lang="en-US" altLang="en-US" sz="1100" b="1"/>
                  <a:t>Oxidative phosphorylation</a:t>
                </a:r>
              </a:p>
            </p:txBody>
          </p:sp>
          <p:sp>
            <p:nvSpPr>
              <p:cNvPr id="43" name="AutoShape 42"/>
              <p:cNvSpPr>
                <a:spLocks/>
              </p:cNvSpPr>
              <p:nvPr/>
            </p:nvSpPr>
            <p:spPr bwMode="auto">
              <a:xfrm>
                <a:off x="960" y="1772"/>
                <a:ext cx="48" cy="960"/>
              </a:xfrm>
              <a:prstGeom prst="leftBrace">
                <a:avLst>
                  <a:gd name="adj1" fmla="val 166667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44" name="AutoShape 43"/>
              <p:cNvSpPr>
                <a:spLocks/>
              </p:cNvSpPr>
              <p:nvPr/>
            </p:nvSpPr>
            <p:spPr bwMode="auto">
              <a:xfrm>
                <a:off x="960" y="2780"/>
                <a:ext cx="55" cy="436"/>
              </a:xfrm>
              <a:prstGeom prst="leftBrace">
                <a:avLst>
                  <a:gd name="adj1" fmla="val 66061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45" name="AutoShape 44"/>
              <p:cNvSpPr>
                <a:spLocks/>
              </p:cNvSpPr>
              <p:nvPr/>
            </p:nvSpPr>
            <p:spPr bwMode="auto">
              <a:xfrm>
                <a:off x="960" y="3212"/>
                <a:ext cx="48" cy="768"/>
              </a:xfrm>
              <a:prstGeom prst="leftBrace">
                <a:avLst>
                  <a:gd name="adj1" fmla="val 133333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46" name="Text Box 45"/>
              <p:cNvSpPr txBox="1">
                <a:spLocks noChangeArrowheads="1"/>
              </p:cNvSpPr>
              <p:nvPr/>
            </p:nvSpPr>
            <p:spPr bwMode="auto">
              <a:xfrm>
                <a:off x="203" y="2148"/>
                <a:ext cx="76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kumimoji="1" lang="en-US" altLang="en-US" sz="1200"/>
                  <a:t>Intermembrane</a:t>
                </a:r>
              </a:p>
              <a:p>
                <a:r>
                  <a:rPr kumimoji="1" lang="en-US" altLang="en-US" sz="1200"/>
                  <a:t>space</a:t>
                </a:r>
              </a:p>
            </p:txBody>
          </p:sp>
          <p:sp>
            <p:nvSpPr>
              <p:cNvPr id="47" name="Text Box 46"/>
              <p:cNvSpPr txBox="1">
                <a:spLocks noChangeArrowheads="1"/>
              </p:cNvSpPr>
              <p:nvPr/>
            </p:nvSpPr>
            <p:spPr bwMode="auto">
              <a:xfrm>
                <a:off x="228" y="2756"/>
                <a:ext cx="68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kumimoji="1" lang="en-US" altLang="en-US" sz="1200"/>
                  <a:t>Inner</a:t>
                </a:r>
              </a:p>
              <a:p>
                <a:r>
                  <a:rPr kumimoji="1" lang="en-US" altLang="en-US" sz="1200"/>
                  <a:t>mitochondrial</a:t>
                </a:r>
              </a:p>
              <a:p>
                <a:r>
                  <a:rPr kumimoji="1" lang="en-US" altLang="en-US" sz="1200"/>
                  <a:t>membrane</a:t>
                </a:r>
              </a:p>
            </p:txBody>
          </p:sp>
          <p:sp>
            <p:nvSpPr>
              <p:cNvPr id="48" name="Text Box 47"/>
              <p:cNvSpPr txBox="1">
                <a:spLocks noChangeArrowheads="1"/>
              </p:cNvSpPr>
              <p:nvPr/>
            </p:nvSpPr>
            <p:spPr bwMode="auto">
              <a:xfrm>
                <a:off x="228" y="3452"/>
                <a:ext cx="6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kumimoji="1" lang="en-US" altLang="en-US" sz="1200"/>
                  <a:t>Mitochondrial</a:t>
                </a:r>
              </a:p>
              <a:p>
                <a:r>
                  <a:rPr kumimoji="1" lang="en-US" altLang="en-US" sz="1200"/>
                  <a:t>matrix</a:t>
                </a:r>
              </a:p>
            </p:txBody>
          </p:sp>
          <p:sp>
            <p:nvSpPr>
              <p:cNvPr id="49" name="Line 48"/>
              <p:cNvSpPr>
                <a:spLocks noChangeShapeType="1"/>
              </p:cNvSpPr>
              <p:nvPr/>
            </p:nvSpPr>
            <p:spPr bwMode="auto">
              <a:xfrm>
                <a:off x="1396" y="2412"/>
                <a:ext cx="336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50" name="Line 49"/>
              <p:cNvSpPr>
                <a:spLocks noChangeShapeType="1"/>
              </p:cNvSpPr>
              <p:nvPr/>
            </p:nvSpPr>
            <p:spPr bwMode="auto">
              <a:xfrm>
                <a:off x="4700" y="2764"/>
                <a:ext cx="16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</p:grpSp>
        <p:sp>
          <p:nvSpPr>
            <p:cNvPr id="6" name="Text Box 50"/>
            <p:cNvSpPr txBox="1">
              <a:spLocks noChangeArrowheads="1"/>
            </p:cNvSpPr>
            <p:nvPr/>
          </p:nvSpPr>
          <p:spPr bwMode="auto">
            <a:xfrm>
              <a:off x="566" y="3880"/>
              <a:ext cx="11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kumimoji="1" lang="en-US" alt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395145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ATP Yields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Each NADH </a:t>
            </a:r>
            <a:r>
              <a:rPr lang="en-US" b="1" dirty="0"/>
              <a:t>= </a:t>
            </a:r>
            <a:r>
              <a:rPr lang="en-US" b="1" u="sng" dirty="0"/>
              <a:t>3 ATP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Each </a:t>
            </a:r>
            <a:r>
              <a:rPr lang="en-US" dirty="0"/>
              <a:t>FADH2 = </a:t>
            </a:r>
            <a:r>
              <a:rPr lang="en-US" b="1" u="sng" dirty="0"/>
              <a:t>2 ATP</a:t>
            </a: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Totals</a:t>
            </a:r>
            <a:r>
              <a:rPr lang="en-US" dirty="0"/>
              <a:t>: 10 NADH x 3 = </a:t>
            </a:r>
            <a:r>
              <a:rPr lang="en-US" b="1" u="sng" dirty="0"/>
              <a:t>30 ATP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2 FADH2 x2  = </a:t>
            </a:r>
            <a:r>
              <a:rPr lang="en-US" b="1" u="sng" dirty="0"/>
              <a:t>4 ATP</a:t>
            </a: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Total </a:t>
            </a:r>
            <a:r>
              <a:rPr lang="en-US" dirty="0"/>
              <a:t>= 34 ATP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6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425345"/>
              </p:ext>
            </p:extLst>
          </p:nvPr>
        </p:nvGraphicFramePr>
        <p:xfrm>
          <a:off x="1219200" y="1981200"/>
          <a:ext cx="7543800" cy="2362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3807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Reactants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</a:rPr>
                        <a:t>Products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814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10 NADH</a:t>
                      </a:r>
                      <a:b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2 FADH</a:t>
                      </a:r>
                      <a:r>
                        <a:rPr lang="en-US" sz="2000" b="1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ADP + Phosphate</a:t>
                      </a:r>
                      <a:b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Oxygen</a:t>
                      </a:r>
                      <a:b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Hydrogen Ions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10 NAD+</a:t>
                      </a:r>
                      <a:b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2 FAD</a:t>
                      </a:r>
                      <a:b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34 ATP</a:t>
                      </a:r>
                      <a:b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en-US" sz="2000" b="1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564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b="1" u="sng" dirty="0"/>
              <a:t>Total Energy Yield for 1 Glucose:</a:t>
            </a:r>
            <a:br>
              <a:rPr lang="en-US" b="1" u="sng" dirty="0"/>
            </a:br>
            <a:endParaRPr lang="en-US" b="1" u="sng" dirty="0" smtClean="0"/>
          </a:p>
          <a:p>
            <a:pPr marL="82296" indent="0">
              <a:buNone/>
            </a:pPr>
            <a:r>
              <a:rPr lang="en-US" dirty="0" smtClean="0"/>
              <a:t>Glycolysis </a:t>
            </a:r>
            <a:r>
              <a:rPr lang="en-US" dirty="0"/>
              <a:t>= </a:t>
            </a:r>
            <a:r>
              <a:rPr lang="en-US" b="1" u="sng" dirty="0"/>
              <a:t>2 ATP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Krebs </a:t>
            </a:r>
            <a:r>
              <a:rPr lang="en-US" dirty="0"/>
              <a:t>Cycle = </a:t>
            </a:r>
            <a:r>
              <a:rPr lang="en-US" b="1" u="sng" dirty="0"/>
              <a:t>2 ATP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ETC </a:t>
            </a:r>
            <a:r>
              <a:rPr lang="en-US" dirty="0"/>
              <a:t>= </a:t>
            </a:r>
            <a:r>
              <a:rPr lang="en-US" b="1" u="sng" dirty="0"/>
              <a:t>34 ATP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Total </a:t>
            </a:r>
            <a:r>
              <a:rPr lang="en-US" dirty="0"/>
              <a:t>= </a:t>
            </a:r>
            <a:r>
              <a:rPr lang="en-US" b="1" u="sng" dirty="0"/>
              <a:t>38 ATP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911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Anaerobic Respiration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Prokaryotes </a:t>
            </a:r>
            <a:r>
              <a:rPr lang="en-US" dirty="0"/>
              <a:t>just use </a:t>
            </a:r>
            <a:r>
              <a:rPr lang="en-US" b="1" u="sng" dirty="0"/>
              <a:t>glycolysis</a:t>
            </a:r>
            <a:r>
              <a:rPr lang="en-US" dirty="0"/>
              <a:t>. Each glucose yields </a:t>
            </a:r>
            <a:r>
              <a:rPr lang="en-US" b="1" u="sng" dirty="0"/>
              <a:t>2 ATP. </a:t>
            </a:r>
            <a:endParaRPr lang="en-US" dirty="0"/>
          </a:p>
          <a:p>
            <a:r>
              <a:rPr lang="en-US" dirty="0"/>
              <a:t>Eukaryotes use Aerobic Respiration unless the cells become starved of </a:t>
            </a:r>
            <a:r>
              <a:rPr lang="en-US" b="1" u="sng" dirty="0"/>
              <a:t>oxygen</a:t>
            </a:r>
            <a:r>
              <a:rPr lang="en-US" dirty="0"/>
              <a:t>.</a:t>
            </a:r>
          </a:p>
          <a:p>
            <a:r>
              <a:rPr lang="en-US" dirty="0"/>
              <a:t>Lack of oxygen shifts metabolism from </a:t>
            </a:r>
            <a:r>
              <a:rPr lang="en-US" b="1" u="sng" dirty="0"/>
              <a:t>aerobic respiration to fermentation (anaerobic).</a:t>
            </a:r>
            <a:endParaRPr lang="en-US" dirty="0"/>
          </a:p>
          <a:p>
            <a:r>
              <a:rPr lang="en-US" dirty="0"/>
              <a:t>This is done to keep the cell alive until </a:t>
            </a:r>
            <a:r>
              <a:rPr lang="en-US" b="1" u="sng" dirty="0"/>
              <a:t>oxygen is restored</a:t>
            </a:r>
            <a:r>
              <a:rPr lang="en-US" dirty="0"/>
              <a:t>. 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12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HOW</a:t>
            </a:r>
            <a:r>
              <a:rPr lang="en-US" dirty="0"/>
              <a:t>: Food molecules are </a:t>
            </a:r>
            <a:r>
              <a:rPr lang="en-US" b="1" u="sng" dirty="0"/>
              <a:t>broken down</a:t>
            </a:r>
            <a:r>
              <a:rPr lang="en-US" dirty="0"/>
              <a:t> and the </a:t>
            </a:r>
            <a:r>
              <a:rPr lang="en-US" b="1" u="sng" dirty="0"/>
              <a:t>energy released as </a:t>
            </a:r>
            <a:r>
              <a:rPr lang="en-US" b="1" u="sng" dirty="0" err="1"/>
              <a:t>energyized</a:t>
            </a:r>
            <a:r>
              <a:rPr lang="en-US" b="1" u="sng" dirty="0"/>
              <a:t> electrons</a:t>
            </a:r>
            <a:r>
              <a:rPr lang="en-US" dirty="0"/>
              <a:t> is captured and </a:t>
            </a:r>
            <a:r>
              <a:rPr lang="en-US" b="1" u="sng" dirty="0"/>
              <a:t>transferred to make ATP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84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Fermentation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b="1" u="sng" dirty="0" smtClean="0"/>
              <a:t>Alcoholic </a:t>
            </a:r>
            <a:r>
              <a:rPr lang="en-US" b="1" u="sng" dirty="0"/>
              <a:t>Fermentation: </a:t>
            </a:r>
            <a:r>
              <a:rPr lang="en-US" b="1" u="sng" dirty="0" smtClean="0"/>
              <a:t>Yeast </a:t>
            </a:r>
            <a:r>
              <a:rPr lang="en-US" b="1" u="sng" dirty="0"/>
              <a:t>cells</a:t>
            </a:r>
            <a:br>
              <a:rPr lang="en-US" b="1" u="sng" dirty="0"/>
            </a:br>
            <a:endParaRPr lang="en-US" b="1" u="sng" dirty="0" smtClean="0"/>
          </a:p>
          <a:p>
            <a:pPr marL="82296" indent="0">
              <a:buNone/>
            </a:pPr>
            <a:r>
              <a:rPr lang="en-US" dirty="0" smtClean="0"/>
              <a:t>Cells </a:t>
            </a:r>
            <a:r>
              <a:rPr lang="en-US" dirty="0"/>
              <a:t>take </a:t>
            </a:r>
            <a:r>
              <a:rPr lang="en-US" b="1" u="sng" dirty="0"/>
              <a:t>pyruvate and remove a CO</a:t>
            </a:r>
            <a:r>
              <a:rPr lang="en-US" b="1" u="sng" baseline="-25000" dirty="0"/>
              <a:t>2</a:t>
            </a:r>
            <a:r>
              <a:rPr lang="en-US" b="1" u="sng" dirty="0"/>
              <a:t> molecule making acetic anhydride</a:t>
            </a:r>
            <a:r>
              <a:rPr lang="en-US" dirty="0"/>
              <a:t>. </a:t>
            </a:r>
            <a:br>
              <a:rPr lang="en-US" dirty="0"/>
            </a:b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NADH </a:t>
            </a:r>
            <a:r>
              <a:rPr lang="en-US" dirty="0"/>
              <a:t>is used to convert the </a:t>
            </a:r>
            <a:r>
              <a:rPr lang="en-US" b="1" u="sng" dirty="0"/>
              <a:t>acetic acid into ethyl alcohol and NAD+.</a:t>
            </a:r>
            <a:r>
              <a:rPr lang="en-US" dirty="0"/>
              <a:t> </a:t>
            </a:r>
            <a:br>
              <a:rPr lang="en-US" dirty="0"/>
            </a:b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The </a:t>
            </a:r>
            <a:r>
              <a:rPr lang="en-US" dirty="0"/>
              <a:t>NAD+ can be used in glycolysis to make </a:t>
            </a:r>
            <a:r>
              <a:rPr lang="en-US" b="1" u="sng" dirty="0"/>
              <a:t>ATP keeping the cell alive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52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366755"/>
              </p:ext>
            </p:extLst>
          </p:nvPr>
        </p:nvGraphicFramePr>
        <p:xfrm>
          <a:off x="1143000" y="1828800"/>
          <a:ext cx="7539354" cy="2817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69677"/>
                <a:gridCol w="3769677"/>
              </a:tblGrid>
              <a:tr h="6869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Reactants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Products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09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Pyruvate</a:t>
                      </a:r>
                      <a:b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NADH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Ethanol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NAD+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CO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39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b="1" u="sng" dirty="0"/>
              <a:t>Lactic Acid Fermentation: Muscle Cells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Pyruvate uses </a:t>
            </a:r>
            <a:r>
              <a:rPr lang="en-US" b="1" u="sng" dirty="0"/>
              <a:t>NADH to make lactic acid and NAD+</a:t>
            </a:r>
            <a:br>
              <a:rPr lang="en-US" b="1" u="sng" dirty="0"/>
            </a:br>
            <a:endParaRPr lang="en-US" b="1" u="sng" dirty="0" smtClean="0"/>
          </a:p>
          <a:p>
            <a:pPr marL="82296" indent="0">
              <a:buNone/>
            </a:pPr>
            <a:r>
              <a:rPr lang="en-US" dirty="0" smtClean="0"/>
              <a:t>NAD</a:t>
            </a:r>
            <a:r>
              <a:rPr lang="en-US" dirty="0"/>
              <a:t>+ is used in glycolysis to make </a:t>
            </a:r>
            <a:r>
              <a:rPr lang="en-US" b="1" u="sng" dirty="0"/>
              <a:t>ATP</a:t>
            </a:r>
            <a:r>
              <a:rPr lang="en-US" dirty="0"/>
              <a:t>. </a:t>
            </a:r>
            <a:br>
              <a:rPr lang="en-US" dirty="0"/>
            </a:b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Lactic </a:t>
            </a:r>
            <a:r>
              <a:rPr lang="en-US" dirty="0"/>
              <a:t>acid causes the muscles to </a:t>
            </a:r>
            <a:r>
              <a:rPr lang="en-US" b="1" u="sng" dirty="0"/>
              <a:t>burn</a:t>
            </a:r>
            <a:r>
              <a:rPr lang="en-US" dirty="0"/>
              <a:t>, slowing you down, allowing more </a:t>
            </a:r>
            <a:r>
              <a:rPr lang="en-US" b="1" u="sng" dirty="0"/>
              <a:t>oxygen</a:t>
            </a:r>
            <a:r>
              <a:rPr lang="en-US" dirty="0"/>
              <a:t> </a:t>
            </a:r>
            <a:r>
              <a:rPr lang="en-US" b="1" u="sng" dirty="0"/>
              <a:t>to get to the cells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57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872703"/>
              </p:ext>
            </p:extLst>
          </p:nvPr>
        </p:nvGraphicFramePr>
        <p:xfrm>
          <a:off x="1143000" y="2362200"/>
          <a:ext cx="7391400" cy="2057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5700"/>
                <a:gridCol w="3695700"/>
              </a:tblGrid>
              <a:tr h="6231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Reactants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Products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342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Pyruvate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NADH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Lactic Acid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NAD+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52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b="1" u="sng" dirty="0"/>
              <a:t>Uses Hydrogen Acceptors</a:t>
            </a:r>
            <a:r>
              <a:rPr lang="en-US" dirty="0"/>
              <a:t>:</a:t>
            </a:r>
            <a:br>
              <a:rPr lang="en-US" dirty="0"/>
            </a:b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NAD</a:t>
            </a:r>
            <a:r>
              <a:rPr lang="en-US" dirty="0"/>
              <a:t>+ – </a:t>
            </a:r>
            <a:r>
              <a:rPr lang="en-US" b="1" u="sng" dirty="0" err="1"/>
              <a:t>nicotinamide</a:t>
            </a:r>
            <a:r>
              <a:rPr lang="en-US" b="1" u="sng" dirty="0"/>
              <a:t> adenine dinucleotide</a:t>
            </a:r>
            <a:br>
              <a:rPr lang="en-US" b="1" u="sng" dirty="0"/>
            </a:br>
            <a:endParaRPr lang="en-US" b="1" u="sng" dirty="0" smtClean="0"/>
          </a:p>
          <a:p>
            <a:pPr marL="82296" indent="0">
              <a:buNone/>
            </a:pPr>
            <a:r>
              <a:rPr lang="en-US" dirty="0" smtClean="0"/>
              <a:t>FAD </a:t>
            </a:r>
            <a:r>
              <a:rPr lang="en-US" dirty="0"/>
              <a:t>– </a:t>
            </a:r>
            <a:r>
              <a:rPr lang="en-US" b="1" u="sng" dirty="0" err="1"/>
              <a:t>flavin</a:t>
            </a:r>
            <a:r>
              <a:rPr lang="en-US" b="1" u="sng" dirty="0"/>
              <a:t> adenine dinucleotide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84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Types of Cellular Respiration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1)</a:t>
            </a:r>
            <a:r>
              <a:rPr lang="en-US" b="1" u="sng" dirty="0" smtClean="0"/>
              <a:t>Aerobic</a:t>
            </a:r>
            <a:r>
              <a:rPr lang="en-US" dirty="0" smtClean="0"/>
              <a:t> </a:t>
            </a:r>
            <a:r>
              <a:rPr lang="en-US" dirty="0"/>
              <a:t>– uses </a:t>
            </a:r>
            <a:r>
              <a:rPr lang="en-US" b="1" u="sng" dirty="0"/>
              <a:t>oxygen</a:t>
            </a:r>
            <a:r>
              <a:rPr lang="en-US" dirty="0"/>
              <a:t> and requires </a:t>
            </a:r>
            <a:r>
              <a:rPr lang="en-US" b="1" u="sng" dirty="0"/>
              <a:t>mitochondria</a:t>
            </a:r>
            <a:r>
              <a:rPr lang="en-US" dirty="0"/>
              <a:t> – in </a:t>
            </a:r>
            <a:r>
              <a:rPr lang="en-US" b="1" u="sng" dirty="0"/>
              <a:t>Eukaryotic cells</a:t>
            </a:r>
            <a:br>
              <a:rPr lang="en-US" b="1" u="sng" dirty="0"/>
            </a:br>
            <a:endParaRPr lang="en-US" b="1" u="sng" dirty="0" smtClean="0"/>
          </a:p>
          <a:p>
            <a:pPr marL="82296" indent="0">
              <a:buNone/>
            </a:pPr>
            <a:r>
              <a:rPr lang="en-US" dirty="0" smtClean="0"/>
              <a:t>2)</a:t>
            </a:r>
            <a:r>
              <a:rPr lang="en-US" b="1" u="sng" dirty="0" smtClean="0"/>
              <a:t>Anaerobic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b="1" u="sng" dirty="0"/>
              <a:t>does</a:t>
            </a:r>
            <a:r>
              <a:rPr lang="en-US" dirty="0"/>
              <a:t> </a:t>
            </a:r>
            <a:r>
              <a:rPr lang="en-US" b="1" u="sng" dirty="0"/>
              <a:t>not use oxygen</a:t>
            </a:r>
            <a:r>
              <a:rPr lang="en-US" dirty="0"/>
              <a:t> and occurs in the </a:t>
            </a:r>
            <a:r>
              <a:rPr lang="en-US" b="1" u="sng" dirty="0"/>
              <a:t>cytoplasm</a:t>
            </a:r>
            <a:r>
              <a:rPr lang="en-US" dirty="0"/>
              <a:t> – in </a:t>
            </a:r>
            <a:r>
              <a:rPr lang="en-US" b="1" u="sng" dirty="0"/>
              <a:t>Prokaryotes and Eukaryotes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07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Mitochondria</a:t>
            </a:r>
            <a:endParaRPr lang="en-US" dirty="0"/>
          </a:p>
        </p:txBody>
      </p:sp>
      <p:pic>
        <p:nvPicPr>
          <p:cNvPr id="4" name="Content Placeholder 3" descr="http://fog.ccsf.cc.ca.us/~mmalacho/physio/oll/Lesson2/images/3Slide13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775" y="1552575"/>
            <a:ext cx="6096000" cy="4591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429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Cellular Respiration Equation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 </a:t>
            </a:r>
            <a:r>
              <a:rPr lang="en-US" dirty="0"/>
              <a:t>+  6 O</a:t>
            </a:r>
            <a:r>
              <a:rPr lang="en-US" baseline="-25000" dirty="0"/>
              <a:t>2</a:t>
            </a:r>
            <a:r>
              <a:rPr lang="en-US" dirty="0"/>
              <a:t>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6 H</a:t>
            </a:r>
            <a:r>
              <a:rPr lang="en-US" baseline="-25000" dirty="0"/>
              <a:t>2</a:t>
            </a:r>
            <a:r>
              <a:rPr lang="en-US" dirty="0"/>
              <a:t>O   +   6 CO</a:t>
            </a:r>
            <a:r>
              <a:rPr lang="en-US" baseline="-25000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60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Steps of Cellular Respiration: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b="1" u="sng" dirty="0"/>
              <a:t>Glycolysis</a:t>
            </a:r>
            <a:r>
              <a:rPr lang="en-US" dirty="0"/>
              <a:t>: Glucose is </a:t>
            </a:r>
            <a:r>
              <a:rPr lang="en-US" b="1" u="sng" dirty="0"/>
              <a:t>split in half </a:t>
            </a:r>
            <a:r>
              <a:rPr lang="en-US" dirty="0"/>
              <a:t>– same as </a:t>
            </a:r>
            <a:r>
              <a:rPr lang="en-US" b="1" u="sng" dirty="0"/>
              <a:t>anaerobic respiration</a:t>
            </a:r>
          </a:p>
          <a:p>
            <a:pPr marL="82296" indent="0">
              <a:buNone/>
            </a:pPr>
            <a:r>
              <a:rPr lang="en-US" dirty="0"/>
              <a:t>	- occurs in </a:t>
            </a:r>
            <a:r>
              <a:rPr lang="en-US" b="1" u="sng" dirty="0"/>
              <a:t>cytoplasm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6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/>
              <a:t>2. </a:t>
            </a:r>
            <a:r>
              <a:rPr lang="en-US" b="1" u="sng" dirty="0" smtClean="0"/>
              <a:t>Krebs </a:t>
            </a:r>
            <a:r>
              <a:rPr lang="en-US" b="1" u="sng" dirty="0"/>
              <a:t>Cycle</a:t>
            </a:r>
            <a:r>
              <a:rPr lang="en-US" dirty="0"/>
              <a:t>: </a:t>
            </a:r>
          </a:p>
          <a:p>
            <a:pPr marL="82296" indent="0">
              <a:buNone/>
            </a:pPr>
            <a:r>
              <a:rPr lang="en-US" dirty="0" smtClean="0"/>
              <a:t>- </a:t>
            </a:r>
            <a:r>
              <a:rPr lang="en-US" dirty="0"/>
              <a:t>products of glycolysis are broken down </a:t>
            </a:r>
            <a:r>
              <a:rPr lang="en-US" b="1" u="sng" dirty="0"/>
              <a:t>releasing CO</a:t>
            </a:r>
            <a:r>
              <a:rPr lang="en-US" b="1" u="sng" baseline="-25000" dirty="0"/>
              <a:t>2</a:t>
            </a:r>
            <a:r>
              <a:rPr lang="en-US" b="1" u="sng" dirty="0"/>
              <a:t> and transferring electrons and </a:t>
            </a:r>
            <a:r>
              <a:rPr lang="en-US" b="1" u="sng" dirty="0" err="1"/>
              <a:t>hydrogens</a:t>
            </a:r>
            <a:r>
              <a:rPr lang="en-US" b="1" u="sng" dirty="0"/>
              <a:t> to NAD+ and FAD</a:t>
            </a:r>
          </a:p>
          <a:p>
            <a:pPr marL="82296" indent="0">
              <a:buNone/>
            </a:pPr>
            <a:r>
              <a:rPr lang="en-US" dirty="0" smtClean="0"/>
              <a:t>- </a:t>
            </a:r>
            <a:r>
              <a:rPr lang="en-US" dirty="0"/>
              <a:t>occurs in </a:t>
            </a:r>
            <a:r>
              <a:rPr lang="en-US" b="1" u="sng" dirty="0"/>
              <a:t>matrix of </a:t>
            </a:r>
            <a:r>
              <a:rPr lang="en-US" b="1" u="sng" dirty="0" smtClean="0"/>
              <a:t>mitochondria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51258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93</TotalTime>
  <Words>565</Words>
  <Application>Microsoft Office PowerPoint</Application>
  <PresentationFormat>On-screen Show (4:3)</PresentationFormat>
  <Paragraphs>164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Solstice</vt:lpstr>
      <vt:lpstr>Cellular Respiration </vt:lpstr>
      <vt:lpstr>PowerPoint Presentation</vt:lpstr>
      <vt:lpstr>PowerPoint Presentation</vt:lpstr>
      <vt:lpstr>PowerPoint Presentation</vt:lpstr>
      <vt:lpstr>Types of Cellular Respiration: </vt:lpstr>
      <vt:lpstr>Structure of the Mitochondria</vt:lpstr>
      <vt:lpstr>Cellular Respiration Equation: </vt:lpstr>
      <vt:lpstr>Steps of Cellular Respiration: </vt:lpstr>
      <vt:lpstr>PowerPoint Presentation</vt:lpstr>
      <vt:lpstr>PowerPoint Presentation</vt:lpstr>
      <vt:lpstr>Glycolysis: The Details</vt:lpstr>
      <vt:lpstr>PowerPoint Presentation</vt:lpstr>
      <vt:lpstr>PowerPoint Presentation</vt:lpstr>
      <vt:lpstr>Krebs Cycle (Citric Acid Cycle)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Electron Transport Chain </vt:lpstr>
      <vt:lpstr>PowerPoint Presentation</vt:lpstr>
      <vt:lpstr>PowerPoint Presentation</vt:lpstr>
      <vt:lpstr>PowerPoint Presentation</vt:lpstr>
      <vt:lpstr>PowerPoint Presentation</vt:lpstr>
      <vt:lpstr>ATP Yields</vt:lpstr>
      <vt:lpstr>PowerPoint Presentation</vt:lpstr>
      <vt:lpstr>PowerPoint Presentation</vt:lpstr>
      <vt:lpstr>Anaerobic Respiration </vt:lpstr>
      <vt:lpstr>Types of Fermentation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Cellular Respiration</dc:title>
  <dc:creator>NDHS</dc:creator>
  <cp:lastModifiedBy>NDHS</cp:lastModifiedBy>
  <cp:revision>6</cp:revision>
  <dcterms:created xsi:type="dcterms:W3CDTF">2013-11-06T21:01:15Z</dcterms:created>
  <dcterms:modified xsi:type="dcterms:W3CDTF">2013-11-06T22:35:15Z</dcterms:modified>
</cp:coreProperties>
</file>