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7" r:id="rId46"/>
    <p:sldId id="32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094B5B-9BEF-4BD5-96EB-A70AD438543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23EAC4-9B34-4299-A1EA-56D580BA655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1ylUTbXyWU&amp;feature=related" TargetMode="External"/><Relationship Id="rId2" Type="http://schemas.openxmlformats.org/officeDocument/2006/relationships/hyperlink" Target="http://www.youtube.com/watch?v=VlN7K1-9Q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73i1Zk8EA0&amp;feature=related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1_-mQS_FZ0&amp;NR=1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Cellular Division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Mitosis and Meiosis</a:t>
            </a:r>
          </a:p>
        </p:txBody>
      </p:sp>
    </p:spTree>
    <p:extLst>
      <p:ext uri="{BB962C8B-B14F-4D97-AF65-F5344CB8AC3E}">
        <p14:creationId xmlns:p14="http://schemas.microsoft.com/office/powerpoint/2010/main" val="42592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Karyotype</a:t>
            </a: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2362200" y="1828800"/>
            <a:ext cx="3455988" cy="3957638"/>
            <a:chOff x="1711" y="1592"/>
            <a:chExt cx="2177" cy="2493"/>
          </a:xfrm>
        </p:grpSpPr>
        <p:grpSp>
          <p:nvGrpSpPr>
            <p:cNvPr id="26628" name="Group 5"/>
            <p:cNvGrpSpPr>
              <a:grpSpLocks/>
            </p:cNvGrpSpPr>
            <p:nvPr/>
          </p:nvGrpSpPr>
          <p:grpSpPr bwMode="auto">
            <a:xfrm>
              <a:off x="1872" y="1592"/>
              <a:ext cx="2016" cy="2448"/>
              <a:chOff x="1872" y="1592"/>
              <a:chExt cx="2016" cy="2448"/>
            </a:xfrm>
          </p:grpSpPr>
          <p:pic>
            <p:nvPicPr>
              <p:cNvPr id="2663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1592"/>
                <a:ext cx="1756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1" name="Text Box 7"/>
              <p:cNvSpPr txBox="1">
                <a:spLocks noChangeArrowheads="1"/>
              </p:cNvSpPr>
              <p:nvPr/>
            </p:nvSpPr>
            <p:spPr bwMode="auto">
              <a:xfrm>
                <a:off x="3423" y="2694"/>
                <a:ext cx="281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900" b="1"/>
                  <a:t>5</a:t>
                </a:r>
                <a:r>
                  <a:rPr kumimoji="1" lang="en-US" altLang="en-US" sz="900"/>
                  <a:t> µ</a:t>
                </a:r>
                <a:r>
                  <a:rPr kumimoji="1" lang="en-US" altLang="en-US" sz="900" b="1"/>
                  <a:t>m</a:t>
                </a:r>
                <a:endParaRPr kumimoji="1" lang="en-US" altLang="en-US" sz="900"/>
              </a:p>
            </p:txBody>
          </p:sp>
          <p:sp>
            <p:nvSpPr>
              <p:cNvPr id="26632" name="Text Box 8"/>
              <p:cNvSpPr txBox="1">
                <a:spLocks noChangeArrowheads="1"/>
              </p:cNvSpPr>
              <p:nvPr/>
            </p:nvSpPr>
            <p:spPr bwMode="auto">
              <a:xfrm>
                <a:off x="2159" y="2620"/>
                <a:ext cx="73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900"/>
                  <a:t>Pair of homologous</a:t>
                </a:r>
              </a:p>
              <a:p>
                <a:r>
                  <a:rPr kumimoji="1" lang="en-US" altLang="en-US" sz="900"/>
                  <a:t>chromosomes</a:t>
                </a:r>
              </a:p>
            </p:txBody>
          </p:sp>
          <p:sp>
            <p:nvSpPr>
              <p:cNvPr id="26633" name="AutoShape 9"/>
              <p:cNvSpPr>
                <a:spLocks/>
              </p:cNvSpPr>
              <p:nvPr/>
            </p:nvSpPr>
            <p:spPr bwMode="auto">
              <a:xfrm rot="-5357208">
                <a:off x="2485" y="2882"/>
                <a:ext cx="32" cy="95"/>
              </a:xfrm>
              <a:prstGeom prst="rightBrace">
                <a:avLst>
                  <a:gd name="adj1" fmla="val 2474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34" name="AutoShape 10"/>
              <p:cNvSpPr>
                <a:spLocks/>
              </p:cNvSpPr>
              <p:nvPr/>
            </p:nvSpPr>
            <p:spPr bwMode="auto">
              <a:xfrm rot="-5357208">
                <a:off x="2329" y="2883"/>
                <a:ext cx="32" cy="94"/>
              </a:xfrm>
              <a:prstGeom prst="rightBrace">
                <a:avLst>
                  <a:gd name="adj1" fmla="val 24479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 flipH="1">
                <a:off x="2345" y="2818"/>
                <a:ext cx="56" cy="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6636" name="AutoShape 12"/>
              <p:cNvSpPr>
                <a:spLocks/>
              </p:cNvSpPr>
              <p:nvPr/>
            </p:nvSpPr>
            <p:spPr bwMode="auto">
              <a:xfrm rot="5376302">
                <a:off x="2470" y="3205"/>
                <a:ext cx="32" cy="95"/>
              </a:xfrm>
              <a:prstGeom prst="rightBrace">
                <a:avLst>
                  <a:gd name="adj1" fmla="val 2474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37" name="Line 13"/>
              <p:cNvSpPr>
                <a:spLocks noChangeShapeType="1"/>
              </p:cNvSpPr>
              <p:nvPr/>
            </p:nvSpPr>
            <p:spPr bwMode="auto">
              <a:xfrm flipH="1">
                <a:off x="2169" y="3098"/>
                <a:ext cx="213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6638" name="Text Box 14"/>
              <p:cNvSpPr txBox="1">
                <a:spLocks noChangeArrowheads="1"/>
              </p:cNvSpPr>
              <p:nvPr/>
            </p:nvSpPr>
            <p:spPr bwMode="auto">
              <a:xfrm>
                <a:off x="1872" y="3176"/>
                <a:ext cx="4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900"/>
                  <a:t>Centromere</a:t>
                </a:r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 flipH="1">
                <a:off x="2383" y="3270"/>
                <a:ext cx="99" cy="1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6640" name="Text Box 16"/>
              <p:cNvSpPr txBox="1">
                <a:spLocks noChangeArrowheads="1"/>
              </p:cNvSpPr>
              <p:nvPr/>
            </p:nvSpPr>
            <p:spPr bwMode="auto">
              <a:xfrm>
                <a:off x="2151" y="3398"/>
                <a:ext cx="46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900"/>
                  <a:t>Sister</a:t>
                </a:r>
              </a:p>
              <a:p>
                <a:r>
                  <a:rPr kumimoji="1" lang="en-US" altLang="en-US" sz="900"/>
                  <a:t>chromatids</a:t>
                </a:r>
              </a:p>
            </p:txBody>
          </p:sp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>
                <a:off x="2398" y="2814"/>
                <a:ext cx="99" cy="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6629" name="Text Box 18"/>
            <p:cNvSpPr txBox="1">
              <a:spLocks noChangeArrowheads="1"/>
            </p:cNvSpPr>
            <p:nvPr/>
          </p:nvSpPr>
          <p:spPr bwMode="auto">
            <a:xfrm>
              <a:off x="1711" y="3893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/>
                <a:t>Figure 13.3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7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MITOTIC CELL CYCLE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separtion of chromosomes into </a:t>
            </a:r>
            <a:r>
              <a:rPr lang="en-US" altLang="en-US" b="1" u="sng" smtClean="0">
                <a:solidFill>
                  <a:srgbClr val="FF0000"/>
                </a:solidFill>
              </a:rPr>
              <a:t>identical</a:t>
            </a:r>
            <a:r>
              <a:rPr lang="en-US" altLang="en-US" smtClean="0"/>
              <a:t> daughter cells </a:t>
            </a:r>
          </a:p>
          <a:p>
            <a:pPr eaLnBrk="1" hangingPunct="1"/>
            <a:r>
              <a:rPr lang="en-US" altLang="en-US" smtClean="0"/>
              <a:t>Two phases:</a:t>
            </a:r>
          </a:p>
          <a:p>
            <a:pPr eaLnBrk="1" hangingPunct="1"/>
            <a:r>
              <a:rPr lang="en-US" altLang="en-US" smtClean="0"/>
              <a:t>	Interphase: </a:t>
            </a:r>
            <a:r>
              <a:rPr lang="en-US" altLang="en-US" b="1" u="sng" smtClean="0">
                <a:solidFill>
                  <a:srgbClr val="FF0000"/>
                </a:solidFill>
              </a:rPr>
              <a:t>90</a:t>
            </a:r>
            <a:r>
              <a:rPr lang="en-US" altLang="en-US" smtClean="0"/>
              <a:t>% of cell cycle</a:t>
            </a:r>
          </a:p>
          <a:p>
            <a:pPr eaLnBrk="1" hangingPunct="1"/>
            <a:r>
              <a:rPr lang="en-US" altLang="en-US" smtClean="0"/>
              <a:t>	Mitotic Phase: </a:t>
            </a:r>
            <a:r>
              <a:rPr lang="en-US" altLang="en-US" b="1" u="sng" smtClean="0">
                <a:solidFill>
                  <a:srgbClr val="FF0000"/>
                </a:solidFill>
              </a:rPr>
              <a:t>division of nuclear material and cytokinesis</a:t>
            </a:r>
          </a:p>
        </p:txBody>
      </p:sp>
    </p:spTree>
    <p:extLst>
      <p:ext uri="{BB962C8B-B14F-4D97-AF65-F5344CB8AC3E}">
        <p14:creationId xmlns:p14="http://schemas.microsoft.com/office/powerpoint/2010/main" val="3678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1304925" y="2057400"/>
            <a:ext cx="6315075" cy="3717925"/>
            <a:chOff x="1110" y="1642"/>
            <a:chExt cx="3978" cy="2342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651"/>
              <a:ext cx="3456" cy="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2965" y="1642"/>
              <a:ext cx="9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/>
                <a:t>INTERPHASE</a:t>
              </a:r>
            </a:p>
          </p:txBody>
        </p:sp>
        <p:sp>
          <p:nvSpPr>
            <p:cNvPr id="28678" name="Text Box 7"/>
            <p:cNvSpPr txBox="1">
              <a:spLocks noChangeArrowheads="1"/>
            </p:cNvSpPr>
            <p:nvPr/>
          </p:nvSpPr>
          <p:spPr bwMode="auto">
            <a:xfrm>
              <a:off x="2740" y="2302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/>
                <a:t>G</a:t>
              </a:r>
              <a:r>
                <a:rPr kumimoji="1" lang="en-US" altLang="en-US" sz="1600" baseline="-25000"/>
                <a:t>1</a:t>
              </a:r>
              <a:endParaRPr kumimoji="1" lang="en-US" altLang="en-US" sz="2400"/>
            </a:p>
          </p:txBody>
        </p:sp>
        <p:sp>
          <p:nvSpPr>
            <p:cNvPr id="28679" name="Text Box 8"/>
            <p:cNvSpPr txBox="1">
              <a:spLocks noChangeArrowheads="1"/>
            </p:cNvSpPr>
            <p:nvPr/>
          </p:nvSpPr>
          <p:spPr bwMode="auto">
            <a:xfrm>
              <a:off x="3531" y="2195"/>
              <a:ext cx="104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/>
                <a:t>S</a:t>
              </a:r>
              <a:br>
                <a:rPr kumimoji="1" lang="en-US" altLang="en-US" sz="1600"/>
              </a:br>
              <a:r>
                <a:rPr kumimoji="1" lang="en-US" altLang="en-US" sz="1600"/>
                <a:t>(DNA synthesis)</a:t>
              </a:r>
              <a:endParaRPr kumimoji="1" lang="en-US" altLang="en-US" sz="2400"/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3401" y="2928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/>
                <a:t>G</a:t>
              </a:r>
              <a:r>
                <a:rPr kumimoji="1" lang="en-US" altLang="en-US" sz="1600" baseline="-25000"/>
                <a:t>2</a:t>
              </a:r>
              <a:endParaRPr kumimoji="1" lang="en-US" altLang="en-US" sz="2400"/>
            </a:p>
          </p:txBody>
        </p:sp>
        <p:sp>
          <p:nvSpPr>
            <p:cNvPr id="28681" name="Text Box 10"/>
            <p:cNvSpPr txBox="1">
              <a:spLocks noChangeArrowheads="1"/>
            </p:cNvSpPr>
            <p:nvPr/>
          </p:nvSpPr>
          <p:spPr bwMode="auto">
            <a:xfrm rot="-2700000">
              <a:off x="2619" y="2829"/>
              <a:ext cx="73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1500"/>
                <a:t>Cytokinesis</a:t>
              </a:r>
              <a:br>
                <a:rPr kumimoji="1" lang="en-US" altLang="en-US" sz="1500"/>
              </a:br>
              <a:r>
                <a:rPr kumimoji="1" lang="en-US" altLang="en-US" sz="1500"/>
                <a:t>Mitosis</a:t>
              </a:r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 rot="1800000">
              <a:off x="2276" y="3261"/>
              <a:ext cx="6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1200"/>
                <a:t>MITOTIC</a:t>
              </a:r>
              <a:br>
                <a:rPr kumimoji="1" lang="en-US" altLang="en-US" sz="1200"/>
              </a:br>
              <a:r>
                <a:rPr kumimoji="1" lang="en-US" altLang="en-US" sz="1200"/>
                <a:t>(M) PHASE</a:t>
              </a:r>
            </a:p>
          </p:txBody>
        </p:sp>
        <p:sp>
          <p:nvSpPr>
            <p:cNvPr id="28683" name="Rectangle 12"/>
            <p:cNvSpPr>
              <a:spLocks noChangeArrowheads="1"/>
            </p:cNvSpPr>
            <p:nvPr/>
          </p:nvSpPr>
          <p:spPr bwMode="auto">
            <a:xfrm>
              <a:off x="1110" y="3696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kumimoji="1"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523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INTERPHASE: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made up of three distinct sub-phases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1) G1 - </a:t>
            </a:r>
            <a:r>
              <a:rPr lang="en-US" altLang="en-US" b="1" u="sng" smtClean="0">
                <a:solidFill>
                  <a:srgbClr val="FF0000"/>
                </a:solidFill>
              </a:rPr>
              <a:t>Gap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2) S - </a:t>
            </a:r>
            <a:r>
              <a:rPr lang="en-US" altLang="en-US" u="sng" smtClean="0">
                <a:solidFill>
                  <a:srgbClr val="FF0000"/>
                </a:solidFill>
              </a:rPr>
              <a:t>Synthesis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3) G2 - </a:t>
            </a:r>
            <a:r>
              <a:rPr lang="en-US" altLang="en-US" b="1" u="sng" smtClean="0">
                <a:solidFill>
                  <a:srgbClr val="FF0000"/>
                </a:solidFill>
              </a:rPr>
              <a:t>Gap 2</a:t>
            </a:r>
          </a:p>
        </p:txBody>
      </p:sp>
    </p:spTree>
    <p:extLst>
      <p:ext uri="{BB962C8B-B14F-4D97-AF65-F5344CB8AC3E}">
        <p14:creationId xmlns:p14="http://schemas.microsoft.com/office/powerpoint/2010/main" val="8943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Gap 1: </a:t>
            </a:r>
            <a:r>
              <a:rPr lang="en-US" altLang="en-US" u="sng" dirty="0" smtClean="0">
                <a:solidFill>
                  <a:srgbClr val="FF0000"/>
                </a:solidFill>
              </a:rPr>
              <a:t>growth of cell after cytokinesis: </a:t>
            </a:r>
            <a:r>
              <a:rPr lang="en-US" altLang="en-US" dirty="0" smtClean="0"/>
              <a:t>Synthesis: </a:t>
            </a:r>
            <a:r>
              <a:rPr lang="en-US" altLang="en-US" u="sng" dirty="0" smtClean="0">
                <a:solidFill>
                  <a:srgbClr val="FF0000"/>
                </a:solidFill>
              </a:rPr>
              <a:t>DNA is copied (DNA replication) forming sister chromatid</a:t>
            </a:r>
          </a:p>
          <a:p>
            <a:pPr eaLnBrk="1" hangingPunct="1"/>
            <a:r>
              <a:rPr lang="en-US" altLang="en-US" dirty="0" smtClean="0"/>
              <a:t>Gap 2: </a:t>
            </a:r>
            <a:r>
              <a:rPr lang="en-US" altLang="en-US" u="sng" dirty="0" smtClean="0">
                <a:solidFill>
                  <a:srgbClr val="FF0000"/>
                </a:solidFill>
              </a:rPr>
              <a:t>growth and development: preparation for mitosis</a:t>
            </a:r>
          </a:p>
        </p:txBody>
      </p:sp>
    </p:spTree>
    <p:extLst>
      <p:ext uri="{BB962C8B-B14F-4D97-AF65-F5344CB8AC3E}">
        <p14:creationId xmlns:p14="http://schemas.microsoft.com/office/powerpoint/2010/main" val="5029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4" descr="interphase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56260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1" name="Picture 4" descr="interphase1_p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75" y="21336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Mitosis </a:t>
            </a:r>
            <a:r>
              <a:rPr lang="en-US" altLang="en-US" u="sng" dirty="0">
                <a:solidFill>
                  <a:srgbClr val="FF0000"/>
                </a:solidFill>
              </a:rPr>
              <a:t>(</a:t>
            </a:r>
            <a:r>
              <a:rPr lang="en-US" altLang="en-US" u="sng" dirty="0" err="1">
                <a:solidFill>
                  <a:srgbClr val="FF0000"/>
                </a:solidFill>
              </a:rPr>
              <a:t>Karyokinesis</a:t>
            </a:r>
            <a:r>
              <a:rPr lang="en-US" altLang="en-US" u="sng" dirty="0">
                <a:solidFill>
                  <a:srgbClr val="FF0000"/>
                </a:solidFill>
              </a:rPr>
              <a:t>)</a:t>
            </a:r>
            <a:endParaRPr lang="en-US" altLang="en-US" dirty="0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1)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Prophase</a:t>
            </a:r>
            <a:r>
              <a:rPr lang="en-US" altLang="en-US" sz="2800" dirty="0" smtClean="0"/>
              <a:t>:</a:t>
            </a:r>
          </a:p>
          <a:p>
            <a:pPr eaLnBrk="1" hangingPunct="1"/>
            <a:r>
              <a:rPr lang="en-US" altLang="en-US" sz="2800" dirty="0" smtClean="0"/>
              <a:t>chromatin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condenses forming chromosomes</a:t>
            </a:r>
          </a:p>
          <a:p>
            <a:pPr eaLnBrk="1" hangingPunct="1"/>
            <a:r>
              <a:rPr lang="en-US" altLang="en-US" sz="2800" dirty="0" smtClean="0"/>
              <a:t>nuclear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envelope breaks down</a:t>
            </a:r>
          </a:p>
          <a:p>
            <a:pPr eaLnBrk="1" hangingPunct="1"/>
            <a:r>
              <a:rPr lang="en-US" altLang="en-US" sz="2800" dirty="0" smtClean="0"/>
              <a:t>nucleolus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dissolves</a:t>
            </a:r>
          </a:p>
          <a:p>
            <a:pPr eaLnBrk="1" hangingPunct="1"/>
            <a:r>
              <a:rPr lang="en-US" altLang="en-US" sz="2800" dirty="0" smtClean="0"/>
              <a:t>centrioles (in animals)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begin to migrate toward the ends of cells</a:t>
            </a:r>
          </a:p>
          <a:p>
            <a:pPr eaLnBrk="1" hangingPunct="1"/>
            <a:r>
              <a:rPr lang="en-US" altLang="en-US" sz="2800" dirty="0" smtClean="0"/>
              <a:t>Microtubules 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(spindle fibers) begin to form and attach to the centromere</a:t>
            </a:r>
          </a:p>
          <a:p>
            <a:pPr eaLnBrk="1" hangingPunct="1"/>
            <a:endParaRPr lang="en-US" alt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0701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2) </a:t>
            </a:r>
            <a:r>
              <a:rPr lang="en-US" altLang="en-US" u="sng" dirty="0" smtClean="0">
                <a:solidFill>
                  <a:srgbClr val="FF0000"/>
                </a:solidFill>
              </a:rPr>
              <a:t>Metaphase</a:t>
            </a:r>
            <a:r>
              <a:rPr lang="en-US" altLang="en-US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"meta" means "</a:t>
            </a:r>
            <a:r>
              <a:rPr lang="en-US" altLang="en-US" u="sng" dirty="0" smtClean="0">
                <a:solidFill>
                  <a:srgbClr val="FF0000"/>
                </a:solidFill>
              </a:rPr>
              <a:t>middle</a:t>
            </a:r>
            <a:r>
              <a:rPr lang="en-US" altLang="en-US" dirty="0" smtClean="0"/>
              <a:t>"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- chromosomes are lined up in the </a:t>
            </a:r>
            <a:r>
              <a:rPr lang="en-US" altLang="en-US" u="sng" dirty="0" smtClean="0">
                <a:solidFill>
                  <a:srgbClr val="FF0000"/>
                </a:solidFill>
              </a:rPr>
              <a:t>middle of the cell</a:t>
            </a:r>
            <a:r>
              <a:rPr lang="en-US" altLang="en-US" dirty="0" smtClean="0"/>
              <a:t> </a:t>
            </a:r>
            <a:r>
              <a:rPr lang="en-US" altLang="en-US" u="sng" dirty="0" smtClean="0">
                <a:solidFill>
                  <a:srgbClr val="FF0000"/>
                </a:solidFill>
              </a:rPr>
              <a:t>equidistant</a:t>
            </a:r>
            <a:r>
              <a:rPr lang="en-US" altLang="en-US" dirty="0" smtClean="0"/>
              <a:t> from the </a:t>
            </a:r>
            <a:r>
              <a:rPr lang="en-US" altLang="en-US" dirty="0" err="1" smtClean="0"/>
              <a:t>centroile</a:t>
            </a:r>
            <a:r>
              <a:rPr lang="en-US" altLang="en-US" dirty="0" smtClean="0"/>
              <a:t> pairs (</a:t>
            </a:r>
            <a:r>
              <a:rPr lang="en-US" altLang="en-US" u="sng" dirty="0" smtClean="0">
                <a:solidFill>
                  <a:srgbClr val="FF0000"/>
                </a:solidFill>
              </a:rPr>
              <a:t>centrosome</a:t>
            </a:r>
            <a:r>
              <a:rPr lang="en-US" altLang="en-US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- </a:t>
            </a:r>
            <a:r>
              <a:rPr lang="en-US" altLang="en-US" u="sng" dirty="0" smtClean="0">
                <a:solidFill>
                  <a:srgbClr val="FF0000"/>
                </a:solidFill>
              </a:rPr>
              <a:t>metaphase plate –</a:t>
            </a:r>
            <a:r>
              <a:rPr lang="en-US" altLang="en-US" dirty="0" smtClean="0"/>
              <a:t> central line in the cell where </a:t>
            </a:r>
            <a:r>
              <a:rPr lang="en-US" altLang="en-US" smtClean="0"/>
              <a:t>the chromosomes move </a:t>
            </a:r>
            <a:r>
              <a:rPr lang="en-US" altLang="en-US" dirty="0" smtClean="0"/>
              <a:t>due to </a:t>
            </a:r>
            <a:r>
              <a:rPr lang="en-US" altLang="en-US" u="sng" dirty="0" smtClean="0">
                <a:solidFill>
                  <a:srgbClr val="FF0000"/>
                </a:solidFill>
              </a:rPr>
              <a:t>interactions of the microtubules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272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1371600" y="2009775"/>
            <a:ext cx="5970588" cy="4556125"/>
            <a:chOff x="703" y="1266"/>
            <a:chExt cx="3761" cy="2870"/>
          </a:xfrm>
        </p:grpSpPr>
        <p:grpSp>
          <p:nvGrpSpPr>
            <p:cNvPr id="37892" name="Group 5"/>
            <p:cNvGrpSpPr>
              <a:grpSpLocks/>
            </p:cNvGrpSpPr>
            <p:nvPr/>
          </p:nvGrpSpPr>
          <p:grpSpPr bwMode="auto">
            <a:xfrm>
              <a:off x="1395" y="1266"/>
              <a:ext cx="3069" cy="2870"/>
              <a:chOff x="1344" y="1344"/>
              <a:chExt cx="3069" cy="2870"/>
            </a:xfrm>
          </p:grpSpPr>
          <p:sp>
            <p:nvSpPr>
              <p:cNvPr id="37894" name="Text Box 6"/>
              <p:cNvSpPr txBox="1">
                <a:spLocks noChangeArrowheads="1"/>
              </p:cNvSpPr>
              <p:nvPr/>
            </p:nvSpPr>
            <p:spPr bwMode="auto">
              <a:xfrm>
                <a:off x="3011" y="1344"/>
                <a:ext cx="6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200"/>
                  <a:t>Centrosome</a:t>
                </a:r>
              </a:p>
            </p:txBody>
          </p:sp>
          <p:grpSp>
            <p:nvGrpSpPr>
              <p:cNvPr id="37895" name="Group 7"/>
              <p:cNvGrpSpPr>
                <a:grpSpLocks/>
              </p:cNvGrpSpPr>
              <p:nvPr/>
            </p:nvGrpSpPr>
            <p:grpSpPr bwMode="auto">
              <a:xfrm>
                <a:off x="1344" y="1344"/>
                <a:ext cx="3069" cy="2870"/>
                <a:chOff x="1343" y="1306"/>
                <a:chExt cx="3069" cy="2870"/>
              </a:xfrm>
            </p:grpSpPr>
            <p:sp>
              <p:nvSpPr>
                <p:cNvPr id="3789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91" y="1306"/>
                  <a:ext cx="34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200"/>
                    <a:t>Aster</a:t>
                  </a:r>
                </a:p>
              </p:txBody>
            </p:sp>
            <p:grpSp>
              <p:nvGrpSpPr>
                <p:cNvPr id="37897" name="Group 9"/>
                <p:cNvGrpSpPr>
                  <a:grpSpLocks/>
                </p:cNvGrpSpPr>
                <p:nvPr/>
              </p:nvGrpSpPr>
              <p:grpSpPr bwMode="auto">
                <a:xfrm>
                  <a:off x="1343" y="1405"/>
                  <a:ext cx="3069" cy="2771"/>
                  <a:chOff x="1343" y="1405"/>
                  <a:chExt cx="3069" cy="2771"/>
                </a:xfrm>
              </p:grpSpPr>
              <p:pic>
                <p:nvPicPr>
                  <p:cNvPr id="37898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39" y="1454"/>
                    <a:ext cx="1266" cy="25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789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343" y="1405"/>
                    <a:ext cx="3069" cy="2608"/>
                    <a:chOff x="1343" y="1405"/>
                    <a:chExt cx="3069" cy="2608"/>
                  </a:xfrm>
                </p:grpSpPr>
                <p:sp>
                  <p:nvSpPr>
                    <p:cNvPr id="3790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8" y="1809"/>
                      <a:ext cx="178" cy="21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0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8" y="1809"/>
                      <a:ext cx="178" cy="14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03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24" y="1552"/>
                      <a:ext cx="50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en-US" sz="1000"/>
                        <a:t>Sister</a:t>
                      </a:r>
                      <a:br>
                        <a:rPr kumimoji="1" lang="en-US" altLang="en-US" sz="1000"/>
                      </a:br>
                      <a:r>
                        <a:rPr kumimoji="1" lang="en-US" altLang="en-US" sz="1000"/>
                        <a:t>chromatids</a:t>
                      </a:r>
                    </a:p>
                  </p:txBody>
                </p:sp>
                <p:sp>
                  <p:nvSpPr>
                    <p:cNvPr id="37904" name="AutoShape 15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2765" y="1326"/>
                      <a:ext cx="39" cy="200"/>
                    </a:xfrm>
                    <a:prstGeom prst="leftBrace">
                      <a:avLst>
                        <a:gd name="adj1" fmla="val 42735"/>
                        <a:gd name="adj2" fmla="val 50000"/>
                      </a:avLst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7905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72" y="1405"/>
                      <a:ext cx="213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06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23" y="1467"/>
                      <a:ext cx="202" cy="8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07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27" y="1668"/>
                      <a:ext cx="230" cy="26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0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46" y="1496"/>
                      <a:ext cx="589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en-US" sz="1200"/>
                        <a:t>Metaphase</a:t>
                      </a:r>
                      <a:br>
                        <a:rPr kumimoji="1" lang="en-US" altLang="en-US" sz="1200"/>
                      </a:br>
                      <a:r>
                        <a:rPr kumimoji="1" lang="en-US" altLang="en-US" sz="1200"/>
                        <a:t>Plate</a:t>
                      </a:r>
                    </a:p>
                  </p:txBody>
                </p:sp>
                <p:sp>
                  <p:nvSpPr>
                    <p:cNvPr id="3790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44" y="1870"/>
                      <a:ext cx="284" cy="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0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58" y="1877"/>
                      <a:ext cx="253" cy="10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1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2" y="1783"/>
                      <a:ext cx="67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en-US" sz="1200"/>
                        <a:t>Kinetochores</a:t>
                      </a:r>
                    </a:p>
                  </p:txBody>
                </p:sp>
                <p:sp>
                  <p:nvSpPr>
                    <p:cNvPr id="37912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40" y="1951"/>
                      <a:ext cx="213" cy="2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3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75" y="1951"/>
                      <a:ext cx="178" cy="6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4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03" y="1951"/>
                      <a:ext cx="165" cy="41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5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06" y="2022"/>
                      <a:ext cx="175" cy="34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6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68" y="2248"/>
                      <a:ext cx="769" cy="4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en-US" sz="1200"/>
                        <a:t>Overlapping</a:t>
                      </a:r>
                      <a:br>
                        <a:rPr kumimoji="1" lang="en-US" altLang="en-US" sz="1200"/>
                      </a:br>
                      <a:r>
                        <a:rPr kumimoji="1" lang="en-US" altLang="en-US" sz="1200"/>
                        <a:t>nonkinetochore</a:t>
                      </a:r>
                      <a:br>
                        <a:rPr kumimoji="1" lang="en-US" altLang="en-US" sz="1200"/>
                      </a:br>
                      <a:r>
                        <a:rPr kumimoji="1" lang="en-US" altLang="en-US" sz="1200"/>
                        <a:t>microtubules</a:t>
                      </a:r>
                    </a:p>
                  </p:txBody>
                </p:sp>
                <p:sp>
                  <p:nvSpPr>
                    <p:cNvPr id="37917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0" y="2305"/>
                      <a:ext cx="40" cy="39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7" y="2272"/>
                      <a:ext cx="0" cy="4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9" name="Line 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20" y="2234"/>
                      <a:ext cx="284" cy="46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0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20" y="2660"/>
                      <a:ext cx="361" cy="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1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0" y="2588"/>
                      <a:ext cx="110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en-US" sz="1200"/>
                        <a:t>Kinetochores microtubules</a:t>
                      </a:r>
                    </a:p>
                  </p:txBody>
                </p:sp>
                <p:sp>
                  <p:nvSpPr>
                    <p:cNvPr id="37922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6" y="3837"/>
                      <a:ext cx="852" cy="10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3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3" y="3840"/>
                      <a:ext cx="63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kumimoji="1" lang="en-US" altLang="en-US" sz="1200"/>
                        <a:t>Centrosome</a:t>
                      </a:r>
                    </a:p>
                  </p:txBody>
                </p:sp>
                <p:sp>
                  <p:nvSpPr>
                    <p:cNvPr id="37924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62" y="2909"/>
                      <a:ext cx="568" cy="4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5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75" y="2909"/>
                      <a:ext cx="355" cy="6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6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74" y="2793"/>
                      <a:ext cx="73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kumimoji="1" lang="en-US" altLang="en-US" sz="1200"/>
                        <a:t>Chromosomes</a:t>
                      </a:r>
                    </a:p>
                  </p:txBody>
                </p:sp>
                <p:sp>
                  <p:nvSpPr>
                    <p:cNvPr id="37927" name="Line 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044" y="2873"/>
                      <a:ext cx="680" cy="14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8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032" y="2867"/>
                      <a:ext cx="716" cy="39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9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2" y="2764"/>
                      <a:ext cx="65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kumimoji="1" lang="en-US" altLang="en-US" sz="1200"/>
                        <a:t>Microtubules</a:t>
                      </a:r>
                    </a:p>
                  </p:txBody>
                </p:sp>
                <p:sp>
                  <p:nvSpPr>
                    <p:cNvPr id="37930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16" y="2707"/>
                      <a:ext cx="411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349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kumimoji="1" lang="en-US" altLang="en-US" sz="1200"/>
                        <a:t>0.5 µm</a:t>
                      </a:r>
                    </a:p>
                  </p:txBody>
                </p:sp>
              </p:grpSp>
              <p:sp>
                <p:nvSpPr>
                  <p:cNvPr id="37900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6" y="4003"/>
                    <a:ext cx="33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en-US" sz="1200"/>
                      <a:t>1 µm</a:t>
                    </a:r>
                  </a:p>
                </p:txBody>
              </p:sp>
            </p:grpSp>
          </p:grpSp>
        </p:grpSp>
        <p:sp>
          <p:nvSpPr>
            <p:cNvPr id="37893" name="Text Box 43"/>
            <p:cNvSpPr txBox="1">
              <a:spLocks noChangeArrowheads="1"/>
            </p:cNvSpPr>
            <p:nvPr/>
          </p:nvSpPr>
          <p:spPr bwMode="auto">
            <a:xfrm>
              <a:off x="703" y="3800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2"/>
                  </a:solidFill>
                </a:rPr>
                <a:t>Figure 12.7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6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1524000" y="1752600"/>
            <a:ext cx="6010275" cy="4445000"/>
            <a:chOff x="1070" y="1872"/>
            <a:chExt cx="3202" cy="2096"/>
          </a:xfrm>
        </p:grpSpPr>
        <p:pic>
          <p:nvPicPr>
            <p:cNvPr id="409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72"/>
              <a:ext cx="2784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" name="Text Box 9"/>
            <p:cNvSpPr txBox="1">
              <a:spLocks noChangeArrowheads="1"/>
            </p:cNvSpPr>
            <p:nvPr/>
          </p:nvSpPr>
          <p:spPr bwMode="auto">
            <a:xfrm>
              <a:off x="1070" y="3824"/>
              <a:ext cx="1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1400" b="1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1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1000125" y="1981200"/>
            <a:ext cx="7089775" cy="4086225"/>
            <a:chOff x="630" y="1554"/>
            <a:chExt cx="4466" cy="2574"/>
          </a:xfrm>
        </p:grpSpPr>
        <p:grpSp>
          <p:nvGrpSpPr>
            <p:cNvPr id="38916" name="Group 5"/>
            <p:cNvGrpSpPr>
              <a:grpSpLocks/>
            </p:cNvGrpSpPr>
            <p:nvPr/>
          </p:nvGrpSpPr>
          <p:grpSpPr bwMode="auto">
            <a:xfrm>
              <a:off x="630" y="1554"/>
              <a:ext cx="4204" cy="2574"/>
              <a:chOff x="630" y="1554"/>
              <a:chExt cx="4204" cy="2574"/>
            </a:xfrm>
          </p:grpSpPr>
          <p:pic>
            <p:nvPicPr>
              <p:cNvPr id="3891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0" y="1554"/>
                <a:ext cx="3434" cy="2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19" name="Text Box 7"/>
              <p:cNvSpPr txBox="1">
                <a:spLocks noChangeArrowheads="1"/>
              </p:cNvSpPr>
              <p:nvPr/>
            </p:nvSpPr>
            <p:spPr bwMode="auto">
              <a:xfrm>
                <a:off x="1457" y="2447"/>
                <a:ext cx="8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 b="1"/>
                  <a:t>G</a:t>
                </a:r>
                <a:r>
                  <a:rPr kumimoji="1" lang="en-US" altLang="en-US" sz="1000" b="1" baseline="-25000"/>
                  <a:t>2 </a:t>
                </a:r>
                <a:r>
                  <a:rPr kumimoji="1" lang="en-US" altLang="en-US" sz="1000" b="1"/>
                  <a:t>OF INTERPHASE</a:t>
                </a:r>
              </a:p>
            </p:txBody>
          </p:sp>
          <p:sp>
            <p:nvSpPr>
              <p:cNvPr id="38920" name="Text Box 8"/>
              <p:cNvSpPr txBox="1">
                <a:spLocks noChangeArrowheads="1"/>
              </p:cNvSpPr>
              <p:nvPr/>
            </p:nvSpPr>
            <p:spPr bwMode="auto">
              <a:xfrm>
                <a:off x="2765" y="2496"/>
                <a:ext cx="56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 b="1"/>
                  <a:t>PROPHASE</a:t>
                </a:r>
              </a:p>
            </p:txBody>
          </p:sp>
          <p:sp>
            <p:nvSpPr>
              <p:cNvPr id="38921" name="Text Box 9"/>
              <p:cNvSpPr txBox="1">
                <a:spLocks noChangeArrowheads="1"/>
              </p:cNvSpPr>
              <p:nvPr/>
            </p:nvSpPr>
            <p:spPr bwMode="auto">
              <a:xfrm>
                <a:off x="3796" y="2489"/>
                <a:ext cx="7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 b="1"/>
                  <a:t>PROMETAPHASE</a:t>
                </a:r>
              </a:p>
            </p:txBody>
          </p:sp>
          <p:sp>
            <p:nvSpPr>
              <p:cNvPr id="38922" name="Line 10"/>
              <p:cNvSpPr>
                <a:spLocks noChangeShapeType="1"/>
              </p:cNvSpPr>
              <p:nvPr/>
            </p:nvSpPr>
            <p:spPr bwMode="auto">
              <a:xfrm>
                <a:off x="1657" y="2833"/>
                <a:ext cx="17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23" name="Line 11"/>
              <p:cNvSpPr>
                <a:spLocks noChangeShapeType="1"/>
              </p:cNvSpPr>
              <p:nvPr/>
            </p:nvSpPr>
            <p:spPr bwMode="auto">
              <a:xfrm>
                <a:off x="1677" y="2853"/>
                <a:ext cx="251" cy="2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24" name="Text Box 12"/>
              <p:cNvSpPr txBox="1">
                <a:spLocks noChangeArrowheads="1"/>
              </p:cNvSpPr>
              <p:nvPr/>
            </p:nvSpPr>
            <p:spPr bwMode="auto">
              <a:xfrm>
                <a:off x="1143" y="2610"/>
                <a:ext cx="8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000"/>
                  <a:t>Centrosomes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(with centriole pairs)</a:t>
                </a:r>
              </a:p>
            </p:txBody>
          </p:sp>
          <p:sp>
            <p:nvSpPr>
              <p:cNvPr id="38925" name="Line 13"/>
              <p:cNvSpPr>
                <a:spLocks noChangeShapeType="1"/>
              </p:cNvSpPr>
              <p:nvPr/>
            </p:nvSpPr>
            <p:spPr bwMode="auto">
              <a:xfrm flipH="1">
                <a:off x="2079" y="2921"/>
                <a:ext cx="161" cy="3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26" name="Text Box 14"/>
              <p:cNvSpPr txBox="1">
                <a:spLocks noChangeArrowheads="1"/>
              </p:cNvSpPr>
              <p:nvPr/>
            </p:nvSpPr>
            <p:spPr bwMode="auto">
              <a:xfrm>
                <a:off x="1978" y="2698"/>
                <a:ext cx="5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000"/>
                  <a:t>Chromatin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(duplicated)</a:t>
                </a:r>
              </a:p>
            </p:txBody>
          </p:sp>
          <p:sp>
            <p:nvSpPr>
              <p:cNvPr id="38927" name="Line 15"/>
              <p:cNvSpPr>
                <a:spLocks noChangeShapeType="1"/>
              </p:cNvSpPr>
              <p:nvPr/>
            </p:nvSpPr>
            <p:spPr bwMode="auto">
              <a:xfrm>
                <a:off x="2772" y="2899"/>
                <a:ext cx="110" cy="1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28" name="Text Box 16"/>
              <p:cNvSpPr txBox="1">
                <a:spLocks noChangeArrowheads="1"/>
              </p:cNvSpPr>
              <p:nvPr/>
            </p:nvSpPr>
            <p:spPr bwMode="auto">
              <a:xfrm>
                <a:off x="2493" y="2667"/>
                <a:ext cx="5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000"/>
                  <a:t>Early mitotic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spindle</a:t>
                </a:r>
              </a:p>
            </p:txBody>
          </p:sp>
          <p:sp>
            <p:nvSpPr>
              <p:cNvPr id="38929" name="AutoShape 17"/>
              <p:cNvSpPr>
                <a:spLocks/>
              </p:cNvSpPr>
              <p:nvPr/>
            </p:nvSpPr>
            <p:spPr bwMode="auto">
              <a:xfrm rot="-5400000">
                <a:off x="3089" y="2921"/>
                <a:ext cx="34" cy="103"/>
              </a:xfrm>
              <a:prstGeom prst="rightBrace">
                <a:avLst>
                  <a:gd name="adj1" fmla="val 25245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>
                <a:off x="3040" y="2756"/>
                <a:ext cx="68" cy="2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31" name="Text Box 19"/>
              <p:cNvSpPr txBox="1">
                <a:spLocks noChangeArrowheads="1"/>
              </p:cNvSpPr>
              <p:nvPr/>
            </p:nvSpPr>
            <p:spPr bwMode="auto">
              <a:xfrm>
                <a:off x="2943" y="2625"/>
                <a:ext cx="30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000"/>
                  <a:t>Aster</a:t>
                </a:r>
              </a:p>
            </p:txBody>
          </p:sp>
          <p:sp>
            <p:nvSpPr>
              <p:cNvPr id="38932" name="Text Box 20"/>
              <p:cNvSpPr txBox="1">
                <a:spLocks noChangeArrowheads="1"/>
              </p:cNvSpPr>
              <p:nvPr/>
            </p:nvSpPr>
            <p:spPr bwMode="auto">
              <a:xfrm>
                <a:off x="3141" y="2742"/>
                <a:ext cx="53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Centromere</a:t>
                </a:r>
              </a:p>
            </p:txBody>
          </p:sp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 flipH="1">
                <a:off x="3220" y="2878"/>
                <a:ext cx="169" cy="4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flipH="1" flipV="1">
                <a:off x="3809" y="2956"/>
                <a:ext cx="138" cy="3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 flipH="1" flipV="1">
                <a:off x="3809" y="2956"/>
                <a:ext cx="310" cy="2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36" name="Text Box 24"/>
              <p:cNvSpPr txBox="1">
                <a:spLocks noChangeArrowheads="1"/>
              </p:cNvSpPr>
              <p:nvPr/>
            </p:nvSpPr>
            <p:spPr bwMode="auto">
              <a:xfrm>
                <a:off x="3663" y="2639"/>
                <a:ext cx="497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000"/>
                  <a:t>Fragments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of nuclear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envelope</a:t>
                </a:r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 flipH="1" flipV="1">
                <a:off x="4281" y="2818"/>
                <a:ext cx="103" cy="5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38" name="Text Box 26"/>
              <p:cNvSpPr txBox="1">
                <a:spLocks noChangeArrowheads="1"/>
              </p:cNvSpPr>
              <p:nvPr/>
            </p:nvSpPr>
            <p:spPr bwMode="auto">
              <a:xfrm>
                <a:off x="4116" y="2679"/>
                <a:ext cx="54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Kinetochore</a:t>
                </a:r>
              </a:p>
            </p:txBody>
          </p:sp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 flipV="1">
                <a:off x="4522" y="2993"/>
                <a:ext cx="103" cy="2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40" name="Line 28"/>
              <p:cNvSpPr>
                <a:spLocks noChangeShapeType="1"/>
              </p:cNvSpPr>
              <p:nvPr/>
            </p:nvSpPr>
            <p:spPr bwMode="auto">
              <a:xfrm flipV="1">
                <a:off x="4593" y="2987"/>
                <a:ext cx="35" cy="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41" name="Text Box 29"/>
              <p:cNvSpPr txBox="1">
                <a:spLocks noChangeArrowheads="1"/>
              </p:cNvSpPr>
              <p:nvPr/>
            </p:nvSpPr>
            <p:spPr bwMode="auto">
              <a:xfrm>
                <a:off x="1185" y="3882"/>
                <a:ext cx="46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Nucleolus</a:t>
                </a:r>
              </a:p>
            </p:txBody>
          </p:sp>
          <p:sp>
            <p:nvSpPr>
              <p:cNvPr id="38942" name="Text Box 30"/>
              <p:cNvSpPr txBox="1">
                <a:spLocks noChangeArrowheads="1"/>
              </p:cNvSpPr>
              <p:nvPr/>
            </p:nvSpPr>
            <p:spPr bwMode="auto">
              <a:xfrm>
                <a:off x="1632" y="3878"/>
                <a:ext cx="4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Nuclear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envelope</a:t>
                </a:r>
              </a:p>
            </p:txBody>
          </p:sp>
          <p:sp>
            <p:nvSpPr>
              <p:cNvPr id="38943" name="Line 31"/>
              <p:cNvSpPr>
                <a:spLocks noChangeShapeType="1"/>
              </p:cNvSpPr>
              <p:nvPr/>
            </p:nvSpPr>
            <p:spPr bwMode="auto">
              <a:xfrm flipH="1">
                <a:off x="1388" y="3574"/>
                <a:ext cx="358" cy="3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44" name="Line 32"/>
              <p:cNvSpPr>
                <a:spLocks noChangeShapeType="1"/>
              </p:cNvSpPr>
              <p:nvPr/>
            </p:nvSpPr>
            <p:spPr bwMode="auto">
              <a:xfrm flipH="1">
                <a:off x="1857" y="3745"/>
                <a:ext cx="30" cy="15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45" name="Text Box 33"/>
              <p:cNvSpPr txBox="1">
                <a:spLocks noChangeArrowheads="1"/>
              </p:cNvSpPr>
              <p:nvPr/>
            </p:nvSpPr>
            <p:spPr bwMode="auto">
              <a:xfrm>
                <a:off x="1997" y="3878"/>
                <a:ext cx="4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Plasma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membrane</a:t>
                </a:r>
              </a:p>
            </p:txBody>
          </p:sp>
          <p:sp>
            <p:nvSpPr>
              <p:cNvPr id="38946" name="Line 34"/>
              <p:cNvSpPr>
                <a:spLocks noChangeShapeType="1"/>
              </p:cNvSpPr>
              <p:nvPr/>
            </p:nvSpPr>
            <p:spPr bwMode="auto">
              <a:xfrm>
                <a:off x="2127" y="3814"/>
                <a:ext cx="103" cy="1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 flipH="1">
                <a:off x="2836" y="3529"/>
                <a:ext cx="91" cy="3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/>
            </p:nvSpPr>
            <p:spPr bwMode="auto">
              <a:xfrm flipH="1">
                <a:off x="2843" y="3564"/>
                <a:ext cx="135" cy="3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49" name="Text Box 37"/>
              <p:cNvSpPr txBox="1">
                <a:spLocks noChangeArrowheads="1"/>
              </p:cNvSpPr>
              <p:nvPr/>
            </p:nvSpPr>
            <p:spPr bwMode="auto">
              <a:xfrm>
                <a:off x="2549" y="3871"/>
                <a:ext cx="9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000"/>
                  <a:t>Chromosome, consisting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of two sister chromatids</a:t>
                </a:r>
              </a:p>
            </p:txBody>
          </p:sp>
          <p:sp>
            <p:nvSpPr>
              <p:cNvPr id="38950" name="Line 38"/>
              <p:cNvSpPr>
                <a:spLocks noChangeShapeType="1"/>
              </p:cNvSpPr>
              <p:nvPr/>
            </p:nvSpPr>
            <p:spPr bwMode="auto">
              <a:xfrm>
                <a:off x="4427" y="3677"/>
                <a:ext cx="8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51" name="Text Box 39"/>
              <p:cNvSpPr txBox="1">
                <a:spLocks noChangeArrowheads="1"/>
              </p:cNvSpPr>
              <p:nvPr/>
            </p:nvSpPr>
            <p:spPr bwMode="auto">
              <a:xfrm>
                <a:off x="4149" y="3855"/>
                <a:ext cx="5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Kinetochore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 microtubule </a:t>
                </a:r>
              </a:p>
            </p:txBody>
          </p:sp>
          <p:sp>
            <p:nvSpPr>
              <p:cNvPr id="38952" name="Line 40"/>
              <p:cNvSpPr>
                <a:spLocks noChangeShapeType="1"/>
              </p:cNvSpPr>
              <p:nvPr/>
            </p:nvSpPr>
            <p:spPr bwMode="auto">
              <a:xfrm flipH="1">
                <a:off x="1388" y="3436"/>
                <a:ext cx="396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53" name="Line 41"/>
              <p:cNvSpPr>
                <a:spLocks noChangeShapeType="1"/>
              </p:cNvSpPr>
              <p:nvPr/>
            </p:nvSpPr>
            <p:spPr bwMode="auto">
              <a:xfrm flipH="1" flipV="1">
                <a:off x="4336" y="3659"/>
                <a:ext cx="160" cy="2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8954" name="Rectangle 42"/>
              <p:cNvSpPr>
                <a:spLocks noChangeArrowheads="1"/>
              </p:cNvSpPr>
              <p:nvPr/>
            </p:nvSpPr>
            <p:spPr bwMode="auto">
              <a:xfrm>
                <a:off x="630" y="3840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kumimoji="1" lang="en-US" altLang="en-US" sz="2400"/>
              </a:p>
            </p:txBody>
          </p:sp>
        </p:grpSp>
        <p:sp>
          <p:nvSpPr>
            <p:cNvPr id="38917" name="Text Box 43"/>
            <p:cNvSpPr txBox="1">
              <a:spLocks noChangeArrowheads="1"/>
            </p:cNvSpPr>
            <p:nvPr/>
          </p:nvSpPr>
          <p:spPr bwMode="auto">
            <a:xfrm>
              <a:off x="4423" y="2832"/>
              <a:ext cx="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kumimoji="1" lang="en-US" altLang="en-US" sz="1000"/>
                <a:t>Nonkinetochore</a:t>
              </a:r>
              <a:br>
                <a:rPr kumimoji="1" lang="en-US" altLang="en-US" sz="1000"/>
              </a:br>
              <a:r>
                <a:rPr kumimoji="1" lang="en-US" altLang="en-US" sz="1000"/>
                <a:t>microtubules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4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/>
              <a:t>3)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Anaphase</a:t>
            </a:r>
            <a:r>
              <a:rPr lang="en-US" altLang="en-US" sz="22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separation of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sister chromatids </a:t>
            </a:r>
            <a:r>
              <a:rPr lang="en-US" altLang="en-US" sz="2200" dirty="0" smtClean="0"/>
              <a:t>via the shortening of microtubules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each chromatid now considered a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separate</a:t>
            </a:r>
            <a:r>
              <a:rPr lang="en-US" altLang="en-US" sz="2200" dirty="0" smtClean="0"/>
              <a:t> chromosome (each has the same genetic information as the other chromatid)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Cells are genetically 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identical</a:t>
            </a:r>
          </a:p>
        </p:txBody>
      </p:sp>
    </p:spTree>
    <p:extLst>
      <p:ext uri="{BB962C8B-B14F-4D97-AF65-F5344CB8AC3E}">
        <p14:creationId xmlns:p14="http://schemas.microsoft.com/office/powerpoint/2010/main" val="37014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2025"/>
            <a:ext cx="85439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4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2438400"/>
            <a:ext cx="8991600" cy="3886200"/>
            <a:chOff x="0" y="1536"/>
            <a:chExt cx="5664" cy="2448"/>
          </a:xfrm>
        </p:grpSpPr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672" y="1536"/>
              <a:ext cx="4992" cy="2411"/>
              <a:chOff x="672" y="1536"/>
              <a:chExt cx="4992" cy="2411"/>
            </a:xfrm>
          </p:grpSpPr>
          <p:sp>
            <p:nvSpPr>
              <p:cNvPr id="41991" name="Rectangle 6"/>
              <p:cNvSpPr>
                <a:spLocks noChangeArrowheads="1"/>
              </p:cNvSpPr>
              <p:nvPr/>
            </p:nvSpPr>
            <p:spPr bwMode="auto">
              <a:xfrm>
                <a:off x="709" y="1552"/>
                <a:ext cx="833" cy="19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92" name="AutoShape 7"/>
              <p:cNvSpPr>
                <a:spLocks noChangeArrowheads="1"/>
              </p:cNvSpPr>
              <p:nvPr/>
            </p:nvSpPr>
            <p:spPr bwMode="auto">
              <a:xfrm>
                <a:off x="767" y="1954"/>
                <a:ext cx="132" cy="131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93" name="Text Box 8"/>
              <p:cNvSpPr txBox="1">
                <a:spLocks noChangeArrowheads="1"/>
              </p:cNvSpPr>
              <p:nvPr/>
            </p:nvSpPr>
            <p:spPr bwMode="auto">
              <a:xfrm>
                <a:off x="672" y="1536"/>
                <a:ext cx="4323" cy="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400" b="1">
                    <a:solidFill>
                      <a:schemeClr val="bg1"/>
                    </a:solidFill>
                  </a:rPr>
                  <a:t>  EXPERIMENT</a:t>
                </a:r>
              </a:p>
              <a:p>
                <a:pPr>
                  <a:spcBef>
                    <a:spcPct val="50000"/>
                  </a:spcBef>
                </a:pPr>
                <a:endParaRPr kumimoji="1" lang="en-US" altLang="en-US" sz="1400"/>
              </a:p>
              <a:p>
                <a:pPr>
                  <a:spcBef>
                    <a:spcPct val="50000"/>
                  </a:spcBef>
                </a:pPr>
                <a:r>
                  <a:rPr kumimoji="1" lang="en-US" altLang="en-US" sz="1400">
                    <a:solidFill>
                      <a:schemeClr val="bg1"/>
                    </a:solidFill>
                  </a:rPr>
                  <a:t>   1</a:t>
                </a:r>
                <a:r>
                  <a:rPr kumimoji="1" lang="en-US" altLang="en-US" sz="1400"/>
                  <a:t>  The microtubules of a cell in early anaphase were labeled with a fluorescent dye </a:t>
                </a:r>
                <a:br>
                  <a:rPr kumimoji="1" lang="en-US" altLang="en-US" sz="1400"/>
                </a:br>
                <a:r>
                  <a:rPr kumimoji="1" lang="en-US" altLang="en-US" sz="1400"/>
                  <a:t>       that glows in the microscope (yellow).</a:t>
                </a:r>
              </a:p>
            </p:txBody>
          </p:sp>
          <p:pic>
            <p:nvPicPr>
              <p:cNvPr id="41994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" y="2349"/>
                <a:ext cx="4977" cy="1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5" name="Text Box 10"/>
              <p:cNvSpPr txBox="1">
                <a:spLocks noChangeArrowheads="1"/>
              </p:cNvSpPr>
              <p:nvPr/>
            </p:nvSpPr>
            <p:spPr bwMode="auto">
              <a:xfrm>
                <a:off x="920" y="2918"/>
                <a:ext cx="54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500" b="1">
                    <a:solidFill>
                      <a:schemeClr val="bg1"/>
                    </a:solidFill>
                  </a:rPr>
                  <a:t>Spindle</a:t>
                </a:r>
                <a:br>
                  <a:rPr kumimoji="1" lang="en-US" altLang="en-US" sz="1500" b="1">
                    <a:solidFill>
                      <a:schemeClr val="bg1"/>
                    </a:solidFill>
                  </a:rPr>
                </a:br>
                <a:r>
                  <a:rPr kumimoji="1" lang="en-US" altLang="en-US" sz="1500" b="1">
                    <a:solidFill>
                      <a:schemeClr val="bg1"/>
                    </a:solidFill>
                  </a:rPr>
                  <a:t>pole</a:t>
                </a:r>
              </a:p>
            </p:txBody>
          </p:sp>
          <p:sp>
            <p:nvSpPr>
              <p:cNvPr id="41996" name="AutoShape 11"/>
              <p:cNvSpPr>
                <a:spLocks/>
              </p:cNvSpPr>
              <p:nvPr/>
            </p:nvSpPr>
            <p:spPr bwMode="auto">
              <a:xfrm>
                <a:off x="1447" y="2978"/>
                <a:ext cx="88" cy="263"/>
              </a:xfrm>
              <a:prstGeom prst="leftBracket">
                <a:avLst>
                  <a:gd name="adj" fmla="val 24905"/>
                </a:avLst>
              </a:prstGeom>
              <a:noFill/>
              <a:ln w="349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97" name="Text Box 12"/>
              <p:cNvSpPr txBox="1">
                <a:spLocks noChangeArrowheads="1"/>
              </p:cNvSpPr>
              <p:nvPr/>
            </p:nvSpPr>
            <p:spPr bwMode="auto">
              <a:xfrm>
                <a:off x="2120" y="2384"/>
                <a:ext cx="835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500" b="1">
                    <a:solidFill>
                      <a:schemeClr val="bg1"/>
                    </a:solidFill>
                  </a:rPr>
                  <a:t>Kinetochore</a:t>
                </a:r>
              </a:p>
            </p:txBody>
          </p:sp>
          <p:sp>
            <p:nvSpPr>
              <p:cNvPr id="41998" name="Line 13"/>
              <p:cNvSpPr>
                <a:spLocks noChangeShapeType="1"/>
              </p:cNvSpPr>
              <p:nvPr/>
            </p:nvSpPr>
            <p:spPr bwMode="auto">
              <a:xfrm>
                <a:off x="2916" y="2539"/>
                <a:ext cx="88" cy="13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41990" name="Rectangle 14"/>
            <p:cNvSpPr>
              <a:spLocks noChangeArrowheads="1"/>
            </p:cNvSpPr>
            <p:nvPr/>
          </p:nvSpPr>
          <p:spPr bwMode="auto">
            <a:xfrm>
              <a:off x="0" y="3792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2"/>
                  </a:solidFill>
                </a:rPr>
                <a:t>Figure 12.8</a:t>
              </a:r>
              <a:endParaRPr kumimoji="1"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91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4) </a:t>
            </a:r>
            <a:r>
              <a:rPr lang="en-US" altLang="en-US" sz="2800" u="sng" dirty="0" err="1" smtClean="0">
                <a:solidFill>
                  <a:srgbClr val="FF0000"/>
                </a:solidFill>
              </a:rPr>
              <a:t>Telophase</a:t>
            </a:r>
            <a:r>
              <a:rPr lang="en-US" altLang="en-US" sz="2800" dirty="0" smtClean="0"/>
              <a:t>: </a:t>
            </a:r>
          </a:p>
          <a:p>
            <a:pPr eaLnBrk="1" hangingPunct="1"/>
            <a:r>
              <a:rPr lang="en-US" altLang="en-US" sz="2800" dirty="0" smtClean="0"/>
              <a:t>daughter nuclei begin to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reform</a:t>
            </a:r>
          </a:p>
          <a:p>
            <a:pPr eaLnBrk="1" hangingPunct="1"/>
            <a:r>
              <a:rPr lang="en-US" altLang="en-US" sz="2800" dirty="0" smtClean="0"/>
              <a:t>each cell has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identical sets of genetic information</a:t>
            </a:r>
          </a:p>
          <a:p>
            <a:pPr eaLnBrk="1" hangingPunct="1"/>
            <a:r>
              <a:rPr lang="en-US" altLang="en-US" sz="2800" dirty="0" smtClean="0"/>
              <a:t>nuclear envelope begins to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reform</a:t>
            </a:r>
          </a:p>
          <a:p>
            <a:pPr eaLnBrk="1" hangingPunct="1"/>
            <a:r>
              <a:rPr lang="en-US" altLang="en-US" sz="2800" dirty="0" smtClean="0"/>
              <a:t>chromosomes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unwind</a:t>
            </a:r>
            <a:r>
              <a:rPr lang="en-US" altLang="en-US" sz="2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nucleoli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reform</a:t>
            </a:r>
          </a:p>
          <a:p>
            <a:pPr eaLnBrk="1" hangingPunct="1"/>
            <a:r>
              <a:rPr lang="en-US" altLang="en-US" sz="2800" dirty="0" smtClean="0"/>
              <a:t>beginning of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cytokinesis</a:t>
            </a:r>
          </a:p>
        </p:txBody>
      </p:sp>
    </p:spTree>
    <p:extLst>
      <p:ext uri="{BB962C8B-B14F-4D97-AF65-F5344CB8AC3E}">
        <p14:creationId xmlns:p14="http://schemas.microsoft.com/office/powerpoint/2010/main" val="35900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6" name="Picture 5" descr="telophase1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76400"/>
            <a:ext cx="4838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1152525" y="1905000"/>
            <a:ext cx="6696075" cy="4102100"/>
            <a:chOff x="966" y="1573"/>
            <a:chExt cx="4218" cy="2584"/>
          </a:xfrm>
        </p:grpSpPr>
        <p:pic>
          <p:nvPicPr>
            <p:cNvPr id="4505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1573"/>
              <a:ext cx="3341" cy="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6"/>
            <p:cNvSpPr txBox="1">
              <a:spLocks noChangeArrowheads="1"/>
            </p:cNvSpPr>
            <p:nvPr/>
          </p:nvSpPr>
          <p:spPr bwMode="auto">
            <a:xfrm>
              <a:off x="2166" y="3862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1000"/>
                <a:t>Centrosome at </a:t>
              </a:r>
              <a:br>
                <a:rPr kumimoji="1" lang="en-US" altLang="en-US" sz="1000"/>
              </a:br>
              <a:r>
                <a:rPr kumimoji="1" lang="en-US" altLang="en-US" sz="1000"/>
                <a:t>one spindle pole</a:t>
              </a:r>
            </a:p>
          </p:txBody>
        </p:sp>
        <p:sp>
          <p:nvSpPr>
            <p:cNvPr id="45061" name="Text Box 7"/>
            <p:cNvSpPr txBox="1">
              <a:spLocks noChangeArrowheads="1"/>
            </p:cNvSpPr>
            <p:nvPr/>
          </p:nvSpPr>
          <p:spPr bwMode="auto">
            <a:xfrm>
              <a:off x="2795" y="3852"/>
              <a:ext cx="6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1000"/>
                <a:t>Daughter </a:t>
              </a:r>
              <a:br>
                <a:rPr kumimoji="1" lang="en-US" altLang="en-US" sz="1000"/>
              </a:br>
              <a:r>
                <a:rPr kumimoji="1" lang="en-US" altLang="en-US" sz="1000"/>
                <a:t>chromosomes</a:t>
              </a:r>
            </a:p>
          </p:txBody>
        </p:sp>
        <p:sp>
          <p:nvSpPr>
            <p:cNvPr id="45062" name="Text Box 8"/>
            <p:cNvSpPr txBox="1">
              <a:spLocks noChangeArrowheads="1"/>
            </p:cNvSpPr>
            <p:nvPr/>
          </p:nvSpPr>
          <p:spPr bwMode="auto">
            <a:xfrm>
              <a:off x="1822" y="2507"/>
              <a:ext cx="6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METAPHASE</a:t>
              </a:r>
            </a:p>
          </p:txBody>
        </p:sp>
        <p:sp>
          <p:nvSpPr>
            <p:cNvPr id="45063" name="Text Box 9"/>
            <p:cNvSpPr txBox="1">
              <a:spLocks noChangeArrowheads="1"/>
            </p:cNvSpPr>
            <p:nvPr/>
          </p:nvSpPr>
          <p:spPr bwMode="auto">
            <a:xfrm>
              <a:off x="3034" y="2507"/>
              <a:ext cx="5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ANAPHASE</a:t>
              </a:r>
            </a:p>
          </p:txBody>
        </p:sp>
        <p:sp>
          <p:nvSpPr>
            <p:cNvPr id="45064" name="Text Box 10"/>
            <p:cNvSpPr txBox="1">
              <a:spLocks noChangeArrowheads="1"/>
            </p:cNvSpPr>
            <p:nvPr/>
          </p:nvSpPr>
          <p:spPr bwMode="auto">
            <a:xfrm>
              <a:off x="3786" y="2507"/>
              <a:ext cx="13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TELOPHASE AND CYTOKINESIS</a:t>
              </a:r>
            </a:p>
          </p:txBody>
        </p:sp>
        <p:sp>
          <p:nvSpPr>
            <p:cNvPr id="45065" name="AutoShape 11"/>
            <p:cNvSpPr>
              <a:spLocks/>
            </p:cNvSpPr>
            <p:nvPr/>
          </p:nvSpPr>
          <p:spPr bwMode="auto">
            <a:xfrm>
              <a:off x="1672" y="2949"/>
              <a:ext cx="39" cy="923"/>
            </a:xfrm>
            <a:prstGeom prst="leftBrace">
              <a:avLst>
                <a:gd name="adj1" fmla="val 19722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66" name="Line 12"/>
            <p:cNvSpPr>
              <a:spLocks noChangeShapeType="1"/>
            </p:cNvSpPr>
            <p:nvPr/>
          </p:nvSpPr>
          <p:spPr bwMode="auto">
            <a:xfrm flipH="1">
              <a:off x="1610" y="3394"/>
              <a:ext cx="57" cy="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67" name="Text Box 13"/>
            <p:cNvSpPr txBox="1">
              <a:spLocks noChangeArrowheads="1"/>
            </p:cNvSpPr>
            <p:nvPr/>
          </p:nvSpPr>
          <p:spPr bwMode="auto">
            <a:xfrm>
              <a:off x="1450" y="3890"/>
              <a:ext cx="3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/>
                <a:t>Spindle</a:t>
              </a:r>
            </a:p>
          </p:txBody>
        </p:sp>
        <p:sp>
          <p:nvSpPr>
            <p:cNvPr id="45068" name="Line 14"/>
            <p:cNvSpPr>
              <a:spLocks noChangeShapeType="1"/>
            </p:cNvSpPr>
            <p:nvPr/>
          </p:nvSpPr>
          <p:spPr bwMode="auto">
            <a:xfrm>
              <a:off x="2594" y="2882"/>
              <a:ext cx="0" cy="4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69" name="Rectangle 15"/>
            <p:cNvSpPr>
              <a:spLocks noChangeArrowheads="1"/>
            </p:cNvSpPr>
            <p:nvPr/>
          </p:nvSpPr>
          <p:spPr bwMode="auto">
            <a:xfrm>
              <a:off x="2198" y="2654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kumimoji="1" lang="en-US" altLang="en-US" sz="1000"/>
                <a:t>Metaphase</a:t>
              </a:r>
              <a:br>
                <a:rPr kumimoji="1" lang="en-US" altLang="en-US" sz="1000"/>
              </a:br>
              <a:r>
                <a:rPr kumimoji="1" lang="en-US" altLang="en-US" sz="1000"/>
                <a:t>plate</a:t>
              </a:r>
            </a:p>
          </p:txBody>
        </p:sp>
        <p:sp>
          <p:nvSpPr>
            <p:cNvPr id="45070" name="Line 16"/>
            <p:cNvSpPr>
              <a:spLocks noChangeShapeType="1"/>
            </p:cNvSpPr>
            <p:nvPr/>
          </p:nvSpPr>
          <p:spPr bwMode="auto">
            <a:xfrm>
              <a:off x="2218" y="3771"/>
              <a:ext cx="337" cy="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71" name="Line 17"/>
            <p:cNvSpPr>
              <a:spLocks noChangeShapeType="1"/>
            </p:cNvSpPr>
            <p:nvPr/>
          </p:nvSpPr>
          <p:spPr bwMode="auto">
            <a:xfrm>
              <a:off x="2960" y="3298"/>
              <a:ext cx="0" cy="5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72" name="Line 18"/>
            <p:cNvSpPr>
              <a:spLocks noChangeShapeType="1"/>
            </p:cNvSpPr>
            <p:nvPr/>
          </p:nvSpPr>
          <p:spPr bwMode="auto">
            <a:xfrm flipH="1">
              <a:off x="2965" y="3534"/>
              <a:ext cx="29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73" name="Line 19"/>
            <p:cNvSpPr>
              <a:spLocks noChangeShapeType="1"/>
            </p:cNvSpPr>
            <p:nvPr/>
          </p:nvSpPr>
          <p:spPr bwMode="auto">
            <a:xfrm flipV="1">
              <a:off x="4579" y="2990"/>
              <a:ext cx="282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74" name="Rectangle 20"/>
            <p:cNvSpPr>
              <a:spLocks noChangeArrowheads="1"/>
            </p:cNvSpPr>
            <p:nvPr/>
          </p:nvSpPr>
          <p:spPr bwMode="auto">
            <a:xfrm>
              <a:off x="4718" y="2783"/>
              <a:ext cx="4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kumimoji="1" lang="en-US" altLang="en-US" sz="1000"/>
                <a:t>Nucleolus</a:t>
              </a:r>
              <a:br>
                <a:rPr kumimoji="1" lang="en-US" altLang="en-US" sz="1000"/>
              </a:br>
              <a:r>
                <a:rPr kumimoji="1" lang="en-US" altLang="en-US" sz="1000"/>
                <a:t>forming</a:t>
              </a:r>
            </a:p>
          </p:txBody>
        </p:sp>
        <p:sp>
          <p:nvSpPr>
            <p:cNvPr id="45075" name="Line 21"/>
            <p:cNvSpPr>
              <a:spLocks noChangeShapeType="1"/>
            </p:cNvSpPr>
            <p:nvPr/>
          </p:nvSpPr>
          <p:spPr bwMode="auto">
            <a:xfrm>
              <a:off x="4028" y="2955"/>
              <a:ext cx="214" cy="4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76" name="Text Box 22"/>
            <p:cNvSpPr txBox="1">
              <a:spLocks noChangeArrowheads="1"/>
            </p:cNvSpPr>
            <p:nvPr/>
          </p:nvSpPr>
          <p:spPr bwMode="auto">
            <a:xfrm>
              <a:off x="3739" y="2751"/>
              <a:ext cx="4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1000"/>
                <a:t>Cleavage</a:t>
              </a:r>
              <a:br>
                <a:rPr kumimoji="1" lang="en-US" altLang="en-US" sz="1000"/>
              </a:br>
              <a:r>
                <a:rPr kumimoji="1" lang="en-US" altLang="en-US" sz="1000"/>
                <a:t>furrow</a:t>
              </a:r>
            </a:p>
          </p:txBody>
        </p:sp>
        <p:sp>
          <p:nvSpPr>
            <p:cNvPr id="45077" name="Line 23"/>
            <p:cNvSpPr>
              <a:spLocks noChangeShapeType="1"/>
            </p:cNvSpPr>
            <p:nvPr/>
          </p:nvSpPr>
          <p:spPr bwMode="auto">
            <a:xfrm flipH="1">
              <a:off x="4035" y="3652"/>
              <a:ext cx="227" cy="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78" name="Line 24"/>
            <p:cNvSpPr>
              <a:spLocks noChangeShapeType="1"/>
            </p:cNvSpPr>
            <p:nvPr/>
          </p:nvSpPr>
          <p:spPr bwMode="auto">
            <a:xfrm flipH="1">
              <a:off x="4040" y="3771"/>
              <a:ext cx="303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079" name="Text Box 25"/>
            <p:cNvSpPr txBox="1">
              <a:spLocks noChangeArrowheads="1"/>
            </p:cNvSpPr>
            <p:nvPr/>
          </p:nvSpPr>
          <p:spPr bwMode="auto">
            <a:xfrm>
              <a:off x="3702" y="3691"/>
              <a:ext cx="43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1000"/>
                <a:t>Nuclear </a:t>
              </a:r>
              <a:br>
                <a:rPr kumimoji="1" lang="en-US" altLang="en-US" sz="1000"/>
              </a:br>
              <a:r>
                <a:rPr kumimoji="1" lang="en-US" altLang="en-US" sz="1000"/>
                <a:t>envelope</a:t>
              </a:r>
              <a:br>
                <a:rPr kumimoji="1" lang="en-US" altLang="en-US" sz="1000"/>
              </a:br>
              <a:r>
                <a:rPr kumimoji="1" lang="en-US" altLang="en-US" sz="1000"/>
                <a:t>forming</a:t>
              </a:r>
            </a:p>
          </p:txBody>
        </p:sp>
        <p:sp>
          <p:nvSpPr>
            <p:cNvPr id="45080" name="Rectangle 26"/>
            <p:cNvSpPr>
              <a:spLocks noChangeArrowheads="1"/>
            </p:cNvSpPr>
            <p:nvPr/>
          </p:nvSpPr>
          <p:spPr bwMode="auto">
            <a:xfrm>
              <a:off x="966" y="3869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kumimoji="1"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35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MAKING SENSE OF CHROMOSOME NUMBERS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smtClean="0"/>
              <a:t>Ex: 10 Chromosomes</a:t>
            </a:r>
          </a:p>
          <a:p>
            <a:pPr eaLnBrk="1" hangingPunct="1"/>
            <a:r>
              <a:rPr lang="en-US" altLang="en-US" sz="3200" smtClean="0"/>
              <a:t>just divided daughter cell - 10 chromosomes</a:t>
            </a:r>
          </a:p>
          <a:p>
            <a:pPr eaLnBrk="1" hangingPunct="1"/>
            <a:r>
              <a:rPr lang="en-US" altLang="en-US" sz="3200" smtClean="0"/>
              <a:t>synthesis of DNA</a:t>
            </a:r>
          </a:p>
          <a:p>
            <a:pPr lvl="1" eaLnBrk="1" hangingPunct="1"/>
            <a:r>
              <a:rPr lang="en-US" altLang="en-US" sz="2700" smtClean="0"/>
              <a:t>10 Chromosomes of duplicated DNA in sister chromatids</a:t>
            </a:r>
          </a:p>
          <a:p>
            <a:pPr eaLnBrk="1" hangingPunct="1"/>
            <a:r>
              <a:rPr lang="en-US" altLang="en-US" sz="3200" smtClean="0"/>
              <a:t>separate into 2 sets of 10</a:t>
            </a:r>
          </a:p>
        </p:txBody>
      </p:sp>
    </p:spTree>
    <p:extLst>
      <p:ext uri="{BB962C8B-B14F-4D97-AF65-F5344CB8AC3E}">
        <p14:creationId xmlns:p14="http://schemas.microsoft.com/office/powerpoint/2010/main" val="22237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CYTOKINESIS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division of the </a:t>
            </a:r>
            <a:r>
              <a:rPr lang="en-US" altLang="en-US" sz="2800" u="sng" smtClean="0">
                <a:solidFill>
                  <a:srgbClr val="FF0000"/>
                </a:solidFill>
              </a:rPr>
              <a:t>cytoplasm</a:t>
            </a:r>
          </a:p>
          <a:p>
            <a:pPr eaLnBrk="1" hangingPunct="1"/>
            <a:r>
              <a:rPr lang="en-US" altLang="en-US" sz="2800" smtClean="0"/>
              <a:t>Animal cells: use of </a:t>
            </a:r>
            <a:r>
              <a:rPr lang="en-US" altLang="en-US" sz="2800" u="sng" smtClean="0">
                <a:solidFill>
                  <a:srgbClr val="FF0000"/>
                </a:solidFill>
              </a:rPr>
              <a:t>cleavage furrow</a:t>
            </a:r>
            <a:endParaRPr lang="en-US" altLang="en-US" sz="2700" smtClean="0"/>
          </a:p>
          <a:p>
            <a:pPr lvl="1" eaLnBrk="1" hangingPunct="1"/>
            <a:r>
              <a:rPr lang="en-US" altLang="en-US" sz="2800" u="sng" smtClean="0">
                <a:solidFill>
                  <a:srgbClr val="FF0000"/>
                </a:solidFill>
              </a:rPr>
              <a:t>contractile</a:t>
            </a:r>
            <a:r>
              <a:rPr lang="en-US" altLang="en-US" sz="2400" smtClean="0"/>
              <a:t> ring of </a:t>
            </a:r>
            <a:r>
              <a:rPr lang="en-US" altLang="en-US" sz="2800" u="sng" smtClean="0">
                <a:solidFill>
                  <a:srgbClr val="FF0000"/>
                </a:solidFill>
              </a:rPr>
              <a:t>actin filaments</a:t>
            </a:r>
            <a:r>
              <a:rPr lang="en-US" altLang="en-US" sz="2400" smtClean="0"/>
              <a:t> and </a:t>
            </a:r>
            <a:r>
              <a:rPr lang="en-US" altLang="en-US" sz="2800" u="sng" smtClean="0">
                <a:solidFill>
                  <a:srgbClr val="FF0000"/>
                </a:solidFill>
              </a:rPr>
              <a:t>myosin</a:t>
            </a:r>
          </a:p>
          <a:p>
            <a:pPr lvl="1" eaLnBrk="1" hangingPunct="1"/>
            <a:r>
              <a:rPr lang="en-US" altLang="en-US" sz="2400" smtClean="0"/>
              <a:t>contract and pull the the cell membrane in - like a draw string 	 </a:t>
            </a:r>
          </a:p>
          <a:p>
            <a:pPr lvl="1" eaLnBrk="1" hangingPunct="1"/>
            <a:r>
              <a:rPr lang="en-US" altLang="en-US" sz="2400" smtClean="0"/>
              <a:t>Ex: clay and string</a:t>
            </a:r>
          </a:p>
        </p:txBody>
      </p:sp>
    </p:spTree>
    <p:extLst>
      <p:ext uri="{BB962C8B-B14F-4D97-AF65-F5344CB8AC3E}">
        <p14:creationId xmlns:p14="http://schemas.microsoft.com/office/powerpoint/2010/main" val="13568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1601788" y="2489200"/>
            <a:ext cx="4370387" cy="4051300"/>
            <a:chOff x="1009" y="1496"/>
            <a:chExt cx="2753" cy="2552"/>
          </a:xfrm>
        </p:grpSpPr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96"/>
              <a:ext cx="1842" cy="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2112" y="2792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 flipV="1">
              <a:off x="2352" y="2072"/>
              <a:ext cx="55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 flipV="1">
              <a:off x="2082" y="3120"/>
              <a:ext cx="214" cy="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3338" y="3328"/>
              <a:ext cx="212" cy="2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H="1" flipV="1">
              <a:off x="3072" y="3320"/>
              <a:ext cx="253" cy="2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1824" y="2552"/>
              <a:ext cx="8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/>
                <a:t>Cleavage furrow</a:t>
              </a:r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1776" y="3521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en-US" sz="1200"/>
                <a:t>Contractile ring of </a:t>
              </a:r>
              <a:br>
                <a:rPr kumimoji="1" lang="en-US" altLang="en-US" sz="1200"/>
              </a:br>
              <a:r>
                <a:rPr kumimoji="1" lang="en-US" altLang="en-US" sz="1200"/>
                <a:t>microfilaments</a:t>
              </a:r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3017" y="3579"/>
              <a:ext cx="7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/>
                <a:t>Daughter cells</a:t>
              </a:r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3115" y="2584"/>
              <a:ext cx="4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/>
                <a:t>100 µm</a:t>
              </a:r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1921" y="3857"/>
              <a:ext cx="17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b="1"/>
                <a:t>(a) Cleavage of an animal cell</a:t>
              </a:r>
              <a:r>
                <a:rPr kumimoji="1" lang="en-US" altLang="en-US" sz="1200"/>
                <a:t> (SEM)</a:t>
              </a:r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1009" y="3856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2"/>
                  </a:solidFill>
                </a:rPr>
                <a:t>Figure 12.9 A</a:t>
              </a:r>
              <a:endParaRPr kumimoji="1"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074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Cell Division: basis for the continuity of life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696200" cy="4038600"/>
          </a:xfrm>
        </p:spPr>
        <p:txBody>
          <a:bodyPr/>
          <a:lstStyle/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mtClean="0"/>
              <a:t>Functions:</a:t>
            </a:r>
          </a:p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mtClean="0"/>
              <a:t>1. </a:t>
            </a:r>
            <a:r>
              <a:rPr lang="en-US" altLang="en-US" u="sng" smtClean="0">
                <a:solidFill>
                  <a:srgbClr val="FF0000"/>
                </a:solidFill>
              </a:rPr>
              <a:t>Reproduction</a:t>
            </a:r>
            <a:r>
              <a:rPr lang="en-US" altLang="en-US" smtClean="0"/>
              <a:t> - making of new individuals (</a:t>
            </a:r>
            <a:r>
              <a:rPr lang="en-US" altLang="en-US" u="sng" smtClean="0">
                <a:solidFill>
                  <a:srgbClr val="FF0000"/>
                </a:solidFill>
              </a:rPr>
              <a:t>asexual</a:t>
            </a:r>
            <a:r>
              <a:rPr lang="en-US" altLang="en-US" smtClean="0"/>
              <a:t>) </a:t>
            </a:r>
          </a:p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mtClean="0"/>
              <a:t>	- generation of gametes (</a:t>
            </a:r>
            <a:r>
              <a:rPr lang="en-US" altLang="en-US" u="sng" smtClean="0">
                <a:solidFill>
                  <a:srgbClr val="FF0000"/>
                </a:solidFill>
              </a:rPr>
              <a:t>sexual</a:t>
            </a:r>
            <a:r>
              <a:rPr lang="en-US" altLang="en-US" smtClean="0"/>
              <a:t>)</a:t>
            </a:r>
          </a:p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mtClean="0"/>
              <a:t>2. </a:t>
            </a:r>
            <a:r>
              <a:rPr lang="en-US" altLang="en-US" u="sng" smtClean="0">
                <a:solidFill>
                  <a:srgbClr val="FF0000"/>
                </a:solidFill>
              </a:rPr>
              <a:t>Growth</a:t>
            </a:r>
            <a:r>
              <a:rPr lang="en-US" altLang="en-US" smtClean="0"/>
              <a:t> - more cells - bigger organism</a:t>
            </a:r>
          </a:p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mtClean="0"/>
              <a:t>3. </a:t>
            </a:r>
            <a:r>
              <a:rPr lang="en-US" altLang="en-US" u="sng" smtClean="0">
                <a:solidFill>
                  <a:srgbClr val="FF0000"/>
                </a:solidFill>
              </a:rPr>
              <a:t>Repair</a:t>
            </a:r>
            <a:r>
              <a:rPr lang="en-US" altLang="en-US" smtClean="0"/>
              <a:t> - new cells to fix old or damaged		</a:t>
            </a:r>
          </a:p>
          <a:p>
            <a:pPr marL="590550" indent="-59055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88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Plant Cells: use of </a:t>
            </a:r>
            <a:r>
              <a:rPr lang="en-US" altLang="en-US" sz="2800" u="sng" smtClean="0">
                <a:solidFill>
                  <a:srgbClr val="FF0000"/>
                </a:solidFill>
              </a:rPr>
              <a:t>cell plate</a:t>
            </a:r>
          </a:p>
          <a:p>
            <a:pPr lvl="1" eaLnBrk="1" hangingPunct="1"/>
            <a:r>
              <a:rPr lang="en-US" altLang="en-US" sz="2400" smtClean="0"/>
              <a:t>vesicles from the </a:t>
            </a:r>
            <a:r>
              <a:rPr lang="en-US" altLang="en-US" sz="2800" u="sng" smtClean="0">
                <a:solidFill>
                  <a:srgbClr val="FF0000"/>
                </a:solidFill>
              </a:rPr>
              <a:t>golgi</a:t>
            </a:r>
            <a:r>
              <a:rPr lang="en-US" altLang="en-US" sz="2400" smtClean="0"/>
              <a:t> fuse at the </a:t>
            </a:r>
            <a:r>
              <a:rPr lang="en-US" altLang="en-US" sz="2800" u="sng" smtClean="0">
                <a:solidFill>
                  <a:srgbClr val="FF0000"/>
                </a:solidFill>
              </a:rPr>
              <a:t>metaphase plate</a:t>
            </a:r>
          </a:p>
          <a:p>
            <a:pPr lvl="1" eaLnBrk="1" hangingPunct="1"/>
            <a:r>
              <a:rPr lang="en-US" altLang="en-US" sz="2400" smtClean="0"/>
              <a:t>build new cell wall</a:t>
            </a:r>
          </a:p>
          <a:p>
            <a:pPr lvl="2" eaLnBrk="1" hangingPunct="1"/>
            <a:r>
              <a:rPr lang="en-US" altLang="en-US" sz="2000" smtClean="0"/>
              <a:t>Ex: dividing a room with a wall</a:t>
            </a:r>
          </a:p>
        </p:txBody>
      </p:sp>
    </p:spTree>
    <p:extLst>
      <p:ext uri="{BB962C8B-B14F-4D97-AF65-F5344CB8AC3E}">
        <p14:creationId xmlns:p14="http://schemas.microsoft.com/office/powerpoint/2010/main" val="19591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990600" y="1752600"/>
            <a:ext cx="5459413" cy="4676775"/>
            <a:chOff x="1007" y="1174"/>
            <a:chExt cx="3439" cy="2946"/>
          </a:xfrm>
        </p:grpSpPr>
        <p:grpSp>
          <p:nvGrpSpPr>
            <p:cNvPr id="50181" name="Group 5"/>
            <p:cNvGrpSpPr>
              <a:grpSpLocks/>
            </p:cNvGrpSpPr>
            <p:nvPr/>
          </p:nvGrpSpPr>
          <p:grpSpPr bwMode="auto">
            <a:xfrm>
              <a:off x="1776" y="1174"/>
              <a:ext cx="2670" cy="2938"/>
              <a:chOff x="1480" y="1152"/>
              <a:chExt cx="2706" cy="2978"/>
            </a:xfrm>
          </p:grpSpPr>
          <p:pic>
            <p:nvPicPr>
              <p:cNvPr id="50183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152"/>
                <a:ext cx="2225" cy="2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84" name="Text Box 7"/>
              <p:cNvSpPr txBox="1">
                <a:spLocks noChangeArrowheads="1"/>
              </p:cNvSpPr>
              <p:nvPr/>
            </p:nvSpPr>
            <p:spPr bwMode="auto">
              <a:xfrm>
                <a:off x="3329" y="3791"/>
                <a:ext cx="841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400"/>
                  <a:t>Daughter cells</a:t>
                </a:r>
              </a:p>
            </p:txBody>
          </p:sp>
          <p:sp>
            <p:nvSpPr>
              <p:cNvPr id="50185" name="Text Box 8"/>
              <p:cNvSpPr txBox="1">
                <a:spLocks noChangeArrowheads="1"/>
              </p:cNvSpPr>
              <p:nvPr/>
            </p:nvSpPr>
            <p:spPr bwMode="auto">
              <a:xfrm>
                <a:off x="3454" y="2535"/>
                <a:ext cx="336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200"/>
                  <a:t>1 µm</a:t>
                </a:r>
              </a:p>
            </p:txBody>
          </p:sp>
          <p:sp>
            <p:nvSpPr>
              <p:cNvPr id="50186" name="Line 9"/>
              <p:cNvSpPr>
                <a:spLocks noChangeShapeType="1"/>
              </p:cNvSpPr>
              <p:nvPr/>
            </p:nvSpPr>
            <p:spPr bwMode="auto">
              <a:xfrm flipV="1">
                <a:off x="3672" y="3496"/>
                <a:ext cx="96" cy="2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0187" name="Line 10"/>
              <p:cNvSpPr>
                <a:spLocks noChangeShapeType="1"/>
              </p:cNvSpPr>
              <p:nvPr/>
            </p:nvSpPr>
            <p:spPr bwMode="auto">
              <a:xfrm flipH="1" flipV="1">
                <a:off x="3480" y="3496"/>
                <a:ext cx="175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0188" name="Text Box 11"/>
              <p:cNvSpPr txBox="1">
                <a:spLocks noChangeArrowheads="1"/>
              </p:cNvSpPr>
              <p:nvPr/>
            </p:nvSpPr>
            <p:spPr bwMode="auto">
              <a:xfrm>
                <a:off x="1653" y="2501"/>
                <a:ext cx="565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400"/>
                  <a:t>Vesicles</a:t>
                </a:r>
                <a:br>
                  <a:rPr kumimoji="1" lang="en-US" altLang="en-US" sz="1400"/>
                </a:br>
                <a:r>
                  <a:rPr kumimoji="1" lang="en-US" altLang="en-US" sz="1400"/>
                  <a:t>forming </a:t>
                </a:r>
                <a:br>
                  <a:rPr kumimoji="1" lang="en-US" altLang="en-US" sz="1400"/>
                </a:br>
                <a:r>
                  <a:rPr kumimoji="1" lang="en-US" altLang="en-US" sz="1400"/>
                  <a:t>cell plate</a:t>
                </a:r>
              </a:p>
            </p:txBody>
          </p:sp>
          <p:sp>
            <p:nvSpPr>
              <p:cNvPr id="50189" name="Text Box 12"/>
              <p:cNvSpPr txBox="1">
                <a:spLocks noChangeArrowheads="1"/>
              </p:cNvSpPr>
              <p:nvPr/>
            </p:nvSpPr>
            <p:spPr bwMode="auto">
              <a:xfrm>
                <a:off x="2301" y="2526"/>
                <a:ext cx="633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400"/>
                  <a:t>Wall of </a:t>
                </a:r>
                <a:br>
                  <a:rPr kumimoji="1" lang="en-US" altLang="en-US" sz="1400"/>
                </a:br>
                <a:r>
                  <a:rPr kumimoji="1" lang="en-US" altLang="en-US" sz="1400"/>
                  <a:t>patent cell</a:t>
                </a:r>
              </a:p>
            </p:txBody>
          </p:sp>
          <p:sp>
            <p:nvSpPr>
              <p:cNvPr id="50190" name="Text Box 13"/>
              <p:cNvSpPr txBox="1">
                <a:spLocks noChangeArrowheads="1"/>
              </p:cNvSpPr>
              <p:nvPr/>
            </p:nvSpPr>
            <p:spPr bwMode="auto">
              <a:xfrm>
                <a:off x="2928" y="2639"/>
                <a:ext cx="59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400"/>
                  <a:t>Cell plate</a:t>
                </a:r>
              </a:p>
            </p:txBody>
          </p:sp>
          <p:sp>
            <p:nvSpPr>
              <p:cNvPr id="50191" name="Text Box 14"/>
              <p:cNvSpPr txBox="1">
                <a:spLocks noChangeArrowheads="1"/>
              </p:cNvSpPr>
              <p:nvPr/>
            </p:nvSpPr>
            <p:spPr bwMode="auto">
              <a:xfrm>
                <a:off x="3413" y="2695"/>
                <a:ext cx="7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400"/>
                  <a:t>New cell wall</a:t>
                </a:r>
              </a:p>
            </p:txBody>
          </p:sp>
          <p:sp>
            <p:nvSpPr>
              <p:cNvPr id="50192" name="Line 15"/>
              <p:cNvSpPr>
                <a:spLocks noChangeShapeType="1"/>
              </p:cNvSpPr>
              <p:nvPr/>
            </p:nvSpPr>
            <p:spPr bwMode="auto">
              <a:xfrm flipH="1" flipV="1">
                <a:off x="2637" y="2840"/>
                <a:ext cx="16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0193" name="Line 16"/>
              <p:cNvSpPr>
                <a:spLocks noChangeShapeType="1"/>
              </p:cNvSpPr>
              <p:nvPr/>
            </p:nvSpPr>
            <p:spPr bwMode="auto">
              <a:xfrm flipV="1">
                <a:off x="2784" y="2840"/>
                <a:ext cx="333" cy="3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0194" name="Line 17"/>
              <p:cNvSpPr>
                <a:spLocks noChangeShapeType="1"/>
              </p:cNvSpPr>
              <p:nvPr/>
            </p:nvSpPr>
            <p:spPr bwMode="auto">
              <a:xfrm flipH="1" flipV="1">
                <a:off x="3504" y="2880"/>
                <a:ext cx="4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0195" name="Line 18"/>
              <p:cNvSpPr>
                <a:spLocks noChangeShapeType="1"/>
              </p:cNvSpPr>
              <p:nvPr/>
            </p:nvSpPr>
            <p:spPr bwMode="auto">
              <a:xfrm flipV="1">
                <a:off x="1821" y="1568"/>
                <a:ext cx="1008" cy="9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0196" name="Line 19"/>
              <p:cNvSpPr>
                <a:spLocks noChangeShapeType="1"/>
              </p:cNvSpPr>
              <p:nvPr/>
            </p:nvSpPr>
            <p:spPr bwMode="auto">
              <a:xfrm flipV="1">
                <a:off x="1837" y="1944"/>
                <a:ext cx="1104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0197" name="Line 20"/>
              <p:cNvSpPr>
                <a:spLocks noChangeShapeType="1"/>
              </p:cNvSpPr>
              <p:nvPr/>
            </p:nvSpPr>
            <p:spPr bwMode="auto">
              <a:xfrm flipH="1" flipV="1">
                <a:off x="2493" y="231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0198" name="Text Box 21"/>
              <p:cNvSpPr txBox="1">
                <a:spLocks noChangeArrowheads="1"/>
              </p:cNvSpPr>
              <p:nvPr/>
            </p:nvSpPr>
            <p:spPr bwMode="auto">
              <a:xfrm>
                <a:off x="1480" y="3935"/>
                <a:ext cx="2449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400" b="1"/>
                  <a:t>(b) Cell plate formation in a plant cell</a:t>
                </a:r>
                <a:r>
                  <a:rPr kumimoji="1" lang="en-US" altLang="en-US" sz="1400"/>
                  <a:t> (SEM)</a:t>
                </a:r>
              </a:p>
            </p:txBody>
          </p:sp>
        </p:grpSp>
        <p:sp>
          <p:nvSpPr>
            <p:cNvPr id="50182" name="Rectangle 22"/>
            <p:cNvSpPr>
              <a:spLocks noChangeArrowheads="1"/>
            </p:cNvSpPr>
            <p:nvPr/>
          </p:nvSpPr>
          <p:spPr bwMode="auto">
            <a:xfrm>
              <a:off x="1007" y="3928"/>
              <a:ext cx="9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2"/>
                  </a:solidFill>
                </a:rPr>
                <a:t>Figure 12.9 B    </a:t>
              </a:r>
              <a:endParaRPr kumimoji="1"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496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381000" y="1447800"/>
            <a:ext cx="8643938" cy="5105400"/>
            <a:chOff x="240" y="912"/>
            <a:chExt cx="5445" cy="3216"/>
          </a:xfrm>
        </p:grpSpPr>
        <p:grpSp>
          <p:nvGrpSpPr>
            <p:cNvPr id="51205" name="Group 5"/>
            <p:cNvGrpSpPr>
              <a:grpSpLocks/>
            </p:cNvGrpSpPr>
            <p:nvPr/>
          </p:nvGrpSpPr>
          <p:grpSpPr bwMode="auto">
            <a:xfrm>
              <a:off x="240" y="912"/>
              <a:ext cx="5445" cy="3051"/>
              <a:chOff x="60" y="688"/>
              <a:chExt cx="5783" cy="3241"/>
            </a:xfrm>
          </p:grpSpPr>
          <p:grpSp>
            <p:nvGrpSpPr>
              <p:cNvPr id="51207" name="Group 6"/>
              <p:cNvGrpSpPr>
                <a:grpSpLocks/>
              </p:cNvGrpSpPr>
              <p:nvPr/>
            </p:nvGrpSpPr>
            <p:grpSpPr bwMode="auto">
              <a:xfrm>
                <a:off x="60" y="2553"/>
                <a:ext cx="179" cy="184"/>
                <a:chOff x="196" y="468"/>
                <a:chExt cx="179" cy="184"/>
              </a:xfrm>
            </p:grpSpPr>
            <p:sp>
              <p:nvSpPr>
                <p:cNvPr id="51236" name="AutoShape 7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23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6" y="468"/>
                  <a:ext cx="179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200">
                      <a:solidFill>
                        <a:schemeClr val="bg1"/>
                      </a:solidFill>
                    </a:rPr>
                    <a:t>1</a:t>
                  </a:r>
                  <a:endParaRPr kumimoji="1" lang="en-US" altLang="en-US" sz="2400"/>
                </a:p>
              </p:txBody>
            </p:sp>
          </p:grpSp>
          <p:grpSp>
            <p:nvGrpSpPr>
              <p:cNvPr id="51208" name="Group 9"/>
              <p:cNvGrpSpPr>
                <a:grpSpLocks/>
              </p:cNvGrpSpPr>
              <p:nvPr/>
            </p:nvGrpSpPr>
            <p:grpSpPr bwMode="auto">
              <a:xfrm>
                <a:off x="97" y="688"/>
                <a:ext cx="5746" cy="3241"/>
                <a:chOff x="97" y="688"/>
                <a:chExt cx="5746" cy="3241"/>
              </a:xfrm>
            </p:grpSpPr>
            <p:pic>
              <p:nvPicPr>
                <p:cNvPr id="51209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" y="1117"/>
                  <a:ext cx="5472" cy="1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95" y="2524"/>
                  <a:ext cx="1067" cy="14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kumimoji="1" lang="en-US" altLang="en-US" sz="1200" b="1"/>
                    <a:t>Prophase. </a:t>
                  </a:r>
                  <a:br>
                    <a:rPr kumimoji="1" lang="en-US" altLang="en-US" sz="1200" b="1"/>
                  </a:br>
                  <a:r>
                    <a:rPr kumimoji="1" lang="en-US" altLang="en-US" sz="1200"/>
                    <a:t>The chromatin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is condensing.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The nucleolus is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beginning to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disappear.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Although not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yet visible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in the micrograph,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the mitotic spindle is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staring to from.</a:t>
                  </a:r>
                  <a:endParaRPr kumimoji="1" lang="en-US" altLang="en-US" sz="1200" b="1"/>
                </a:p>
              </p:txBody>
            </p:sp>
            <p:sp>
              <p:nvSpPr>
                <p:cNvPr id="512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0" y="2527"/>
                  <a:ext cx="1107" cy="1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kumimoji="1" lang="en-US" altLang="en-US" sz="1200" b="1"/>
                    <a:t>Prometaphase.</a:t>
                  </a:r>
                  <a:br>
                    <a:rPr kumimoji="1" lang="en-US" altLang="en-US" sz="1200" b="1"/>
                  </a:br>
                  <a:r>
                    <a:rPr kumimoji="1" lang="en-US" altLang="en-US" sz="1200"/>
                    <a:t>We now see discrete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chromosomes; each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consists of two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identical sister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chromatids. Later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in prometaphase, the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nuclear envelop will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fragment.</a:t>
                  </a:r>
                  <a:endParaRPr kumimoji="1" lang="en-US" altLang="en-US" sz="1200" b="1"/>
                </a:p>
              </p:txBody>
            </p:sp>
            <p:sp>
              <p:nvSpPr>
                <p:cNvPr id="5121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37" y="2483"/>
                  <a:ext cx="1243" cy="9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kumimoji="1" lang="en-US" altLang="en-US" sz="1200" b="1"/>
                    <a:t>Metaphase. </a:t>
                  </a:r>
                  <a:r>
                    <a:rPr kumimoji="1" lang="en-US" altLang="en-US" sz="1200"/>
                    <a:t>The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spindle is complete,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and the chromosomes,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attached to microtubules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at their kinetochores,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are all at the metaphase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plate.</a:t>
                  </a:r>
                  <a:endParaRPr kumimoji="1" lang="en-US" altLang="en-US" sz="1200" b="1"/>
                </a:p>
              </p:txBody>
            </p:sp>
            <p:sp>
              <p:nvSpPr>
                <p:cNvPr id="512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79" y="2528"/>
                  <a:ext cx="1190" cy="1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kumimoji="1" lang="en-US" altLang="en-US" sz="1200" b="1"/>
                    <a:t>Anaphase. </a:t>
                  </a:r>
                  <a:r>
                    <a:rPr kumimoji="1" lang="en-US" altLang="en-US" sz="1200"/>
                    <a:t>The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chromatids of each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chromosome have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separated, and the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daughter chromosomes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are moving to the ends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of cell as their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kinetochore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microtubles shorten.</a:t>
                  </a:r>
                  <a:br>
                    <a:rPr kumimoji="1" lang="en-US" altLang="en-US" sz="1200"/>
                  </a:br>
                  <a:endParaRPr kumimoji="1" lang="en-US" altLang="en-US" sz="1200" b="1"/>
                </a:p>
              </p:txBody>
            </p:sp>
            <p:sp>
              <p:nvSpPr>
                <p:cNvPr id="512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681" y="2527"/>
                  <a:ext cx="1162" cy="1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kumimoji="1" lang="en-US" altLang="en-US" sz="1200" b="1"/>
                    <a:t>Telophase. </a:t>
                  </a:r>
                  <a:r>
                    <a:rPr kumimoji="1" lang="en-US" altLang="en-US" sz="1200"/>
                    <a:t>Daughter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nuclei are forming.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Meanwhile, cytokinesis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has started: The cell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plate, which will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divided the cytoplasm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in two, is growing </a:t>
                  </a:r>
                  <a:br>
                    <a:rPr kumimoji="1" lang="en-US" altLang="en-US" sz="1200"/>
                  </a:br>
                  <a:r>
                    <a:rPr kumimoji="1" lang="en-US" altLang="en-US" sz="1200"/>
                    <a:t>toward the perimeter</a:t>
                  </a:r>
                  <a:r>
                    <a:rPr kumimoji="1" lang="en-US" altLang="en-US" sz="1200" b="1"/>
                    <a:t> </a:t>
                  </a:r>
                  <a:br>
                    <a:rPr kumimoji="1" lang="en-US" altLang="en-US" sz="1200" b="1"/>
                  </a:br>
                  <a:r>
                    <a:rPr kumimoji="1" lang="en-US" altLang="en-US" sz="1200"/>
                    <a:t>of the parent cell.</a:t>
                  </a:r>
                  <a:endParaRPr kumimoji="1" lang="en-US" altLang="en-US" sz="1200" b="1"/>
                </a:p>
              </p:txBody>
            </p:sp>
            <p:grpSp>
              <p:nvGrpSpPr>
                <p:cNvPr id="51215" name="Group 16"/>
                <p:cNvGrpSpPr>
                  <a:grpSpLocks/>
                </p:cNvGrpSpPr>
                <p:nvPr/>
              </p:nvGrpSpPr>
              <p:grpSpPr bwMode="auto">
                <a:xfrm>
                  <a:off x="1179" y="2552"/>
                  <a:ext cx="180" cy="184"/>
                  <a:chOff x="195" y="467"/>
                  <a:chExt cx="180" cy="184"/>
                </a:xfrm>
              </p:grpSpPr>
              <p:sp>
                <p:nvSpPr>
                  <p:cNvPr id="51234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483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23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" y="467"/>
                    <a:ext cx="180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en-US" sz="1200">
                        <a:solidFill>
                          <a:schemeClr val="bg1"/>
                        </a:solidFill>
                      </a:rPr>
                      <a:t>2</a:t>
                    </a:r>
                    <a:endParaRPr kumimoji="1" lang="en-US" altLang="en-US" sz="2400"/>
                  </a:p>
                </p:txBody>
              </p:sp>
            </p:grpSp>
            <p:grpSp>
              <p:nvGrpSpPr>
                <p:cNvPr id="51216" name="Group 19"/>
                <p:cNvGrpSpPr>
                  <a:grpSpLocks/>
                </p:cNvGrpSpPr>
                <p:nvPr/>
              </p:nvGrpSpPr>
              <p:grpSpPr bwMode="auto">
                <a:xfrm>
                  <a:off x="2300" y="2552"/>
                  <a:ext cx="179" cy="184"/>
                  <a:chOff x="196" y="467"/>
                  <a:chExt cx="179" cy="184"/>
                </a:xfrm>
              </p:grpSpPr>
              <p:sp>
                <p:nvSpPr>
                  <p:cNvPr id="5123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483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23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" y="467"/>
                    <a:ext cx="179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en-US" sz="1200">
                        <a:solidFill>
                          <a:schemeClr val="bg1"/>
                        </a:solidFill>
                      </a:rPr>
                      <a:t>3</a:t>
                    </a:r>
                    <a:endParaRPr kumimoji="1" lang="en-US" altLang="en-US" sz="2400"/>
                  </a:p>
                </p:txBody>
              </p:sp>
            </p:grpSp>
            <p:grpSp>
              <p:nvGrpSpPr>
                <p:cNvPr id="51217" name="Group 22"/>
                <p:cNvGrpSpPr>
                  <a:grpSpLocks/>
                </p:cNvGrpSpPr>
                <p:nvPr/>
              </p:nvGrpSpPr>
              <p:grpSpPr bwMode="auto">
                <a:xfrm>
                  <a:off x="3443" y="2561"/>
                  <a:ext cx="179" cy="184"/>
                  <a:chOff x="196" y="468"/>
                  <a:chExt cx="179" cy="184"/>
                </a:xfrm>
              </p:grpSpPr>
              <p:sp>
                <p:nvSpPr>
                  <p:cNvPr id="51230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483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23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" y="468"/>
                    <a:ext cx="179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en-US" sz="1200">
                        <a:solidFill>
                          <a:schemeClr val="bg1"/>
                        </a:solidFill>
                      </a:rPr>
                      <a:t>4</a:t>
                    </a:r>
                    <a:endParaRPr kumimoji="1" lang="en-US" altLang="en-US" sz="2400"/>
                  </a:p>
                </p:txBody>
              </p:sp>
            </p:grpSp>
            <p:grpSp>
              <p:nvGrpSpPr>
                <p:cNvPr id="51218" name="Group 25"/>
                <p:cNvGrpSpPr>
                  <a:grpSpLocks/>
                </p:cNvGrpSpPr>
                <p:nvPr/>
              </p:nvGrpSpPr>
              <p:grpSpPr bwMode="auto">
                <a:xfrm>
                  <a:off x="4556" y="2552"/>
                  <a:ext cx="179" cy="184"/>
                  <a:chOff x="196" y="467"/>
                  <a:chExt cx="179" cy="184"/>
                </a:xfrm>
              </p:grpSpPr>
              <p:sp>
                <p:nvSpPr>
                  <p:cNvPr id="51228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483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229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" y="467"/>
                    <a:ext cx="179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en-US" sz="1200">
                        <a:solidFill>
                          <a:schemeClr val="bg1"/>
                        </a:solidFill>
                      </a:rPr>
                      <a:t>5</a:t>
                    </a:r>
                    <a:endParaRPr kumimoji="1" lang="en-US" altLang="en-US" sz="2400"/>
                  </a:p>
                </p:txBody>
              </p:sp>
            </p:grpSp>
            <p:sp>
              <p:nvSpPr>
                <p:cNvPr id="51219" name="Line 28"/>
                <p:cNvSpPr>
                  <a:spLocks noChangeShapeType="1"/>
                </p:cNvSpPr>
                <p:nvPr/>
              </p:nvSpPr>
              <p:spPr bwMode="auto">
                <a:xfrm>
                  <a:off x="336" y="912"/>
                  <a:ext cx="104" cy="7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1220" name="Line 29"/>
                <p:cNvSpPr>
                  <a:spLocks noChangeShapeType="1"/>
                </p:cNvSpPr>
                <p:nvPr/>
              </p:nvSpPr>
              <p:spPr bwMode="auto">
                <a:xfrm>
                  <a:off x="681" y="1032"/>
                  <a:ext cx="7" cy="6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12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76" y="1016"/>
                  <a:ext cx="424" cy="8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122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872" y="912"/>
                  <a:ext cx="144" cy="8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122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680" y="928"/>
                  <a:ext cx="329" cy="6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122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7" y="706"/>
                  <a:ext cx="552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400"/>
                    <a:t>Nucleus</a:t>
                  </a:r>
                  <a:endParaRPr kumimoji="1" lang="en-US" altLang="en-US" sz="2400"/>
                </a:p>
              </p:txBody>
            </p:sp>
            <p:sp>
              <p:nvSpPr>
                <p:cNvPr id="5122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85" y="852"/>
                  <a:ext cx="644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400"/>
                    <a:t>Nucleolus</a:t>
                  </a:r>
                  <a:endParaRPr kumimoji="1" lang="en-US" altLang="en-US" sz="2400"/>
                </a:p>
              </p:txBody>
            </p:sp>
            <p:sp>
              <p:nvSpPr>
                <p:cNvPr id="5122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83" y="723"/>
                  <a:ext cx="834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400"/>
                    <a:t>Chromosome</a:t>
                  </a:r>
                  <a:endParaRPr kumimoji="1" lang="en-US" altLang="en-US" sz="2400"/>
                </a:p>
              </p:txBody>
            </p:sp>
            <p:sp>
              <p:nvSpPr>
                <p:cNvPr id="5122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035" y="688"/>
                  <a:ext cx="736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kumimoji="1" lang="en-US" altLang="en-US" sz="1400"/>
                    <a:t>Chromatine</a:t>
                  </a:r>
                  <a:br>
                    <a:rPr kumimoji="1" lang="en-US" altLang="en-US" sz="1400"/>
                  </a:br>
                  <a:r>
                    <a:rPr kumimoji="1" lang="en-US" altLang="en-US" sz="1400"/>
                    <a:t>condensing</a:t>
                  </a:r>
                  <a:endParaRPr kumimoji="1" lang="en-US" altLang="en-US" sz="2400"/>
                </a:p>
              </p:txBody>
            </p:sp>
          </p:grpSp>
        </p:grpSp>
        <p:sp>
          <p:nvSpPr>
            <p:cNvPr id="51206" name="Rectangle 37"/>
            <p:cNvSpPr>
              <a:spLocks noChangeArrowheads="1"/>
            </p:cNvSpPr>
            <p:nvPr/>
          </p:nvSpPr>
          <p:spPr bwMode="auto">
            <a:xfrm>
              <a:off x="240" y="3936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2"/>
                  </a:solidFill>
                </a:rPr>
                <a:t>Figure 12.10</a:t>
              </a:r>
              <a:endParaRPr kumimoji="1"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209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Mitosis Video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hlinkClick r:id="rId3"/>
              </a:rPr>
              <a:t>Mitosis Video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hlinkClick r:id="rId4"/>
              </a:rPr>
              <a:t>Mitosis Video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22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Meiotic Cell Cycle: reduction of chromosomes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Major Processes</a:t>
            </a:r>
          </a:p>
          <a:p>
            <a:pPr marL="596646" indent="-514350" eaLnBrk="1" hangingPunct="1">
              <a:buFont typeface="+mj-lt"/>
              <a:buAutoNum type="arabicPeriod"/>
            </a:pPr>
            <a:r>
              <a:rPr lang="en-US" altLang="en-US" sz="2700" dirty="0" smtClean="0"/>
              <a:t>Replication of </a:t>
            </a:r>
            <a:r>
              <a:rPr lang="en-US" altLang="en-US" sz="2700" u="sng" dirty="0" smtClean="0">
                <a:solidFill>
                  <a:srgbClr val="FF0000"/>
                </a:solidFill>
              </a:rPr>
              <a:t>Chromosomes</a:t>
            </a:r>
          </a:p>
          <a:p>
            <a:pPr marL="596646" indent="-514350" eaLnBrk="1" hangingPunct="1">
              <a:buFont typeface="+mj-lt"/>
              <a:buAutoNum type="arabicPeriod"/>
            </a:pPr>
            <a:r>
              <a:rPr lang="en-US" altLang="en-US" sz="2700" dirty="0" smtClean="0"/>
              <a:t>Pairing of </a:t>
            </a:r>
            <a:r>
              <a:rPr lang="en-US" altLang="en-US" sz="2700" u="sng" dirty="0" smtClean="0">
                <a:solidFill>
                  <a:srgbClr val="FF0000"/>
                </a:solidFill>
              </a:rPr>
              <a:t>Homologous Chromosomes (Synapsis)</a:t>
            </a:r>
          </a:p>
          <a:p>
            <a:pPr marL="596646" indent="-514350" eaLnBrk="1" hangingPunct="1">
              <a:buFont typeface="+mj-lt"/>
              <a:buAutoNum type="arabicPeriod"/>
            </a:pPr>
            <a:r>
              <a:rPr lang="en-US" altLang="en-US" sz="2700" u="sng" dirty="0" smtClean="0">
                <a:solidFill>
                  <a:srgbClr val="FF0000"/>
                </a:solidFill>
              </a:rPr>
              <a:t>Crossing Over</a:t>
            </a:r>
          </a:p>
          <a:p>
            <a:pPr marL="596646" indent="-514350" eaLnBrk="1" hangingPunct="1">
              <a:buFont typeface="+mj-lt"/>
              <a:buAutoNum type="arabicPeriod"/>
            </a:pPr>
            <a:r>
              <a:rPr lang="en-US" altLang="en-US" sz="2700" dirty="0" smtClean="0"/>
              <a:t>Separation of </a:t>
            </a:r>
            <a:r>
              <a:rPr lang="en-US" altLang="en-US" sz="2700" u="sng" dirty="0" smtClean="0">
                <a:solidFill>
                  <a:srgbClr val="FF0000"/>
                </a:solidFill>
              </a:rPr>
              <a:t>Homologous Chromosomes</a:t>
            </a:r>
          </a:p>
          <a:p>
            <a:pPr marL="596646" indent="-514350" eaLnBrk="1" hangingPunct="1">
              <a:buFont typeface="+mj-lt"/>
              <a:buAutoNum type="arabicPeriod"/>
            </a:pPr>
            <a:r>
              <a:rPr lang="en-US" altLang="en-US" sz="2700" dirty="0" smtClean="0"/>
              <a:t>Separation of </a:t>
            </a:r>
            <a:r>
              <a:rPr lang="en-US" altLang="en-US" sz="2700" u="sng" dirty="0" smtClean="0">
                <a:solidFill>
                  <a:srgbClr val="FF0000"/>
                </a:solidFill>
              </a:rPr>
              <a:t>Sister Chromatids</a:t>
            </a:r>
          </a:p>
        </p:txBody>
      </p:sp>
    </p:spTree>
    <p:extLst>
      <p:ext uri="{BB962C8B-B14F-4D97-AF65-F5344CB8AC3E}">
        <p14:creationId xmlns:p14="http://schemas.microsoft.com/office/powerpoint/2010/main" val="21954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2 Phases of Meiosis: </a:t>
            </a:r>
            <a:r>
              <a:rPr lang="en-US" altLang="en-US" sz="2300" u="sng" smtClean="0">
                <a:solidFill>
                  <a:srgbClr val="FF0000"/>
                </a:solidFill>
              </a:rPr>
              <a:t>Meiosis I and Meiosis 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Meiosis I: Separation of </a:t>
            </a:r>
            <a:r>
              <a:rPr lang="en-US" altLang="en-US" sz="2300" u="sng" smtClean="0">
                <a:solidFill>
                  <a:srgbClr val="FF0000"/>
                </a:solidFill>
              </a:rPr>
              <a:t>Homologous Chromosomes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each chromosome has </a:t>
            </a:r>
            <a:r>
              <a:rPr lang="en-US" altLang="en-US" sz="2700" u="sng" smtClean="0">
                <a:solidFill>
                  <a:srgbClr val="FF0000"/>
                </a:solidFill>
              </a:rPr>
              <a:t>one sister chromosome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Chomosomes that</a:t>
            </a:r>
            <a:r>
              <a:rPr lang="en-US" altLang="en-US" sz="2200" u="sng" smtClean="0">
                <a:solidFill>
                  <a:srgbClr val="FF0000"/>
                </a:solidFill>
              </a:rPr>
              <a:t> carry the same basic genetic content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Humans: </a:t>
            </a:r>
            <a:r>
              <a:rPr lang="en-US" altLang="en-US" sz="2700" u="sng" smtClean="0">
                <a:solidFill>
                  <a:srgbClr val="FF0000"/>
                </a:solidFill>
              </a:rPr>
              <a:t>46 chromosomes: 22 homologous pairs and the Sex Chromosomes – X and 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smtClean="0"/>
              <a:t>Interphase I: Like mitosis: Replication of DNA - forms sister </a:t>
            </a:r>
            <a:r>
              <a:rPr lang="en-US" altLang="en-US" sz="2700" u="sng" smtClean="0">
                <a:solidFill>
                  <a:srgbClr val="FF0000"/>
                </a:solidFill>
              </a:rPr>
              <a:t>chromatids</a:t>
            </a:r>
          </a:p>
        </p:txBody>
      </p:sp>
    </p:spTree>
    <p:extLst>
      <p:ext uri="{BB962C8B-B14F-4D97-AF65-F5344CB8AC3E}">
        <p14:creationId xmlns:p14="http://schemas.microsoft.com/office/powerpoint/2010/main" val="6277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Prophase I: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	Like mitosis except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1. Longer: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90% of meiosis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900" dirty="0" smtClean="0"/>
              <a:t>2.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Synapsis</a:t>
            </a:r>
            <a:r>
              <a:rPr lang="en-US" altLang="en-US" sz="1900" dirty="0" smtClean="0"/>
              <a:t>: Pairing of homologous </a:t>
            </a:r>
            <a:r>
              <a:rPr lang="en-US" altLang="en-US" sz="1900" dirty="0" smtClean="0"/>
              <a:t>chromosomes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1900" dirty="0" smtClean="0"/>
              <a:t> - each </a:t>
            </a:r>
            <a:r>
              <a:rPr lang="en-US" altLang="en-US" sz="1900" dirty="0"/>
              <a:t>made of </a:t>
            </a:r>
            <a:r>
              <a:rPr lang="en-US" altLang="en-US" sz="2200" u="sng" dirty="0">
                <a:solidFill>
                  <a:srgbClr val="FF0000"/>
                </a:solidFill>
              </a:rPr>
              <a:t>two</a:t>
            </a:r>
            <a:r>
              <a:rPr lang="en-US" altLang="en-US" sz="1900" dirty="0"/>
              <a:t> sister chromatids </a:t>
            </a:r>
            <a:endParaRPr lang="en-US" altLang="en-US" sz="1900" dirty="0" smtClean="0"/>
          </a:p>
          <a:p>
            <a:pPr lvl="1">
              <a:lnSpc>
                <a:spcPct val="90000"/>
              </a:lnSpc>
              <a:buNone/>
            </a:pPr>
            <a:r>
              <a:rPr lang="en-US" altLang="en-US" sz="1900" dirty="0" smtClean="0"/>
              <a:t>- </a:t>
            </a:r>
            <a:r>
              <a:rPr lang="en-US" altLang="en-US" sz="1900" dirty="0"/>
              <a:t>makes </a:t>
            </a:r>
            <a:r>
              <a:rPr lang="en-US" altLang="en-US" sz="2200" u="sng" dirty="0">
                <a:solidFill>
                  <a:srgbClr val="FF0000"/>
                </a:solidFill>
              </a:rPr>
              <a:t>tetrad</a:t>
            </a:r>
            <a:r>
              <a:rPr lang="en-US" altLang="en-US" sz="1900" dirty="0"/>
              <a:t> - four chromatids</a:t>
            </a:r>
            <a:r>
              <a:rPr lang="en-US" altLang="en-US" sz="1900" dirty="0" smtClean="0"/>
              <a:t>)</a:t>
            </a:r>
            <a:r>
              <a:rPr lang="en-US" altLang="en-US" sz="1900" dirty="0" smtClean="0"/>
              <a:t> </a:t>
            </a:r>
            <a:endParaRPr lang="en-US" altLang="en-US" sz="19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200" u="sng" dirty="0" smtClean="0">
                <a:solidFill>
                  <a:srgbClr val="FF0000"/>
                </a:solidFill>
              </a:rPr>
              <a:t>non-sister chromatids</a:t>
            </a:r>
            <a:r>
              <a:rPr lang="en-US" altLang="en-US" sz="2200" dirty="0" smtClean="0"/>
              <a:t> of homologous pairs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cross one another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leads to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crossing over</a:t>
            </a:r>
            <a:r>
              <a:rPr lang="en-US" altLang="en-US" sz="2200" dirty="0" smtClean="0"/>
              <a:t> - chromatids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break and exchange genes</a:t>
            </a:r>
            <a:r>
              <a:rPr lang="en-US" altLang="en-US" sz="2200" dirty="0" smtClean="0"/>
              <a:t> </a:t>
            </a:r>
            <a:endParaRPr lang="en-US" altLang="en-US" sz="2200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Metaphase I: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Like mitosis except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homologous pairs line up along</a:t>
            </a:r>
            <a:r>
              <a:rPr lang="en-US" altLang="en-US" sz="2200" dirty="0" smtClean="0"/>
              <a:t> metaphase plate and microtubules only attach to </a:t>
            </a:r>
            <a:r>
              <a:rPr lang="en-US" altLang="en-US" sz="2000" dirty="0" smtClean="0"/>
              <a:t>one side of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 centromere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Anaphase I: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Separation of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homologous pairs</a:t>
            </a:r>
            <a:r>
              <a:rPr lang="en-US" altLang="en-US" sz="2200" dirty="0" smtClean="0"/>
              <a:t>: sister chromatids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remain attached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err="1" smtClean="0"/>
              <a:t>Telophase</a:t>
            </a:r>
            <a:r>
              <a:rPr lang="en-US" altLang="en-US" sz="2200" dirty="0" smtClean="0"/>
              <a:t> I and Cytokinesis: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may or may not reform nucleus and nucleolus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cell divides and forms </a:t>
            </a:r>
            <a:r>
              <a:rPr lang="en-US" altLang="en-US" sz="2200" u="sng" dirty="0" smtClean="0">
                <a:solidFill>
                  <a:srgbClr val="FF0000"/>
                </a:solidFill>
              </a:rPr>
              <a:t>haploid cells</a:t>
            </a:r>
            <a:r>
              <a:rPr lang="en-US" altLang="en-US" sz="2200" dirty="0" smtClean="0"/>
              <a:t> (only a half set)</a:t>
            </a:r>
          </a:p>
        </p:txBody>
      </p:sp>
    </p:spTree>
    <p:extLst>
      <p:ext uri="{BB962C8B-B14F-4D97-AF65-F5344CB8AC3E}">
        <p14:creationId xmlns:p14="http://schemas.microsoft.com/office/powerpoint/2010/main" val="32189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66563" name="Group 4"/>
          <p:cNvGrpSpPr>
            <a:grpSpLocks/>
          </p:cNvGrpSpPr>
          <p:nvPr/>
        </p:nvGrpSpPr>
        <p:grpSpPr bwMode="auto">
          <a:xfrm>
            <a:off x="457200" y="533400"/>
            <a:ext cx="8310563" cy="5038725"/>
            <a:chOff x="112" y="872"/>
            <a:chExt cx="5235" cy="3174"/>
          </a:xfrm>
        </p:grpSpPr>
        <p:grpSp>
          <p:nvGrpSpPr>
            <p:cNvPr id="66564" name="Group 5"/>
            <p:cNvGrpSpPr>
              <a:grpSpLocks/>
            </p:cNvGrpSpPr>
            <p:nvPr/>
          </p:nvGrpSpPr>
          <p:grpSpPr bwMode="auto">
            <a:xfrm>
              <a:off x="112" y="872"/>
              <a:ext cx="5235" cy="3174"/>
              <a:chOff x="112" y="872"/>
              <a:chExt cx="5235" cy="3174"/>
            </a:xfrm>
          </p:grpSpPr>
          <p:pic>
            <p:nvPicPr>
              <p:cNvPr id="6657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872"/>
                <a:ext cx="5215" cy="2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71" name="Text Box 7"/>
              <p:cNvSpPr txBox="1">
                <a:spLocks noChangeArrowheads="1"/>
              </p:cNvSpPr>
              <p:nvPr/>
            </p:nvSpPr>
            <p:spPr bwMode="auto">
              <a:xfrm>
                <a:off x="203" y="1843"/>
                <a:ext cx="9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Centrosomes</a:t>
                </a:r>
              </a:p>
              <a:p>
                <a:r>
                  <a:rPr kumimoji="1" lang="en-US" altLang="en-US" sz="1200"/>
                  <a:t>(with centriole pairs)</a:t>
                </a:r>
              </a:p>
            </p:txBody>
          </p:sp>
          <p:sp>
            <p:nvSpPr>
              <p:cNvPr id="66572" name="Line 8"/>
              <p:cNvSpPr>
                <a:spLocks noChangeShapeType="1"/>
              </p:cNvSpPr>
              <p:nvPr/>
            </p:nvSpPr>
            <p:spPr bwMode="auto">
              <a:xfrm>
                <a:off x="542" y="2093"/>
                <a:ext cx="127" cy="35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73" name="Line 9"/>
              <p:cNvSpPr>
                <a:spLocks noChangeShapeType="1"/>
              </p:cNvSpPr>
              <p:nvPr/>
            </p:nvSpPr>
            <p:spPr bwMode="auto">
              <a:xfrm>
                <a:off x="541" y="2100"/>
                <a:ext cx="230" cy="3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74" name="Text Box 10"/>
              <p:cNvSpPr txBox="1">
                <a:spLocks noChangeArrowheads="1"/>
              </p:cNvSpPr>
              <p:nvPr/>
            </p:nvSpPr>
            <p:spPr bwMode="auto">
              <a:xfrm>
                <a:off x="1128" y="2098"/>
                <a:ext cx="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Sister</a:t>
                </a:r>
              </a:p>
              <a:p>
                <a:r>
                  <a:rPr kumimoji="1" lang="en-US" altLang="en-US" sz="1200"/>
                  <a:t>chromatids</a:t>
                </a:r>
              </a:p>
            </p:txBody>
          </p:sp>
          <p:sp>
            <p:nvSpPr>
              <p:cNvPr id="66575" name="Line 11"/>
              <p:cNvSpPr>
                <a:spLocks noChangeShapeType="1"/>
              </p:cNvSpPr>
              <p:nvPr/>
            </p:nvSpPr>
            <p:spPr bwMode="auto">
              <a:xfrm>
                <a:off x="1365" y="2359"/>
                <a:ext cx="219" cy="3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76" name="Line 12"/>
              <p:cNvSpPr>
                <a:spLocks noChangeShapeType="1"/>
              </p:cNvSpPr>
              <p:nvPr/>
            </p:nvSpPr>
            <p:spPr bwMode="auto">
              <a:xfrm>
                <a:off x="1365" y="2355"/>
                <a:ext cx="259" cy="2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77" name="Text Box 13"/>
              <p:cNvSpPr txBox="1">
                <a:spLocks noChangeArrowheads="1"/>
              </p:cNvSpPr>
              <p:nvPr/>
            </p:nvSpPr>
            <p:spPr bwMode="auto">
              <a:xfrm>
                <a:off x="2012" y="2032"/>
                <a:ext cx="5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Chiasmata</a:t>
                </a:r>
              </a:p>
            </p:txBody>
          </p:sp>
          <p:sp>
            <p:nvSpPr>
              <p:cNvPr id="66578" name="Line 14"/>
              <p:cNvSpPr>
                <a:spLocks noChangeShapeType="1"/>
              </p:cNvSpPr>
              <p:nvPr/>
            </p:nvSpPr>
            <p:spPr bwMode="auto">
              <a:xfrm flipH="1">
                <a:off x="1860" y="2180"/>
                <a:ext cx="335" cy="3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79" name="Line 15"/>
              <p:cNvSpPr>
                <a:spLocks noChangeShapeType="1"/>
              </p:cNvSpPr>
              <p:nvPr/>
            </p:nvSpPr>
            <p:spPr bwMode="auto">
              <a:xfrm flipH="1">
                <a:off x="2024" y="2174"/>
                <a:ext cx="179" cy="51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80" name="Text Box 16"/>
              <p:cNvSpPr txBox="1">
                <a:spLocks noChangeArrowheads="1"/>
              </p:cNvSpPr>
              <p:nvPr/>
            </p:nvSpPr>
            <p:spPr bwMode="auto">
              <a:xfrm>
                <a:off x="2441" y="2234"/>
                <a:ext cx="43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Spindle</a:t>
                </a:r>
              </a:p>
            </p:txBody>
          </p:sp>
          <p:sp>
            <p:nvSpPr>
              <p:cNvPr id="66581" name="Line 17"/>
              <p:cNvSpPr>
                <a:spLocks noChangeShapeType="1"/>
              </p:cNvSpPr>
              <p:nvPr/>
            </p:nvSpPr>
            <p:spPr bwMode="auto">
              <a:xfrm flipH="1">
                <a:off x="2327" y="2362"/>
                <a:ext cx="163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82" name="AutoShape 18"/>
              <p:cNvSpPr>
                <a:spLocks/>
              </p:cNvSpPr>
              <p:nvPr/>
            </p:nvSpPr>
            <p:spPr bwMode="auto">
              <a:xfrm rot="-715560">
                <a:off x="1722" y="3000"/>
                <a:ext cx="87" cy="175"/>
              </a:xfrm>
              <a:prstGeom prst="leftBrace">
                <a:avLst>
                  <a:gd name="adj1" fmla="val 1676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583" name="Text Box 19"/>
              <p:cNvSpPr txBox="1">
                <a:spLocks noChangeArrowheads="1"/>
              </p:cNvSpPr>
              <p:nvPr/>
            </p:nvSpPr>
            <p:spPr bwMode="auto">
              <a:xfrm>
                <a:off x="1563" y="3287"/>
                <a:ext cx="39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Tetrad</a:t>
                </a:r>
              </a:p>
            </p:txBody>
          </p:sp>
          <p:sp>
            <p:nvSpPr>
              <p:cNvPr id="66584" name="Line 20"/>
              <p:cNvSpPr>
                <a:spLocks noChangeShapeType="1"/>
              </p:cNvSpPr>
              <p:nvPr/>
            </p:nvSpPr>
            <p:spPr bwMode="auto">
              <a:xfrm flipH="1">
                <a:off x="1660" y="3098"/>
                <a:ext cx="58" cy="2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85" name="Line 21"/>
              <p:cNvSpPr>
                <a:spLocks noChangeShapeType="1"/>
              </p:cNvSpPr>
              <p:nvPr/>
            </p:nvSpPr>
            <p:spPr bwMode="auto">
              <a:xfrm flipH="1" flipV="1">
                <a:off x="917" y="3160"/>
                <a:ext cx="262" cy="6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86" name="Text Box 22"/>
              <p:cNvSpPr txBox="1">
                <a:spLocks noChangeArrowheads="1"/>
              </p:cNvSpPr>
              <p:nvPr/>
            </p:nvSpPr>
            <p:spPr bwMode="auto">
              <a:xfrm>
                <a:off x="1136" y="3119"/>
                <a:ext cx="5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Nuclear</a:t>
                </a:r>
              </a:p>
              <a:p>
                <a:r>
                  <a:rPr kumimoji="1" lang="en-US" altLang="en-US" sz="1200"/>
                  <a:t>envelope</a:t>
                </a:r>
              </a:p>
            </p:txBody>
          </p:sp>
          <p:sp>
            <p:nvSpPr>
              <p:cNvPr id="66587" name="Line 23"/>
              <p:cNvSpPr>
                <a:spLocks noChangeShapeType="1"/>
              </p:cNvSpPr>
              <p:nvPr/>
            </p:nvSpPr>
            <p:spPr bwMode="auto">
              <a:xfrm flipH="1">
                <a:off x="447" y="3011"/>
                <a:ext cx="306" cy="3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88" name="Text Box 24"/>
              <p:cNvSpPr txBox="1">
                <a:spLocks noChangeArrowheads="1"/>
              </p:cNvSpPr>
              <p:nvPr/>
            </p:nvSpPr>
            <p:spPr bwMode="auto">
              <a:xfrm>
                <a:off x="203" y="3353"/>
                <a:ext cx="55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Chromatin</a:t>
                </a:r>
              </a:p>
            </p:txBody>
          </p:sp>
          <p:sp>
            <p:nvSpPr>
              <p:cNvPr id="66589" name="Line 25"/>
              <p:cNvSpPr>
                <a:spLocks noChangeShapeType="1"/>
              </p:cNvSpPr>
              <p:nvPr/>
            </p:nvSpPr>
            <p:spPr bwMode="auto">
              <a:xfrm flipH="1" flipV="1">
                <a:off x="2873" y="2067"/>
                <a:ext cx="33" cy="7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90" name="Text Box 26"/>
              <p:cNvSpPr txBox="1">
                <a:spLocks noChangeArrowheads="1"/>
              </p:cNvSpPr>
              <p:nvPr/>
            </p:nvSpPr>
            <p:spPr bwMode="auto">
              <a:xfrm>
                <a:off x="2596" y="1818"/>
                <a:ext cx="87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Centromere</a:t>
                </a:r>
              </a:p>
              <a:p>
                <a:r>
                  <a:rPr kumimoji="1" lang="en-US" altLang="en-US" sz="1200"/>
                  <a:t>(with kinetochore)</a:t>
                </a:r>
              </a:p>
            </p:txBody>
          </p:sp>
          <p:sp>
            <p:nvSpPr>
              <p:cNvPr id="66591" name="Line 27"/>
              <p:cNvSpPr>
                <a:spLocks noChangeShapeType="1"/>
              </p:cNvSpPr>
              <p:nvPr/>
            </p:nvSpPr>
            <p:spPr bwMode="auto">
              <a:xfrm flipH="1">
                <a:off x="2858" y="2923"/>
                <a:ext cx="80" cy="3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92" name="Text Box 28"/>
              <p:cNvSpPr txBox="1">
                <a:spLocks noChangeArrowheads="1"/>
              </p:cNvSpPr>
              <p:nvPr/>
            </p:nvSpPr>
            <p:spPr bwMode="auto">
              <a:xfrm>
                <a:off x="2541" y="3200"/>
                <a:ext cx="61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Microtubule</a:t>
                </a:r>
              </a:p>
              <a:p>
                <a:r>
                  <a:rPr kumimoji="1" lang="en-US" altLang="en-US" sz="1200"/>
                  <a:t>attached to</a:t>
                </a:r>
              </a:p>
              <a:p>
                <a:r>
                  <a:rPr kumimoji="1" lang="en-US" altLang="en-US" sz="1200"/>
                  <a:t>kinetochore</a:t>
                </a:r>
              </a:p>
            </p:txBody>
          </p:sp>
          <p:sp>
            <p:nvSpPr>
              <p:cNvPr id="66593" name="Text Box 29"/>
              <p:cNvSpPr txBox="1">
                <a:spLocks noChangeArrowheads="1"/>
              </p:cNvSpPr>
              <p:nvPr/>
            </p:nvSpPr>
            <p:spPr bwMode="auto">
              <a:xfrm>
                <a:off x="2982" y="3527"/>
                <a:ext cx="80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 b="1"/>
                  <a:t>Tertads line up</a:t>
                </a:r>
              </a:p>
            </p:txBody>
          </p:sp>
          <p:sp>
            <p:nvSpPr>
              <p:cNvPr id="66594" name="Line 30"/>
              <p:cNvSpPr>
                <a:spLocks noChangeShapeType="1"/>
              </p:cNvSpPr>
              <p:nvPr/>
            </p:nvSpPr>
            <p:spPr bwMode="auto">
              <a:xfrm flipH="1">
                <a:off x="3711" y="2322"/>
                <a:ext cx="54" cy="4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95" name="Text Box 31"/>
              <p:cNvSpPr txBox="1">
                <a:spLocks noChangeArrowheads="1"/>
              </p:cNvSpPr>
              <p:nvPr/>
            </p:nvSpPr>
            <p:spPr bwMode="auto">
              <a:xfrm>
                <a:off x="3605" y="2069"/>
                <a:ext cx="5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Metaphase</a:t>
                </a:r>
              </a:p>
              <a:p>
                <a:r>
                  <a:rPr kumimoji="1" lang="en-US" altLang="en-US" sz="1200"/>
                  <a:t>plate</a:t>
                </a:r>
              </a:p>
            </p:txBody>
          </p:sp>
          <p:sp>
            <p:nvSpPr>
              <p:cNvPr id="66596" name="Line 32"/>
              <p:cNvSpPr>
                <a:spLocks noChangeShapeType="1"/>
              </p:cNvSpPr>
              <p:nvPr/>
            </p:nvSpPr>
            <p:spPr bwMode="auto">
              <a:xfrm flipH="1">
                <a:off x="3871" y="2632"/>
                <a:ext cx="288" cy="6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97" name="Line 33"/>
              <p:cNvSpPr>
                <a:spLocks noChangeShapeType="1"/>
              </p:cNvSpPr>
              <p:nvPr/>
            </p:nvSpPr>
            <p:spPr bwMode="auto">
              <a:xfrm flipH="1">
                <a:off x="3867" y="2956"/>
                <a:ext cx="244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598" name="Text Box 34"/>
              <p:cNvSpPr txBox="1">
                <a:spLocks noChangeArrowheads="1"/>
              </p:cNvSpPr>
              <p:nvPr/>
            </p:nvSpPr>
            <p:spPr bwMode="auto">
              <a:xfrm>
                <a:off x="3539" y="3171"/>
                <a:ext cx="717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Homologous</a:t>
                </a:r>
              </a:p>
              <a:p>
                <a:r>
                  <a:rPr kumimoji="1" lang="en-US" altLang="en-US" sz="1200"/>
                  <a:t>chromosomes</a:t>
                </a:r>
              </a:p>
              <a:p>
                <a:r>
                  <a:rPr kumimoji="1" lang="en-US" altLang="en-US" sz="1200"/>
                  <a:t>separate</a:t>
                </a:r>
              </a:p>
            </p:txBody>
          </p:sp>
          <p:sp>
            <p:nvSpPr>
              <p:cNvPr id="66599" name="Line 35"/>
              <p:cNvSpPr>
                <a:spLocks noChangeShapeType="1"/>
              </p:cNvSpPr>
              <p:nvPr/>
            </p:nvSpPr>
            <p:spPr bwMode="auto">
              <a:xfrm>
                <a:off x="4654" y="2045"/>
                <a:ext cx="66" cy="4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600" name="Text Box 36"/>
              <p:cNvSpPr txBox="1">
                <a:spLocks noChangeArrowheads="1"/>
              </p:cNvSpPr>
              <p:nvPr/>
            </p:nvSpPr>
            <p:spPr bwMode="auto">
              <a:xfrm>
                <a:off x="4334" y="1796"/>
                <a:ext cx="8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Sister chromatids</a:t>
                </a:r>
              </a:p>
              <a:p>
                <a:r>
                  <a:rPr kumimoji="1" lang="en-US" altLang="en-US" sz="1200"/>
                  <a:t>remain attached</a:t>
                </a:r>
              </a:p>
            </p:txBody>
          </p:sp>
          <p:sp>
            <p:nvSpPr>
              <p:cNvPr id="66601" name="Text Box 37"/>
              <p:cNvSpPr txBox="1">
                <a:spLocks noChangeArrowheads="1"/>
              </p:cNvSpPr>
              <p:nvPr/>
            </p:nvSpPr>
            <p:spPr bwMode="auto">
              <a:xfrm>
                <a:off x="4206" y="3501"/>
                <a:ext cx="11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 b="1"/>
                  <a:t>Pairs of homologous</a:t>
                </a:r>
              </a:p>
              <a:p>
                <a:r>
                  <a:rPr kumimoji="1" lang="en-US" altLang="en-US" sz="1200" b="1"/>
                  <a:t>chromosomes split up</a:t>
                </a:r>
              </a:p>
            </p:txBody>
          </p:sp>
          <p:sp>
            <p:nvSpPr>
              <p:cNvPr id="66602" name="Text Box 38"/>
              <p:cNvSpPr txBox="1">
                <a:spLocks noChangeArrowheads="1"/>
              </p:cNvSpPr>
              <p:nvPr/>
            </p:nvSpPr>
            <p:spPr bwMode="auto">
              <a:xfrm>
                <a:off x="156" y="3511"/>
                <a:ext cx="123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/>
                  <a:t>Chromosomes duplicate</a:t>
                </a:r>
              </a:p>
            </p:txBody>
          </p:sp>
          <p:sp>
            <p:nvSpPr>
              <p:cNvPr id="66603" name="Text Box 39"/>
              <p:cNvSpPr txBox="1">
                <a:spLocks noChangeArrowheads="1"/>
              </p:cNvSpPr>
              <p:nvPr/>
            </p:nvSpPr>
            <p:spPr bwMode="auto">
              <a:xfrm>
                <a:off x="1122" y="3643"/>
                <a:ext cx="1622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/>
                  <a:t>Homologous chromosomes</a:t>
                </a:r>
              </a:p>
              <a:p>
                <a:pPr algn="ctr"/>
                <a:r>
                  <a:rPr kumimoji="1" lang="en-US" altLang="en-US" sz="1200" b="1"/>
                  <a:t>(red and blue) pair and exchange</a:t>
                </a:r>
              </a:p>
              <a:p>
                <a:pPr algn="ctr"/>
                <a:r>
                  <a:rPr kumimoji="1" lang="en-US" altLang="en-US" sz="1200" b="1"/>
                  <a:t>segments; 2</a:t>
                </a:r>
                <a:r>
                  <a:rPr kumimoji="1" lang="en-US" altLang="en-US" sz="1200" b="1" i="1"/>
                  <a:t>n</a:t>
                </a:r>
                <a:r>
                  <a:rPr kumimoji="1" lang="en-US" altLang="en-US" sz="1200" b="1"/>
                  <a:t> = 6 in this example</a:t>
                </a:r>
              </a:p>
            </p:txBody>
          </p:sp>
        </p:grpSp>
        <p:sp>
          <p:nvSpPr>
            <p:cNvPr id="66565" name="Text Box 40"/>
            <p:cNvSpPr txBox="1">
              <a:spLocks noChangeArrowheads="1"/>
            </p:cNvSpPr>
            <p:nvPr/>
          </p:nvSpPr>
          <p:spPr bwMode="auto">
            <a:xfrm>
              <a:off x="230" y="938"/>
              <a:ext cx="7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>
                  <a:solidFill>
                    <a:schemeClr val="bg1"/>
                  </a:solidFill>
                </a:rPr>
                <a:t>INTERPHASE</a:t>
              </a:r>
            </a:p>
          </p:txBody>
        </p:sp>
        <p:sp>
          <p:nvSpPr>
            <p:cNvPr id="66566" name="Text Box 41"/>
            <p:cNvSpPr txBox="1">
              <a:spLocks noChangeArrowheads="1"/>
            </p:cNvSpPr>
            <p:nvPr/>
          </p:nvSpPr>
          <p:spPr bwMode="auto">
            <a:xfrm>
              <a:off x="1919" y="936"/>
              <a:ext cx="23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>
                  <a:solidFill>
                    <a:schemeClr val="bg1"/>
                  </a:solidFill>
                </a:rPr>
                <a:t>MEIOSIS I: Separates homologous chromosomes</a:t>
              </a:r>
            </a:p>
          </p:txBody>
        </p:sp>
        <p:sp>
          <p:nvSpPr>
            <p:cNvPr id="66567" name="Text Box 42"/>
            <p:cNvSpPr txBox="1">
              <a:spLocks noChangeArrowheads="1"/>
            </p:cNvSpPr>
            <p:nvPr/>
          </p:nvSpPr>
          <p:spPr bwMode="auto">
            <a:xfrm>
              <a:off x="1605" y="1239"/>
              <a:ext cx="7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>
                  <a:solidFill>
                    <a:schemeClr val="bg1"/>
                  </a:solidFill>
                </a:rPr>
                <a:t>PROPHASE I</a:t>
              </a:r>
            </a:p>
          </p:txBody>
        </p:sp>
        <p:sp>
          <p:nvSpPr>
            <p:cNvPr id="66568" name="Text Box 43"/>
            <p:cNvSpPr txBox="1">
              <a:spLocks noChangeArrowheads="1"/>
            </p:cNvSpPr>
            <p:nvPr/>
          </p:nvSpPr>
          <p:spPr bwMode="auto">
            <a:xfrm>
              <a:off x="2802" y="1240"/>
              <a:ext cx="7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>
                  <a:solidFill>
                    <a:schemeClr val="bg1"/>
                  </a:solidFill>
                </a:rPr>
                <a:t>METAPHASE I</a:t>
              </a:r>
            </a:p>
          </p:txBody>
        </p:sp>
        <p:sp>
          <p:nvSpPr>
            <p:cNvPr id="66569" name="Text Box 44"/>
            <p:cNvSpPr txBox="1">
              <a:spLocks noChangeArrowheads="1"/>
            </p:cNvSpPr>
            <p:nvPr/>
          </p:nvSpPr>
          <p:spPr bwMode="auto">
            <a:xfrm>
              <a:off x="4160" y="1244"/>
              <a:ext cx="7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>
                  <a:solidFill>
                    <a:schemeClr val="bg1"/>
                  </a:solidFill>
                </a:rPr>
                <a:t>ANAPHASE 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1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Prophase II: </a:t>
            </a:r>
          </a:p>
          <a:p>
            <a:pPr eaLnBrk="1" hangingPunct="1"/>
            <a:r>
              <a:rPr lang="en-US" altLang="en-US" sz="2700" dirty="0" smtClean="0"/>
              <a:t>spindle reforms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Metaphase II:</a:t>
            </a:r>
          </a:p>
          <a:p>
            <a:pPr eaLnBrk="1" hangingPunct="1"/>
            <a:r>
              <a:rPr lang="en-US" altLang="en-US" sz="2700" dirty="0" smtClean="0"/>
              <a:t>line up along metaphase plate</a:t>
            </a:r>
            <a:r>
              <a:rPr lang="en-US" altLang="en-US" sz="2700" b="1" u="sng" dirty="0" smtClean="0">
                <a:solidFill>
                  <a:srgbClr val="FF0000"/>
                </a:solidFill>
              </a:rPr>
              <a:t> just like mitosis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smtClean="0"/>
              <a:t>Anaphase II: </a:t>
            </a:r>
          </a:p>
          <a:p>
            <a:pPr eaLnBrk="1" hangingPunct="1"/>
            <a:r>
              <a:rPr lang="en-US" altLang="en-US" sz="2700" dirty="0" smtClean="0"/>
              <a:t>separation of sister chromatids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700" dirty="0" err="1" smtClean="0"/>
              <a:t>Telophase</a:t>
            </a:r>
            <a:r>
              <a:rPr lang="en-US" altLang="en-US" sz="2700" dirty="0" smtClean="0"/>
              <a:t> II/Cytokinesis:</a:t>
            </a:r>
          </a:p>
          <a:p>
            <a:pPr eaLnBrk="1" hangingPunct="1"/>
            <a:r>
              <a:rPr lang="en-US" altLang="en-US" sz="2700" dirty="0" smtClean="0"/>
              <a:t>nuclei form and cells divide</a:t>
            </a:r>
          </a:p>
        </p:txBody>
      </p:sp>
    </p:spTree>
    <p:extLst>
      <p:ext uri="{BB962C8B-B14F-4D97-AF65-F5344CB8AC3E}">
        <p14:creationId xmlns:p14="http://schemas.microsoft.com/office/powerpoint/2010/main" val="39868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Focus of Cellular Division is </a:t>
            </a:r>
            <a:r>
              <a:rPr lang="en-US" altLang="en-US" u="sng" smtClean="0">
                <a:solidFill>
                  <a:srgbClr val="FF0000"/>
                </a:solidFill>
              </a:rPr>
              <a:t>KARYOKINESIS</a:t>
            </a:r>
            <a:r>
              <a:rPr lang="en-US" altLang="en-US" smtClean="0"/>
              <a:t> </a:t>
            </a:r>
            <a:r>
              <a:rPr lang="en-US" altLang="en-US" u="sng" smtClean="0">
                <a:solidFill>
                  <a:srgbClr val="FF0000"/>
                </a:solidFill>
              </a:rPr>
              <a:t>(division of the nuclear material)</a:t>
            </a:r>
          </a:p>
          <a:p>
            <a:pPr eaLnBrk="1" hangingPunct="1"/>
            <a:r>
              <a:rPr lang="en-US" altLang="en-US" smtClean="0"/>
              <a:t>followed by </a:t>
            </a:r>
            <a:r>
              <a:rPr lang="en-US" altLang="en-US" u="sng" smtClean="0">
                <a:solidFill>
                  <a:srgbClr val="FF0000"/>
                </a:solidFill>
              </a:rPr>
              <a:t>CYTOKINESIS (division of the cytoplasm - cytosol and organelles)</a:t>
            </a:r>
          </a:p>
        </p:txBody>
      </p:sp>
    </p:spTree>
    <p:extLst>
      <p:ext uri="{BB962C8B-B14F-4D97-AF65-F5344CB8AC3E}">
        <p14:creationId xmlns:p14="http://schemas.microsoft.com/office/powerpoint/2010/main" val="40586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369888" y="533400"/>
            <a:ext cx="8221662" cy="5257800"/>
            <a:chOff x="232" y="816"/>
            <a:chExt cx="5179" cy="3312"/>
          </a:xfrm>
        </p:grpSpPr>
        <p:grpSp>
          <p:nvGrpSpPr>
            <p:cNvPr id="68613" name="Group 5"/>
            <p:cNvGrpSpPr>
              <a:grpSpLocks/>
            </p:cNvGrpSpPr>
            <p:nvPr/>
          </p:nvGrpSpPr>
          <p:grpSpPr bwMode="auto">
            <a:xfrm>
              <a:off x="232" y="816"/>
              <a:ext cx="5179" cy="3220"/>
              <a:chOff x="232" y="816"/>
              <a:chExt cx="5179" cy="3220"/>
            </a:xfrm>
          </p:grpSpPr>
          <p:pic>
            <p:nvPicPr>
              <p:cNvPr id="6861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" y="816"/>
                <a:ext cx="5177" cy="3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616" name="Text Box 7"/>
              <p:cNvSpPr txBox="1">
                <a:spLocks noChangeArrowheads="1"/>
              </p:cNvSpPr>
              <p:nvPr/>
            </p:nvSpPr>
            <p:spPr bwMode="auto">
              <a:xfrm>
                <a:off x="232" y="1122"/>
                <a:ext cx="9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TELOPHASE I AND</a:t>
                </a:r>
              </a:p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CYTOKINESIS</a:t>
                </a:r>
              </a:p>
            </p:txBody>
          </p:sp>
          <p:sp>
            <p:nvSpPr>
              <p:cNvPr id="68617" name="Text Box 8"/>
              <p:cNvSpPr txBox="1">
                <a:spLocks noChangeArrowheads="1"/>
              </p:cNvSpPr>
              <p:nvPr/>
            </p:nvSpPr>
            <p:spPr bwMode="auto">
              <a:xfrm>
                <a:off x="1430" y="1153"/>
                <a:ext cx="7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PROPHASE II</a:t>
                </a:r>
              </a:p>
            </p:txBody>
          </p:sp>
          <p:sp>
            <p:nvSpPr>
              <p:cNvPr id="68618" name="Text Box 9"/>
              <p:cNvSpPr txBox="1">
                <a:spLocks noChangeArrowheads="1"/>
              </p:cNvSpPr>
              <p:nvPr/>
            </p:nvSpPr>
            <p:spPr bwMode="auto">
              <a:xfrm>
                <a:off x="2387" y="1147"/>
                <a:ext cx="79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METAPHASE II</a:t>
                </a:r>
              </a:p>
            </p:txBody>
          </p:sp>
          <p:sp>
            <p:nvSpPr>
              <p:cNvPr id="68619" name="Text Box 10"/>
              <p:cNvSpPr txBox="1">
                <a:spLocks noChangeArrowheads="1"/>
              </p:cNvSpPr>
              <p:nvPr/>
            </p:nvSpPr>
            <p:spPr bwMode="auto">
              <a:xfrm>
                <a:off x="3462" y="1152"/>
                <a:ext cx="73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ANAPHASE II</a:t>
                </a:r>
                <a:endParaRPr kumimoji="1" lang="en-US" altLang="en-US" sz="1200" b="1"/>
              </a:p>
            </p:txBody>
          </p:sp>
          <p:sp>
            <p:nvSpPr>
              <p:cNvPr id="68620" name="Text Box 11"/>
              <p:cNvSpPr txBox="1">
                <a:spLocks noChangeArrowheads="1"/>
              </p:cNvSpPr>
              <p:nvPr/>
            </p:nvSpPr>
            <p:spPr bwMode="auto">
              <a:xfrm>
                <a:off x="4302" y="1117"/>
                <a:ext cx="10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TELOPHASE II AND</a:t>
                </a:r>
              </a:p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CYTOKINESIS</a:t>
                </a:r>
              </a:p>
            </p:txBody>
          </p:sp>
          <p:sp>
            <p:nvSpPr>
              <p:cNvPr id="68621" name="Text Box 12"/>
              <p:cNvSpPr txBox="1">
                <a:spLocks noChangeArrowheads="1"/>
              </p:cNvSpPr>
              <p:nvPr/>
            </p:nvSpPr>
            <p:spPr bwMode="auto">
              <a:xfrm>
                <a:off x="2249" y="895"/>
                <a:ext cx="2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400" b="1">
                    <a:solidFill>
                      <a:schemeClr val="bg1"/>
                    </a:solidFill>
                  </a:rPr>
                  <a:t>MEIOSIS II: Separates sister chromatids</a:t>
                </a:r>
              </a:p>
            </p:txBody>
          </p:sp>
          <p:sp>
            <p:nvSpPr>
              <p:cNvPr id="68622" name="Line 13"/>
              <p:cNvSpPr>
                <a:spLocks noChangeShapeType="1"/>
              </p:cNvSpPr>
              <p:nvPr/>
            </p:nvSpPr>
            <p:spPr bwMode="auto">
              <a:xfrm>
                <a:off x="1122" y="2585"/>
                <a:ext cx="6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8623" name="Text Box 14"/>
              <p:cNvSpPr txBox="1">
                <a:spLocks noChangeArrowheads="1"/>
              </p:cNvSpPr>
              <p:nvPr/>
            </p:nvSpPr>
            <p:spPr bwMode="auto">
              <a:xfrm>
                <a:off x="1683" y="2504"/>
                <a:ext cx="4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Cleavage</a:t>
                </a:r>
              </a:p>
              <a:p>
                <a:r>
                  <a:rPr kumimoji="1" lang="en-US" altLang="en-US" sz="1000"/>
                  <a:t>furrow</a:t>
                </a:r>
              </a:p>
            </p:txBody>
          </p:sp>
          <p:sp>
            <p:nvSpPr>
              <p:cNvPr id="68624" name="Line 15"/>
              <p:cNvSpPr>
                <a:spLocks noChangeShapeType="1"/>
              </p:cNvSpPr>
              <p:nvPr/>
            </p:nvSpPr>
            <p:spPr bwMode="auto">
              <a:xfrm flipH="1">
                <a:off x="3656" y="2862"/>
                <a:ext cx="145" cy="2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8625" name="Line 16"/>
              <p:cNvSpPr>
                <a:spLocks noChangeShapeType="1"/>
              </p:cNvSpPr>
              <p:nvPr/>
            </p:nvSpPr>
            <p:spPr bwMode="auto">
              <a:xfrm>
                <a:off x="3790" y="2856"/>
                <a:ext cx="168" cy="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8626" name="Text Box 17"/>
              <p:cNvSpPr txBox="1">
                <a:spLocks noChangeArrowheads="1"/>
              </p:cNvSpPr>
              <p:nvPr/>
            </p:nvSpPr>
            <p:spPr bwMode="auto">
              <a:xfrm>
                <a:off x="3581" y="2606"/>
                <a:ext cx="7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Sister chromatids</a:t>
                </a:r>
              </a:p>
              <a:p>
                <a:r>
                  <a:rPr kumimoji="1" lang="en-US" altLang="en-US" sz="1000"/>
                  <a:t>separate</a:t>
                </a:r>
              </a:p>
            </p:txBody>
          </p:sp>
          <p:sp>
            <p:nvSpPr>
              <p:cNvPr id="68627" name="Text Box 18"/>
              <p:cNvSpPr txBox="1">
                <a:spLocks noChangeArrowheads="1"/>
              </p:cNvSpPr>
              <p:nvPr/>
            </p:nvSpPr>
            <p:spPr bwMode="auto">
              <a:xfrm>
                <a:off x="4433" y="2511"/>
                <a:ext cx="9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/>
                  <a:t>Haploid daughter cells</a:t>
                </a:r>
              </a:p>
              <a:p>
                <a:r>
                  <a:rPr kumimoji="1" lang="en-US" altLang="en-US" sz="1000"/>
                  <a:t>forming</a:t>
                </a:r>
              </a:p>
            </p:txBody>
          </p:sp>
          <p:sp>
            <p:nvSpPr>
              <p:cNvPr id="68628" name="Text Box 19"/>
              <p:cNvSpPr txBox="1">
                <a:spLocks noChangeArrowheads="1"/>
              </p:cNvSpPr>
              <p:nvPr/>
            </p:nvSpPr>
            <p:spPr bwMode="auto">
              <a:xfrm>
                <a:off x="2057" y="3780"/>
                <a:ext cx="29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 b="1"/>
                  <a:t>During another round of cell division, the sister chromatids finally separate;</a:t>
                </a:r>
              </a:p>
              <a:p>
                <a:r>
                  <a:rPr kumimoji="1" lang="en-US" altLang="en-US" sz="1000" b="1"/>
                  <a:t>four haploid daughter cells result, containing single chromosomes</a:t>
                </a:r>
              </a:p>
            </p:txBody>
          </p:sp>
          <p:sp>
            <p:nvSpPr>
              <p:cNvPr id="68629" name="Text Box 20"/>
              <p:cNvSpPr txBox="1">
                <a:spLocks noChangeArrowheads="1"/>
              </p:cNvSpPr>
              <p:nvPr/>
            </p:nvSpPr>
            <p:spPr bwMode="auto">
              <a:xfrm>
                <a:off x="655" y="3690"/>
                <a:ext cx="88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000" b="1"/>
                  <a:t>Two haploid cells</a:t>
                </a:r>
              </a:p>
              <a:p>
                <a:r>
                  <a:rPr kumimoji="1" lang="en-US" altLang="en-US" sz="1000" b="1"/>
                  <a:t>form; chromosomes</a:t>
                </a:r>
              </a:p>
              <a:p>
                <a:r>
                  <a:rPr kumimoji="1" lang="en-US" altLang="en-US" sz="1000" b="1"/>
                  <a:t>are still double</a:t>
                </a:r>
              </a:p>
            </p:txBody>
          </p:sp>
        </p:grpSp>
        <p:sp>
          <p:nvSpPr>
            <p:cNvPr id="68614" name="Rectangle 21"/>
            <p:cNvSpPr>
              <a:spLocks noChangeArrowheads="1"/>
            </p:cNvSpPr>
            <p:nvPr/>
          </p:nvSpPr>
          <p:spPr bwMode="auto">
            <a:xfrm>
              <a:off x="293" y="3792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kumimoji="1" lang="en-US" altLang="en-US" sz="2900"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8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1685925" y="533400"/>
            <a:ext cx="4843463" cy="5694363"/>
            <a:chOff x="2277" y="493"/>
            <a:chExt cx="3051" cy="3587"/>
          </a:xfrm>
        </p:grpSpPr>
        <p:sp>
          <p:nvSpPr>
            <p:cNvPr id="69637" name="Text Box 5"/>
            <p:cNvSpPr txBox="1">
              <a:spLocks noChangeArrowheads="1"/>
            </p:cNvSpPr>
            <p:nvPr/>
          </p:nvSpPr>
          <p:spPr bwMode="auto">
            <a:xfrm>
              <a:off x="2277" y="3888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1400" b="1"/>
            </a:p>
          </p:txBody>
        </p:sp>
        <p:grpSp>
          <p:nvGrpSpPr>
            <p:cNvPr id="69638" name="Group 6"/>
            <p:cNvGrpSpPr>
              <a:grpSpLocks/>
            </p:cNvGrpSpPr>
            <p:nvPr/>
          </p:nvGrpSpPr>
          <p:grpSpPr bwMode="auto">
            <a:xfrm>
              <a:off x="2736" y="493"/>
              <a:ext cx="2592" cy="3539"/>
              <a:chOff x="2023" y="692"/>
              <a:chExt cx="1702" cy="3364"/>
            </a:xfrm>
          </p:grpSpPr>
          <p:pic>
            <p:nvPicPr>
              <p:cNvPr id="69639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3" y="696"/>
                <a:ext cx="1702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0" name="Text Box 8"/>
              <p:cNvSpPr txBox="1">
                <a:spLocks noChangeArrowheads="1"/>
              </p:cNvSpPr>
              <p:nvPr/>
            </p:nvSpPr>
            <p:spPr bwMode="auto">
              <a:xfrm>
                <a:off x="2068" y="692"/>
                <a:ext cx="29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>
                    <a:solidFill>
                      <a:schemeClr val="bg1"/>
                    </a:solidFill>
                  </a:rPr>
                  <a:t>Interphase</a:t>
                </a:r>
              </a:p>
            </p:txBody>
          </p:sp>
          <p:sp>
            <p:nvSpPr>
              <p:cNvPr id="69641" name="Text Box 9"/>
              <p:cNvSpPr txBox="1">
                <a:spLocks noChangeArrowheads="1"/>
              </p:cNvSpPr>
              <p:nvPr/>
            </p:nvSpPr>
            <p:spPr bwMode="auto">
              <a:xfrm>
                <a:off x="2550" y="792"/>
                <a:ext cx="45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Homologous pair</a:t>
                </a:r>
              </a:p>
              <a:p>
                <a:r>
                  <a:rPr kumimoji="1" lang="en-US" altLang="en-US" sz="800"/>
                  <a:t>of chromosomes</a:t>
                </a:r>
              </a:p>
              <a:p>
                <a:r>
                  <a:rPr kumimoji="1" lang="en-US" altLang="en-US" sz="800"/>
                  <a:t>in diploid parent cell</a:t>
                </a:r>
              </a:p>
            </p:txBody>
          </p:sp>
          <p:sp>
            <p:nvSpPr>
              <p:cNvPr id="69642" name="Text Box 10"/>
              <p:cNvSpPr txBox="1">
                <a:spLocks noChangeArrowheads="1"/>
              </p:cNvSpPr>
              <p:nvPr/>
            </p:nvSpPr>
            <p:spPr bwMode="auto">
              <a:xfrm>
                <a:off x="2979" y="1535"/>
                <a:ext cx="35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Chromosomes</a:t>
                </a:r>
              </a:p>
              <a:p>
                <a:r>
                  <a:rPr kumimoji="1" lang="en-US" altLang="en-US" sz="800"/>
                  <a:t>replicate</a:t>
                </a:r>
              </a:p>
            </p:txBody>
          </p:sp>
          <p:sp>
            <p:nvSpPr>
              <p:cNvPr id="69643" name="Text Box 11"/>
              <p:cNvSpPr txBox="1">
                <a:spLocks noChangeArrowheads="1"/>
              </p:cNvSpPr>
              <p:nvPr/>
            </p:nvSpPr>
            <p:spPr bwMode="auto">
              <a:xfrm>
                <a:off x="2176" y="1767"/>
                <a:ext cx="914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Homologous pair of replicated chromosomes</a:t>
                </a:r>
              </a:p>
            </p:txBody>
          </p:sp>
          <p:sp>
            <p:nvSpPr>
              <p:cNvPr id="69644" name="Text Box 12"/>
              <p:cNvSpPr txBox="1">
                <a:spLocks noChangeArrowheads="1"/>
              </p:cNvSpPr>
              <p:nvPr/>
            </p:nvSpPr>
            <p:spPr bwMode="auto">
              <a:xfrm>
                <a:off x="2066" y="2097"/>
                <a:ext cx="28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Sister</a:t>
                </a:r>
              </a:p>
              <a:p>
                <a:r>
                  <a:rPr kumimoji="1" lang="en-US" altLang="en-US" sz="800"/>
                  <a:t>chromatids</a:t>
                </a:r>
              </a:p>
            </p:txBody>
          </p:sp>
          <p:sp>
            <p:nvSpPr>
              <p:cNvPr id="69645" name="Line 13"/>
              <p:cNvSpPr>
                <a:spLocks noChangeShapeType="1"/>
              </p:cNvSpPr>
              <p:nvPr/>
            </p:nvSpPr>
            <p:spPr bwMode="auto">
              <a:xfrm>
                <a:off x="2304" y="2160"/>
                <a:ext cx="494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>
                <a:off x="2308" y="2166"/>
                <a:ext cx="534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H="1">
                <a:off x="2828" y="1872"/>
                <a:ext cx="49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9648" name="Line 16"/>
              <p:cNvSpPr>
                <a:spLocks noChangeShapeType="1"/>
              </p:cNvSpPr>
              <p:nvPr/>
            </p:nvSpPr>
            <p:spPr bwMode="auto">
              <a:xfrm>
                <a:off x="2873" y="1880"/>
                <a:ext cx="49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9649" name="Text Box 17"/>
              <p:cNvSpPr txBox="1">
                <a:spLocks noChangeArrowheads="1"/>
              </p:cNvSpPr>
              <p:nvPr/>
            </p:nvSpPr>
            <p:spPr bwMode="auto">
              <a:xfrm>
                <a:off x="3114" y="2158"/>
                <a:ext cx="366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Diploid cell with</a:t>
                </a:r>
              </a:p>
              <a:p>
                <a:r>
                  <a:rPr kumimoji="1" lang="en-US" altLang="en-US" sz="800"/>
                  <a:t>replicated</a:t>
                </a:r>
              </a:p>
              <a:p>
                <a:r>
                  <a:rPr kumimoji="1" lang="en-US" altLang="en-US" sz="800"/>
                  <a:t>chromosomes</a:t>
                </a:r>
              </a:p>
            </p:txBody>
          </p:sp>
          <p:sp>
            <p:nvSpPr>
              <p:cNvPr id="69650" name="Text Box 18"/>
              <p:cNvSpPr txBox="1">
                <a:spLocks noChangeArrowheads="1"/>
              </p:cNvSpPr>
              <p:nvPr/>
            </p:nvSpPr>
            <p:spPr bwMode="auto">
              <a:xfrm>
                <a:off x="2650" y="2833"/>
                <a:ext cx="10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69651" name="Text Box 19"/>
              <p:cNvSpPr txBox="1">
                <a:spLocks noChangeArrowheads="1"/>
              </p:cNvSpPr>
              <p:nvPr/>
            </p:nvSpPr>
            <p:spPr bwMode="auto">
              <a:xfrm>
                <a:off x="2650" y="3431"/>
                <a:ext cx="10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9652" name="Text Box 20"/>
              <p:cNvSpPr txBox="1">
                <a:spLocks noChangeArrowheads="1"/>
              </p:cNvSpPr>
              <p:nvPr/>
            </p:nvSpPr>
            <p:spPr bwMode="auto">
              <a:xfrm>
                <a:off x="2677" y="2847"/>
                <a:ext cx="318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700"/>
                  <a:t> Homologous</a:t>
                </a:r>
              </a:p>
              <a:p>
                <a:r>
                  <a:rPr lang="en-US" altLang="en-US" sz="700"/>
                  <a:t> chromosomes</a:t>
                </a:r>
              </a:p>
              <a:p>
                <a:r>
                  <a:rPr lang="en-US" altLang="en-US" sz="700"/>
                  <a:t> separate</a:t>
                </a:r>
              </a:p>
            </p:txBody>
          </p:sp>
          <p:sp>
            <p:nvSpPr>
              <p:cNvPr id="69653" name="Text Box 21"/>
              <p:cNvSpPr txBox="1">
                <a:spLocks noChangeArrowheads="1"/>
              </p:cNvSpPr>
              <p:nvPr/>
            </p:nvSpPr>
            <p:spPr bwMode="auto">
              <a:xfrm>
                <a:off x="2428" y="3084"/>
                <a:ext cx="536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Haploid cells with</a:t>
                </a:r>
              </a:p>
              <a:p>
                <a:r>
                  <a:rPr kumimoji="1" lang="en-US" altLang="en-US" sz="800"/>
                  <a:t>replicated chromosomes</a:t>
                </a:r>
              </a:p>
            </p:txBody>
          </p:sp>
          <p:sp>
            <p:nvSpPr>
              <p:cNvPr id="69654" name="Text Box 22"/>
              <p:cNvSpPr txBox="1">
                <a:spLocks noChangeArrowheads="1"/>
              </p:cNvSpPr>
              <p:nvPr/>
            </p:nvSpPr>
            <p:spPr bwMode="auto">
              <a:xfrm>
                <a:off x="2684" y="3447"/>
                <a:ext cx="371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700"/>
                  <a:t> Sister chromatids</a:t>
                </a:r>
              </a:p>
              <a:p>
                <a:r>
                  <a:rPr lang="en-US" altLang="en-US" sz="700"/>
                  <a:t> separate</a:t>
                </a:r>
              </a:p>
            </p:txBody>
          </p:sp>
          <p:sp>
            <p:nvSpPr>
              <p:cNvPr id="69655" name="Text Box 23"/>
              <p:cNvSpPr txBox="1">
                <a:spLocks noChangeArrowheads="1"/>
              </p:cNvSpPr>
              <p:nvPr/>
            </p:nvSpPr>
            <p:spPr bwMode="auto">
              <a:xfrm>
                <a:off x="2176" y="3909"/>
                <a:ext cx="921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Haploid cells with unreplicated chromosomes</a:t>
                </a:r>
              </a:p>
            </p:txBody>
          </p:sp>
          <p:sp>
            <p:nvSpPr>
              <p:cNvPr id="69656" name="Text Box 24"/>
              <p:cNvSpPr txBox="1">
                <a:spLocks noChangeArrowheads="1"/>
              </p:cNvSpPr>
              <p:nvPr/>
            </p:nvSpPr>
            <p:spPr bwMode="auto">
              <a:xfrm>
                <a:off x="2066" y="2488"/>
                <a:ext cx="254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>
                    <a:solidFill>
                      <a:schemeClr val="bg1"/>
                    </a:solidFill>
                  </a:rPr>
                  <a:t>Meiosis I</a:t>
                </a:r>
              </a:p>
            </p:txBody>
          </p:sp>
          <p:sp>
            <p:nvSpPr>
              <p:cNvPr id="69657" name="Text Box 25"/>
              <p:cNvSpPr txBox="1">
                <a:spLocks noChangeArrowheads="1"/>
              </p:cNvSpPr>
              <p:nvPr/>
            </p:nvSpPr>
            <p:spPr bwMode="auto">
              <a:xfrm>
                <a:off x="2068" y="3304"/>
                <a:ext cx="267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>
                    <a:solidFill>
                      <a:schemeClr val="bg1"/>
                    </a:solidFill>
                  </a:rPr>
                  <a:t>Meiosis II</a:t>
                </a:r>
              </a:p>
            </p:txBody>
          </p:sp>
          <p:sp>
            <p:nvSpPr>
              <p:cNvPr id="69658" name="Line 26"/>
              <p:cNvSpPr>
                <a:spLocks noChangeShapeType="1"/>
              </p:cNvSpPr>
              <p:nvPr/>
            </p:nvSpPr>
            <p:spPr bwMode="auto">
              <a:xfrm flipV="1">
                <a:off x="2788" y="1056"/>
                <a:ext cx="87" cy="17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9659" name="Line 27"/>
              <p:cNvSpPr>
                <a:spLocks noChangeShapeType="1"/>
              </p:cNvSpPr>
              <p:nvPr/>
            </p:nvSpPr>
            <p:spPr bwMode="auto">
              <a:xfrm flipH="1" flipV="1">
                <a:off x="2870" y="1056"/>
                <a:ext cx="87" cy="17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2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Meiosis Video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28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COMPARISON OF MITOSIS AND MEIOSIS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Mitosis: </a:t>
            </a:r>
            <a:r>
              <a:rPr lang="en-US" altLang="en-US" u="sng" smtClean="0">
                <a:solidFill>
                  <a:srgbClr val="FF0000"/>
                </a:solidFill>
              </a:rPr>
              <a:t>one phase: 2 daughter cells: Diploid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Meiosis: </a:t>
            </a:r>
            <a:r>
              <a:rPr lang="en-US" altLang="en-US" u="sng" smtClean="0">
                <a:solidFill>
                  <a:srgbClr val="FF0000"/>
                </a:solidFill>
              </a:rPr>
              <a:t>two phases: 4 daughter cells: Haploid</a:t>
            </a:r>
          </a:p>
        </p:txBody>
      </p:sp>
    </p:spTree>
    <p:extLst>
      <p:ext uri="{BB962C8B-B14F-4D97-AF65-F5344CB8AC3E}">
        <p14:creationId xmlns:p14="http://schemas.microsoft.com/office/powerpoint/2010/main" val="16047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771525" y="533400"/>
            <a:ext cx="7081838" cy="5494338"/>
            <a:chOff x="630" y="747"/>
            <a:chExt cx="4461" cy="3461"/>
          </a:xfrm>
        </p:grpSpPr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630" y="3872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kumimoji="1" lang="en-US" altLang="en-US" sz="2900">
                <a:sym typeface="Symbol" pitchFamily="18" charset="2"/>
              </a:endParaRPr>
            </a:p>
          </p:txBody>
        </p:sp>
        <p:grpSp>
          <p:nvGrpSpPr>
            <p:cNvPr id="72710" name="Group 6"/>
            <p:cNvGrpSpPr>
              <a:grpSpLocks/>
            </p:cNvGrpSpPr>
            <p:nvPr/>
          </p:nvGrpSpPr>
          <p:grpSpPr bwMode="auto">
            <a:xfrm>
              <a:off x="1029" y="747"/>
              <a:ext cx="4062" cy="3337"/>
              <a:chOff x="1029" y="747"/>
              <a:chExt cx="4062" cy="3337"/>
            </a:xfrm>
          </p:grpSpPr>
          <p:pic>
            <p:nvPicPr>
              <p:cNvPr id="7271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772"/>
                <a:ext cx="4018" cy="3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12" name="Text Box 8"/>
              <p:cNvSpPr txBox="1">
                <a:spLocks noChangeArrowheads="1"/>
              </p:cNvSpPr>
              <p:nvPr/>
            </p:nvSpPr>
            <p:spPr bwMode="auto">
              <a:xfrm>
                <a:off x="1830" y="747"/>
                <a:ext cx="5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MITOSIS</a:t>
                </a:r>
              </a:p>
            </p:txBody>
          </p:sp>
          <p:sp>
            <p:nvSpPr>
              <p:cNvPr id="72713" name="Text Box 9"/>
              <p:cNvSpPr txBox="1">
                <a:spLocks noChangeArrowheads="1"/>
              </p:cNvSpPr>
              <p:nvPr/>
            </p:nvSpPr>
            <p:spPr bwMode="auto">
              <a:xfrm>
                <a:off x="3862" y="750"/>
                <a:ext cx="5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1200" b="1">
                    <a:solidFill>
                      <a:schemeClr val="bg1"/>
                    </a:solidFill>
                  </a:rPr>
                  <a:t>MEIOSIS</a:t>
                </a:r>
              </a:p>
            </p:txBody>
          </p:sp>
          <p:sp>
            <p:nvSpPr>
              <p:cNvPr id="72714" name="Text Box 10"/>
              <p:cNvSpPr txBox="1">
                <a:spLocks noChangeArrowheads="1"/>
              </p:cNvSpPr>
              <p:nvPr/>
            </p:nvSpPr>
            <p:spPr bwMode="auto">
              <a:xfrm>
                <a:off x="1103" y="1316"/>
                <a:ext cx="40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/>
                  <a:t>Prophase</a:t>
                </a:r>
              </a:p>
            </p:txBody>
          </p:sp>
          <p:sp>
            <p:nvSpPr>
              <p:cNvPr id="72715" name="Text Box 11"/>
              <p:cNvSpPr txBox="1">
                <a:spLocks noChangeArrowheads="1"/>
              </p:cNvSpPr>
              <p:nvPr/>
            </p:nvSpPr>
            <p:spPr bwMode="auto">
              <a:xfrm>
                <a:off x="1029" y="1554"/>
                <a:ext cx="80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Duplicated chromosome</a:t>
                </a:r>
              </a:p>
              <a:p>
                <a:r>
                  <a:rPr kumimoji="1" lang="en-US" altLang="en-US" sz="800"/>
                  <a:t>(two sister chromatids)</a:t>
                </a:r>
              </a:p>
            </p:txBody>
          </p:sp>
          <p:sp>
            <p:nvSpPr>
              <p:cNvPr id="72716" name="AutoShape 12"/>
              <p:cNvSpPr>
                <a:spLocks/>
              </p:cNvSpPr>
              <p:nvPr/>
            </p:nvSpPr>
            <p:spPr bwMode="auto">
              <a:xfrm>
                <a:off x="2069" y="1464"/>
                <a:ext cx="45" cy="60"/>
              </a:xfrm>
              <a:prstGeom prst="leftBrace">
                <a:avLst>
                  <a:gd name="adj1" fmla="val 1111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717" name="Line 13"/>
              <p:cNvSpPr>
                <a:spLocks noChangeShapeType="1"/>
              </p:cNvSpPr>
              <p:nvPr/>
            </p:nvSpPr>
            <p:spPr bwMode="auto">
              <a:xfrm flipH="1">
                <a:off x="1809" y="1495"/>
                <a:ext cx="257" cy="1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2718" name="Text Box 14"/>
              <p:cNvSpPr txBox="1">
                <a:spLocks noChangeArrowheads="1"/>
              </p:cNvSpPr>
              <p:nvPr/>
            </p:nvSpPr>
            <p:spPr bwMode="auto">
              <a:xfrm>
                <a:off x="2371" y="137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Chromosome</a:t>
                </a:r>
              </a:p>
              <a:p>
                <a:pPr algn="ctr"/>
                <a:r>
                  <a:rPr kumimoji="1" lang="en-US" altLang="en-US" sz="800"/>
                  <a:t>replication</a:t>
                </a:r>
              </a:p>
            </p:txBody>
          </p:sp>
          <p:sp>
            <p:nvSpPr>
              <p:cNvPr id="72719" name="Text Box 15"/>
              <p:cNvSpPr txBox="1">
                <a:spLocks noChangeArrowheads="1"/>
              </p:cNvSpPr>
              <p:nvPr/>
            </p:nvSpPr>
            <p:spPr bwMode="auto">
              <a:xfrm>
                <a:off x="3249" y="137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Chromosome</a:t>
                </a:r>
              </a:p>
              <a:p>
                <a:pPr algn="ctr"/>
                <a:r>
                  <a:rPr kumimoji="1" lang="en-US" altLang="en-US" sz="800"/>
                  <a:t>replication</a:t>
                </a:r>
              </a:p>
            </p:txBody>
          </p:sp>
          <p:sp>
            <p:nvSpPr>
              <p:cNvPr id="72720" name="Text Box 16"/>
              <p:cNvSpPr txBox="1">
                <a:spLocks noChangeArrowheads="1"/>
              </p:cNvSpPr>
              <p:nvPr/>
            </p:nvSpPr>
            <p:spPr bwMode="auto">
              <a:xfrm>
                <a:off x="2551" y="932"/>
                <a:ext cx="10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/>
                  <a:t>Parent cell</a:t>
                </a:r>
              </a:p>
              <a:p>
                <a:pPr algn="ctr"/>
                <a:r>
                  <a:rPr kumimoji="1" lang="en-US" altLang="en-US" sz="800"/>
                  <a:t>(before chromosome replication)</a:t>
                </a:r>
              </a:p>
            </p:txBody>
          </p:sp>
          <p:sp>
            <p:nvSpPr>
              <p:cNvPr id="72721" name="Text Box 17"/>
              <p:cNvSpPr txBox="1">
                <a:spLocks noChangeArrowheads="1"/>
              </p:cNvSpPr>
              <p:nvPr/>
            </p:nvSpPr>
            <p:spPr bwMode="auto">
              <a:xfrm>
                <a:off x="3704" y="925"/>
                <a:ext cx="5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Chiasma (site of</a:t>
                </a:r>
              </a:p>
              <a:p>
                <a:r>
                  <a:rPr kumimoji="1" lang="en-US" altLang="en-US" sz="800"/>
                  <a:t>crossing over)</a:t>
                </a:r>
              </a:p>
            </p:txBody>
          </p:sp>
          <p:sp>
            <p:nvSpPr>
              <p:cNvPr id="72722" name="Line 18"/>
              <p:cNvSpPr>
                <a:spLocks noChangeShapeType="1"/>
              </p:cNvSpPr>
              <p:nvPr/>
            </p:nvSpPr>
            <p:spPr bwMode="auto">
              <a:xfrm>
                <a:off x="3943" y="1117"/>
                <a:ext cx="33" cy="2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2723" name="Text Box 19"/>
              <p:cNvSpPr txBox="1">
                <a:spLocks noChangeArrowheads="1"/>
              </p:cNvSpPr>
              <p:nvPr/>
            </p:nvSpPr>
            <p:spPr bwMode="auto">
              <a:xfrm>
                <a:off x="4599" y="958"/>
                <a:ext cx="420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MEIOSIS I</a:t>
                </a:r>
              </a:p>
            </p:txBody>
          </p:sp>
          <p:sp>
            <p:nvSpPr>
              <p:cNvPr id="72724" name="Text Box 20"/>
              <p:cNvSpPr txBox="1">
                <a:spLocks noChangeArrowheads="1"/>
              </p:cNvSpPr>
              <p:nvPr/>
            </p:nvSpPr>
            <p:spPr bwMode="auto">
              <a:xfrm>
                <a:off x="4601" y="1283"/>
                <a:ext cx="44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Prophase I</a:t>
                </a:r>
              </a:p>
            </p:txBody>
          </p:sp>
          <p:sp>
            <p:nvSpPr>
              <p:cNvPr id="72725" name="AutoShape 21"/>
              <p:cNvSpPr>
                <a:spLocks/>
              </p:cNvSpPr>
              <p:nvPr/>
            </p:nvSpPr>
            <p:spPr bwMode="auto">
              <a:xfrm rot="-3392078">
                <a:off x="4058" y="1408"/>
                <a:ext cx="48" cy="101"/>
              </a:xfrm>
              <a:prstGeom prst="leftBrace">
                <a:avLst>
                  <a:gd name="adj1" fmla="val 17535"/>
                  <a:gd name="adj2" fmla="val 54509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726" name="Line 22"/>
              <p:cNvSpPr>
                <a:spLocks noChangeShapeType="1"/>
              </p:cNvSpPr>
              <p:nvPr/>
            </p:nvSpPr>
            <p:spPr bwMode="auto">
              <a:xfrm>
                <a:off x="4060" y="1491"/>
                <a:ext cx="255" cy="8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2727" name="Text Box 23"/>
              <p:cNvSpPr txBox="1">
                <a:spLocks noChangeArrowheads="1"/>
              </p:cNvSpPr>
              <p:nvPr/>
            </p:nvSpPr>
            <p:spPr bwMode="auto">
              <a:xfrm>
                <a:off x="4284" y="1480"/>
                <a:ext cx="807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Tetrad formed by</a:t>
                </a:r>
              </a:p>
              <a:p>
                <a:r>
                  <a:rPr kumimoji="1" lang="en-US" altLang="en-US" sz="800"/>
                  <a:t>synapsis of homologous</a:t>
                </a:r>
              </a:p>
              <a:p>
                <a:r>
                  <a:rPr kumimoji="1" lang="en-US" altLang="en-US" sz="800"/>
                  <a:t>chromosomes</a:t>
                </a:r>
              </a:p>
            </p:txBody>
          </p:sp>
          <p:sp>
            <p:nvSpPr>
              <p:cNvPr id="72728" name="Text Box 24"/>
              <p:cNvSpPr txBox="1">
                <a:spLocks noChangeArrowheads="1"/>
              </p:cNvSpPr>
              <p:nvPr/>
            </p:nvSpPr>
            <p:spPr bwMode="auto">
              <a:xfrm>
                <a:off x="1111" y="2104"/>
                <a:ext cx="44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/>
                  <a:t>Metaphase</a:t>
                </a:r>
              </a:p>
            </p:txBody>
          </p:sp>
          <p:sp>
            <p:nvSpPr>
              <p:cNvPr id="72729" name="Text Box 25"/>
              <p:cNvSpPr txBox="1">
                <a:spLocks noChangeArrowheads="1"/>
              </p:cNvSpPr>
              <p:nvPr/>
            </p:nvSpPr>
            <p:spPr bwMode="auto">
              <a:xfrm>
                <a:off x="2489" y="2003"/>
                <a:ext cx="593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Chromosomes</a:t>
                </a:r>
              </a:p>
              <a:p>
                <a:r>
                  <a:rPr kumimoji="1" lang="en-US" altLang="en-US" sz="800"/>
                  <a:t>positioned at the</a:t>
                </a:r>
              </a:p>
              <a:p>
                <a:r>
                  <a:rPr kumimoji="1" lang="en-US" altLang="en-US" sz="800"/>
                  <a:t>metaphase plate</a:t>
                </a:r>
              </a:p>
            </p:txBody>
          </p:sp>
          <p:sp>
            <p:nvSpPr>
              <p:cNvPr id="72730" name="Text Box 26"/>
              <p:cNvSpPr txBox="1">
                <a:spLocks noChangeArrowheads="1"/>
              </p:cNvSpPr>
              <p:nvPr/>
            </p:nvSpPr>
            <p:spPr bwMode="auto">
              <a:xfrm>
                <a:off x="3153" y="2002"/>
                <a:ext cx="593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Tetrads</a:t>
                </a:r>
              </a:p>
              <a:p>
                <a:r>
                  <a:rPr kumimoji="1" lang="en-US" altLang="en-US" sz="800"/>
                  <a:t>positioned at the</a:t>
                </a:r>
              </a:p>
              <a:p>
                <a:r>
                  <a:rPr kumimoji="1" lang="en-US" altLang="en-US" sz="800"/>
                  <a:t>metaphase plate</a:t>
                </a:r>
              </a:p>
            </p:txBody>
          </p:sp>
          <p:sp>
            <p:nvSpPr>
              <p:cNvPr id="72731" name="Text Box 27"/>
              <p:cNvSpPr txBox="1">
                <a:spLocks noChangeArrowheads="1"/>
              </p:cNvSpPr>
              <p:nvPr/>
            </p:nvSpPr>
            <p:spPr bwMode="auto">
              <a:xfrm>
                <a:off x="4550" y="2059"/>
                <a:ext cx="484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Metaphase I</a:t>
                </a:r>
              </a:p>
            </p:txBody>
          </p:sp>
          <p:sp>
            <p:nvSpPr>
              <p:cNvPr id="72732" name="Text Box 28"/>
              <p:cNvSpPr txBox="1">
                <a:spLocks noChangeArrowheads="1"/>
              </p:cNvSpPr>
              <p:nvPr/>
            </p:nvSpPr>
            <p:spPr bwMode="auto">
              <a:xfrm>
                <a:off x="4554" y="2723"/>
                <a:ext cx="47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Anaphase I</a:t>
                </a:r>
              </a:p>
              <a:p>
                <a:r>
                  <a:rPr kumimoji="1" lang="en-US" altLang="en-US" sz="800" b="1"/>
                  <a:t>Telophase I</a:t>
                </a:r>
              </a:p>
            </p:txBody>
          </p:sp>
          <p:sp>
            <p:nvSpPr>
              <p:cNvPr id="72733" name="Text Box 29"/>
              <p:cNvSpPr txBox="1">
                <a:spLocks noChangeArrowheads="1"/>
              </p:cNvSpPr>
              <p:nvPr/>
            </p:nvSpPr>
            <p:spPr bwMode="auto">
              <a:xfrm>
                <a:off x="4534" y="2997"/>
                <a:ext cx="33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Haploid</a:t>
                </a:r>
              </a:p>
              <a:p>
                <a:pPr algn="ctr"/>
                <a:r>
                  <a:rPr kumimoji="1" lang="en-US" altLang="en-US" sz="800" i="1"/>
                  <a:t>n</a:t>
                </a:r>
                <a:r>
                  <a:rPr kumimoji="1" lang="en-US" altLang="en-US" sz="800"/>
                  <a:t> = 3</a:t>
                </a:r>
              </a:p>
            </p:txBody>
          </p:sp>
          <p:sp>
            <p:nvSpPr>
              <p:cNvPr id="72734" name="Text Box 30"/>
              <p:cNvSpPr txBox="1">
                <a:spLocks noChangeArrowheads="1"/>
              </p:cNvSpPr>
              <p:nvPr/>
            </p:nvSpPr>
            <p:spPr bwMode="auto">
              <a:xfrm>
                <a:off x="4614" y="3420"/>
                <a:ext cx="43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MEIOSIS II</a:t>
                </a:r>
              </a:p>
            </p:txBody>
          </p:sp>
          <p:sp>
            <p:nvSpPr>
              <p:cNvPr id="72735" name="Text Box 31"/>
              <p:cNvSpPr txBox="1">
                <a:spLocks noChangeArrowheads="1"/>
              </p:cNvSpPr>
              <p:nvPr/>
            </p:nvSpPr>
            <p:spPr bwMode="auto">
              <a:xfrm>
                <a:off x="3810" y="3107"/>
                <a:ext cx="397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/>
                  <a:t>Daughter</a:t>
                </a:r>
              </a:p>
              <a:p>
                <a:pPr algn="ctr"/>
                <a:r>
                  <a:rPr kumimoji="1" lang="en-US" altLang="en-US" sz="800" b="1"/>
                  <a:t>cells of</a:t>
                </a:r>
              </a:p>
              <a:p>
                <a:pPr algn="ctr"/>
                <a:r>
                  <a:rPr kumimoji="1" lang="en-US" altLang="en-US" sz="800" b="1"/>
                  <a:t>meiosis I</a:t>
                </a:r>
              </a:p>
            </p:txBody>
          </p:sp>
          <p:sp>
            <p:nvSpPr>
              <p:cNvPr id="72736" name="Text Box 32"/>
              <p:cNvSpPr txBox="1">
                <a:spLocks noChangeArrowheads="1"/>
              </p:cNvSpPr>
              <p:nvPr/>
            </p:nvSpPr>
            <p:spPr bwMode="auto">
              <a:xfrm>
                <a:off x="3091" y="2682"/>
                <a:ext cx="567" cy="5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Homologues</a:t>
                </a:r>
              </a:p>
              <a:p>
                <a:r>
                  <a:rPr kumimoji="1" lang="en-US" altLang="en-US" sz="800"/>
                  <a:t>separate</a:t>
                </a:r>
              </a:p>
              <a:p>
                <a:r>
                  <a:rPr kumimoji="1" lang="en-US" altLang="en-US" sz="800"/>
                  <a:t>during</a:t>
                </a:r>
              </a:p>
              <a:p>
                <a:r>
                  <a:rPr kumimoji="1" lang="en-US" altLang="en-US" sz="800"/>
                  <a:t>anaphase I;</a:t>
                </a:r>
              </a:p>
              <a:p>
                <a:r>
                  <a:rPr kumimoji="1" lang="en-US" altLang="en-US" sz="800"/>
                  <a:t>sister</a:t>
                </a:r>
              </a:p>
              <a:p>
                <a:r>
                  <a:rPr kumimoji="1" lang="en-US" altLang="en-US" sz="800"/>
                  <a:t>chromatids</a:t>
                </a:r>
              </a:p>
              <a:p>
                <a:r>
                  <a:rPr kumimoji="1" lang="en-US" altLang="en-US" sz="800"/>
                  <a:t>remain together</a:t>
                </a:r>
              </a:p>
            </p:txBody>
          </p:sp>
          <p:sp>
            <p:nvSpPr>
              <p:cNvPr id="72737" name="Text Box 33"/>
              <p:cNvSpPr txBox="1">
                <a:spLocks noChangeArrowheads="1"/>
              </p:cNvSpPr>
              <p:nvPr/>
            </p:nvSpPr>
            <p:spPr bwMode="auto">
              <a:xfrm>
                <a:off x="3673" y="3796"/>
                <a:ext cx="94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Daughter cells of meiosis II</a:t>
                </a:r>
              </a:p>
            </p:txBody>
          </p:sp>
          <p:sp>
            <p:nvSpPr>
              <p:cNvPr id="72738" name="Text Box 34"/>
              <p:cNvSpPr txBox="1">
                <a:spLocks noChangeArrowheads="1"/>
              </p:cNvSpPr>
              <p:nvPr/>
            </p:nvSpPr>
            <p:spPr bwMode="auto">
              <a:xfrm>
                <a:off x="3600" y="3671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i="1"/>
                  <a:t>n</a:t>
                </a:r>
              </a:p>
            </p:txBody>
          </p:sp>
          <p:sp>
            <p:nvSpPr>
              <p:cNvPr id="72739" name="Text Box 35"/>
              <p:cNvSpPr txBox="1">
                <a:spLocks noChangeArrowheads="1"/>
              </p:cNvSpPr>
              <p:nvPr/>
            </p:nvSpPr>
            <p:spPr bwMode="auto">
              <a:xfrm>
                <a:off x="3890" y="367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i="1"/>
                  <a:t>n</a:t>
                </a:r>
              </a:p>
            </p:txBody>
          </p:sp>
          <p:sp>
            <p:nvSpPr>
              <p:cNvPr id="72740" name="Text Box 36"/>
              <p:cNvSpPr txBox="1">
                <a:spLocks noChangeArrowheads="1"/>
              </p:cNvSpPr>
              <p:nvPr/>
            </p:nvSpPr>
            <p:spPr bwMode="auto">
              <a:xfrm>
                <a:off x="4235" y="366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i="1"/>
                  <a:t>n</a:t>
                </a:r>
              </a:p>
            </p:txBody>
          </p:sp>
          <p:sp>
            <p:nvSpPr>
              <p:cNvPr id="72741" name="Text Box 37"/>
              <p:cNvSpPr txBox="1">
                <a:spLocks noChangeArrowheads="1"/>
              </p:cNvSpPr>
              <p:nvPr/>
            </p:nvSpPr>
            <p:spPr bwMode="auto">
              <a:xfrm>
                <a:off x="4526" y="366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i="1"/>
                  <a:t>n</a:t>
                </a:r>
              </a:p>
            </p:txBody>
          </p:sp>
          <p:sp>
            <p:nvSpPr>
              <p:cNvPr id="72742" name="Text Box 38"/>
              <p:cNvSpPr txBox="1">
                <a:spLocks noChangeArrowheads="1"/>
              </p:cNvSpPr>
              <p:nvPr/>
            </p:nvSpPr>
            <p:spPr bwMode="auto">
              <a:xfrm>
                <a:off x="3122" y="3931"/>
                <a:ext cx="1434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Sister chromatids separate during anaphase II</a:t>
                </a:r>
              </a:p>
            </p:txBody>
          </p:sp>
          <p:sp>
            <p:nvSpPr>
              <p:cNvPr id="72743" name="Text Box 39"/>
              <p:cNvSpPr txBox="1">
                <a:spLocks noChangeArrowheads="1"/>
              </p:cNvSpPr>
              <p:nvPr/>
            </p:nvSpPr>
            <p:spPr bwMode="auto">
              <a:xfrm>
                <a:off x="1113" y="2673"/>
                <a:ext cx="43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 b="1"/>
                  <a:t>Anaphase</a:t>
                </a:r>
              </a:p>
              <a:p>
                <a:r>
                  <a:rPr kumimoji="1" lang="en-US" altLang="en-US" sz="800" b="1"/>
                  <a:t>Telophase</a:t>
                </a:r>
              </a:p>
            </p:txBody>
          </p:sp>
          <p:sp>
            <p:nvSpPr>
              <p:cNvPr id="72744" name="Text Box 40"/>
              <p:cNvSpPr txBox="1">
                <a:spLocks noChangeArrowheads="1"/>
              </p:cNvSpPr>
              <p:nvPr/>
            </p:nvSpPr>
            <p:spPr bwMode="auto">
              <a:xfrm>
                <a:off x="2449" y="2665"/>
                <a:ext cx="61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800"/>
                  <a:t>Sister chromatids</a:t>
                </a:r>
              </a:p>
              <a:p>
                <a:r>
                  <a:rPr kumimoji="1" lang="en-US" altLang="en-US" sz="800"/>
                  <a:t>separate during</a:t>
                </a:r>
              </a:p>
              <a:p>
                <a:r>
                  <a:rPr kumimoji="1" lang="en-US" altLang="en-US" sz="800"/>
                  <a:t>anaphase</a:t>
                </a:r>
              </a:p>
            </p:txBody>
          </p:sp>
          <p:sp>
            <p:nvSpPr>
              <p:cNvPr id="72745" name="Text Box 41"/>
              <p:cNvSpPr txBox="1">
                <a:spLocks noChangeArrowheads="1"/>
              </p:cNvSpPr>
              <p:nvPr/>
            </p:nvSpPr>
            <p:spPr bwMode="auto">
              <a:xfrm>
                <a:off x="1720" y="3368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2</a:t>
                </a:r>
                <a:r>
                  <a:rPr kumimoji="1" lang="en-US" altLang="en-US" sz="800" i="1"/>
                  <a:t>n</a:t>
                </a:r>
              </a:p>
            </p:txBody>
          </p:sp>
          <p:sp>
            <p:nvSpPr>
              <p:cNvPr id="72746" name="Text Box 42"/>
              <p:cNvSpPr txBox="1">
                <a:spLocks noChangeArrowheads="1"/>
              </p:cNvSpPr>
              <p:nvPr/>
            </p:nvSpPr>
            <p:spPr bwMode="auto">
              <a:xfrm>
                <a:off x="2681" y="3368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2</a:t>
                </a:r>
                <a:r>
                  <a:rPr kumimoji="1" lang="en-US" altLang="en-US" sz="800" i="1"/>
                  <a:t>n</a:t>
                </a:r>
              </a:p>
            </p:txBody>
          </p:sp>
          <p:sp>
            <p:nvSpPr>
              <p:cNvPr id="72747" name="Text Box 43"/>
              <p:cNvSpPr txBox="1">
                <a:spLocks noChangeArrowheads="1"/>
              </p:cNvSpPr>
              <p:nvPr/>
            </p:nvSpPr>
            <p:spPr bwMode="auto">
              <a:xfrm>
                <a:off x="1840" y="3449"/>
                <a:ext cx="55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 b="1"/>
                  <a:t>Daughter cells</a:t>
                </a:r>
              </a:p>
              <a:p>
                <a:pPr algn="ctr"/>
                <a:r>
                  <a:rPr kumimoji="1" lang="en-US" altLang="en-US" sz="800" b="1"/>
                  <a:t>of mitosis</a:t>
                </a:r>
              </a:p>
            </p:txBody>
          </p:sp>
          <p:sp>
            <p:nvSpPr>
              <p:cNvPr id="72748" name="Text Box 44"/>
              <p:cNvSpPr txBox="1">
                <a:spLocks noChangeArrowheads="1"/>
              </p:cNvSpPr>
              <p:nvPr/>
            </p:nvSpPr>
            <p:spPr bwMode="auto">
              <a:xfrm>
                <a:off x="2931" y="1584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kumimoji="1" lang="en-US" altLang="en-US" sz="800"/>
                  <a:t>2</a:t>
                </a:r>
                <a:r>
                  <a:rPr kumimoji="1" lang="en-US" altLang="en-US" sz="800" i="1"/>
                  <a:t>n </a:t>
                </a:r>
                <a:r>
                  <a:rPr kumimoji="1" lang="en-US" altLang="en-US" sz="800"/>
                  <a:t>= 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951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1295400" y="1676400"/>
            <a:ext cx="6135688" cy="4240213"/>
            <a:chOff x="624" y="912"/>
            <a:chExt cx="4543" cy="3141"/>
          </a:xfrm>
        </p:grpSpPr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12"/>
              <a:ext cx="4512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8" name="Text Box 6"/>
            <p:cNvSpPr txBox="1">
              <a:spLocks noChangeArrowheads="1"/>
            </p:cNvSpPr>
            <p:nvPr/>
          </p:nvSpPr>
          <p:spPr bwMode="auto">
            <a:xfrm>
              <a:off x="1021" y="932"/>
              <a:ext cx="34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 b="1"/>
                <a:t>Key</a:t>
              </a:r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782" y="1181"/>
              <a:ext cx="88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200"/>
                <a:t>Maternal set of</a:t>
              </a:r>
            </a:p>
            <a:p>
              <a:r>
                <a:rPr kumimoji="1" lang="en-US" altLang="en-US" sz="1200"/>
                <a:t>chromosomes</a:t>
              </a:r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778" y="1469"/>
              <a:ext cx="86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200"/>
                <a:t>Paternal set of</a:t>
              </a:r>
            </a:p>
            <a:p>
              <a:r>
                <a:rPr kumimoji="1" lang="en-US" altLang="en-US" sz="1200"/>
                <a:t>chromosomes</a:t>
              </a: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1654" y="1379"/>
              <a:ext cx="79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200" b="1"/>
                <a:t>Possibility 1</a:t>
              </a: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2520" y="1850"/>
              <a:ext cx="1235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Two equally probable </a:t>
              </a:r>
            </a:p>
            <a:p>
              <a:pPr algn="ctr"/>
              <a:r>
                <a:rPr kumimoji="1" lang="en-US" altLang="en-US" sz="1200"/>
                <a:t>arrangements of</a:t>
              </a:r>
            </a:p>
            <a:p>
              <a:pPr algn="ctr"/>
              <a:r>
                <a:rPr kumimoji="1" lang="en-US" altLang="en-US" sz="1200"/>
                <a:t>chromosomes at</a:t>
              </a:r>
            </a:p>
            <a:p>
              <a:pPr algn="ctr"/>
              <a:r>
                <a:rPr kumimoji="1" lang="en-US" altLang="en-US" sz="1200"/>
                <a:t>metaphase I</a:t>
              </a: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3972" y="1379"/>
              <a:ext cx="79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200" b="1"/>
                <a:t>Possibility 2</a:t>
              </a:r>
            </a:p>
          </p:txBody>
        </p:sp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2761" y="2828"/>
              <a:ext cx="78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Metaphase II</a:t>
              </a:r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2831" y="3470"/>
              <a:ext cx="599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Daughter</a:t>
              </a:r>
            </a:p>
            <a:p>
              <a:pPr algn="ctr"/>
              <a:r>
                <a:rPr kumimoji="1" lang="en-US" altLang="en-US" sz="1200"/>
                <a:t>cells</a:t>
              </a:r>
            </a:p>
          </p:txBody>
        </p:sp>
        <p:sp>
          <p:nvSpPr>
            <p:cNvPr id="74766" name="AutoShape 14"/>
            <p:cNvSpPr>
              <a:spLocks/>
            </p:cNvSpPr>
            <p:nvPr/>
          </p:nvSpPr>
          <p:spPr bwMode="auto">
            <a:xfrm rot="-5400000">
              <a:off x="1500" y="3476"/>
              <a:ext cx="96" cy="728"/>
            </a:xfrm>
            <a:prstGeom prst="leftBrace">
              <a:avLst>
                <a:gd name="adj1" fmla="val 63194"/>
                <a:gd name="adj2" fmla="val 4931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67" name="AutoShape 15"/>
            <p:cNvSpPr>
              <a:spLocks/>
            </p:cNvSpPr>
            <p:nvPr/>
          </p:nvSpPr>
          <p:spPr bwMode="auto">
            <a:xfrm rot="-5400000">
              <a:off x="2400" y="3476"/>
              <a:ext cx="96" cy="728"/>
            </a:xfrm>
            <a:prstGeom prst="leftBrace">
              <a:avLst>
                <a:gd name="adj1" fmla="val 63194"/>
                <a:gd name="adj2" fmla="val 4931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68" name="Text Box 16"/>
            <p:cNvSpPr txBox="1">
              <a:spLocks noChangeArrowheads="1"/>
            </p:cNvSpPr>
            <p:nvPr/>
          </p:nvSpPr>
          <p:spPr bwMode="auto">
            <a:xfrm>
              <a:off x="1111" y="3850"/>
              <a:ext cx="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Combination 1</a:t>
              </a:r>
            </a:p>
          </p:txBody>
        </p:sp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2017" y="3850"/>
              <a:ext cx="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Combination 2</a:t>
              </a:r>
            </a:p>
          </p:txBody>
        </p:sp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3409" y="3850"/>
              <a:ext cx="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Combination 3</a:t>
              </a:r>
            </a:p>
          </p:txBody>
        </p:sp>
        <p:sp>
          <p:nvSpPr>
            <p:cNvPr id="74771" name="AutoShape 19"/>
            <p:cNvSpPr>
              <a:spLocks/>
            </p:cNvSpPr>
            <p:nvPr/>
          </p:nvSpPr>
          <p:spPr bwMode="auto">
            <a:xfrm rot="-5400000">
              <a:off x="3792" y="3476"/>
              <a:ext cx="96" cy="728"/>
            </a:xfrm>
            <a:prstGeom prst="leftBrace">
              <a:avLst>
                <a:gd name="adj1" fmla="val 63194"/>
                <a:gd name="adj2" fmla="val 4931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72" name="AutoShape 20"/>
            <p:cNvSpPr>
              <a:spLocks/>
            </p:cNvSpPr>
            <p:nvPr/>
          </p:nvSpPr>
          <p:spPr bwMode="auto">
            <a:xfrm rot="-5400000">
              <a:off x="4700" y="3480"/>
              <a:ext cx="96" cy="728"/>
            </a:xfrm>
            <a:prstGeom prst="leftBrace">
              <a:avLst>
                <a:gd name="adj1" fmla="val 63194"/>
                <a:gd name="adj2" fmla="val 4931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4307" y="3850"/>
              <a:ext cx="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200"/>
                <a:t>Combination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354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4"/>
          <p:cNvGrpSpPr>
            <a:grpSpLocks/>
          </p:cNvGrpSpPr>
          <p:nvPr/>
        </p:nvGrpSpPr>
        <p:grpSpPr bwMode="auto">
          <a:xfrm>
            <a:off x="1143000" y="457200"/>
            <a:ext cx="5524500" cy="5862638"/>
            <a:chOff x="1543" y="1259"/>
            <a:chExt cx="2393" cy="2831"/>
          </a:xfrm>
        </p:grpSpPr>
        <p:sp>
          <p:nvSpPr>
            <p:cNvPr id="76803" name="Text Box 5"/>
            <p:cNvSpPr txBox="1">
              <a:spLocks noChangeArrowheads="1"/>
            </p:cNvSpPr>
            <p:nvPr/>
          </p:nvSpPr>
          <p:spPr bwMode="auto">
            <a:xfrm>
              <a:off x="1543" y="3926"/>
              <a:ext cx="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1400" b="1"/>
            </a:p>
          </p:txBody>
        </p:sp>
        <p:pic>
          <p:nvPicPr>
            <p:cNvPr id="7680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1397"/>
              <a:ext cx="1542" cy="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5" name="Text Box 7"/>
            <p:cNvSpPr txBox="1">
              <a:spLocks noChangeArrowheads="1"/>
            </p:cNvSpPr>
            <p:nvPr/>
          </p:nvSpPr>
          <p:spPr bwMode="auto">
            <a:xfrm>
              <a:off x="2009" y="1259"/>
              <a:ext cx="3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Prophase I</a:t>
              </a:r>
            </a:p>
            <a:p>
              <a:pPr algn="ctr"/>
              <a:r>
                <a:rPr kumimoji="1" lang="en-US" altLang="en-US" sz="1000"/>
                <a:t>of meiosis</a:t>
              </a:r>
            </a:p>
          </p:txBody>
        </p:sp>
        <p:sp>
          <p:nvSpPr>
            <p:cNvPr id="76806" name="Text Box 8"/>
            <p:cNvSpPr txBox="1">
              <a:spLocks noChangeArrowheads="1"/>
            </p:cNvSpPr>
            <p:nvPr/>
          </p:nvSpPr>
          <p:spPr bwMode="auto">
            <a:xfrm>
              <a:off x="3181" y="1259"/>
              <a:ext cx="3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Nonsister</a:t>
              </a:r>
            </a:p>
            <a:p>
              <a:r>
                <a:rPr kumimoji="1" lang="en-US" altLang="en-US" sz="1000"/>
                <a:t>chromatids</a:t>
              </a:r>
            </a:p>
          </p:txBody>
        </p:sp>
        <p:sp>
          <p:nvSpPr>
            <p:cNvPr id="76807" name="Line 9"/>
            <p:cNvSpPr>
              <a:spLocks noChangeShapeType="1"/>
            </p:cNvSpPr>
            <p:nvPr/>
          </p:nvSpPr>
          <p:spPr bwMode="auto">
            <a:xfrm flipH="1">
              <a:off x="2991" y="1352"/>
              <a:ext cx="222" cy="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6808" name="Line 10"/>
            <p:cNvSpPr>
              <a:spLocks noChangeShapeType="1"/>
            </p:cNvSpPr>
            <p:nvPr/>
          </p:nvSpPr>
          <p:spPr bwMode="auto">
            <a:xfrm flipH="1">
              <a:off x="3053" y="1358"/>
              <a:ext cx="157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6809" name="AutoShape 11"/>
            <p:cNvSpPr>
              <a:spLocks/>
            </p:cNvSpPr>
            <p:nvPr/>
          </p:nvSpPr>
          <p:spPr bwMode="auto">
            <a:xfrm rot="-5465391">
              <a:off x="2977" y="1649"/>
              <a:ext cx="49" cy="157"/>
            </a:xfrm>
            <a:prstGeom prst="leftBrace">
              <a:avLst>
                <a:gd name="adj1" fmla="val 2670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0" name="Line 12"/>
            <p:cNvSpPr>
              <a:spLocks noChangeShapeType="1"/>
            </p:cNvSpPr>
            <p:nvPr/>
          </p:nvSpPr>
          <p:spPr bwMode="auto">
            <a:xfrm flipH="1">
              <a:off x="2813" y="1747"/>
              <a:ext cx="196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6811" name="Text Box 13"/>
            <p:cNvSpPr txBox="1">
              <a:spLocks noChangeArrowheads="1"/>
            </p:cNvSpPr>
            <p:nvPr/>
          </p:nvSpPr>
          <p:spPr bwMode="auto">
            <a:xfrm>
              <a:off x="2566" y="1764"/>
              <a:ext cx="238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Tetrad</a:t>
              </a:r>
            </a:p>
          </p:txBody>
        </p:sp>
        <p:sp>
          <p:nvSpPr>
            <p:cNvPr id="76812" name="Text Box 14"/>
            <p:cNvSpPr txBox="1">
              <a:spLocks noChangeArrowheads="1"/>
            </p:cNvSpPr>
            <p:nvPr/>
          </p:nvSpPr>
          <p:spPr bwMode="auto">
            <a:xfrm>
              <a:off x="3208" y="2001"/>
              <a:ext cx="31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Chiasma,</a:t>
              </a:r>
            </a:p>
            <a:p>
              <a:r>
                <a:rPr kumimoji="1" lang="en-US" altLang="en-US" sz="1000"/>
                <a:t>site of</a:t>
              </a:r>
            </a:p>
            <a:p>
              <a:r>
                <a:rPr kumimoji="1" lang="en-US" altLang="en-US" sz="1000"/>
                <a:t>crossing</a:t>
              </a:r>
            </a:p>
            <a:p>
              <a:r>
                <a:rPr kumimoji="1" lang="en-US" altLang="en-US" sz="1000"/>
                <a:t>over</a:t>
              </a:r>
            </a:p>
          </p:txBody>
        </p:sp>
        <p:sp>
          <p:nvSpPr>
            <p:cNvPr id="76813" name="Line 15"/>
            <p:cNvSpPr>
              <a:spLocks noChangeShapeType="1"/>
            </p:cNvSpPr>
            <p:nvPr/>
          </p:nvSpPr>
          <p:spPr bwMode="auto">
            <a:xfrm>
              <a:off x="3026" y="2035"/>
              <a:ext cx="2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6814" name="Line 16"/>
            <p:cNvSpPr>
              <a:spLocks noChangeShapeType="1"/>
            </p:cNvSpPr>
            <p:nvPr/>
          </p:nvSpPr>
          <p:spPr bwMode="auto">
            <a:xfrm flipH="1">
              <a:off x="3600" y="1952"/>
              <a:ext cx="178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6815" name="Text Box 17"/>
            <p:cNvSpPr txBox="1">
              <a:spLocks noChangeArrowheads="1"/>
            </p:cNvSpPr>
            <p:nvPr/>
          </p:nvSpPr>
          <p:spPr bwMode="auto">
            <a:xfrm>
              <a:off x="2010" y="2339"/>
              <a:ext cx="38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Metaphase I</a:t>
              </a:r>
            </a:p>
          </p:txBody>
        </p:sp>
        <p:sp>
          <p:nvSpPr>
            <p:cNvPr id="76816" name="Text Box 18"/>
            <p:cNvSpPr txBox="1">
              <a:spLocks noChangeArrowheads="1"/>
            </p:cNvSpPr>
            <p:nvPr/>
          </p:nvSpPr>
          <p:spPr bwMode="auto">
            <a:xfrm>
              <a:off x="2014" y="2958"/>
              <a:ext cx="39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kumimoji="1" lang="en-US" altLang="en-US" sz="1000"/>
                <a:t>Metaphase II</a:t>
              </a:r>
            </a:p>
          </p:txBody>
        </p:sp>
        <p:sp>
          <p:nvSpPr>
            <p:cNvPr id="76817" name="Text Box 19"/>
            <p:cNvSpPr txBox="1">
              <a:spLocks noChangeArrowheads="1"/>
            </p:cNvSpPr>
            <p:nvPr/>
          </p:nvSpPr>
          <p:spPr bwMode="auto">
            <a:xfrm>
              <a:off x="1978" y="3428"/>
              <a:ext cx="3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Daughter</a:t>
              </a:r>
            </a:p>
            <a:p>
              <a:r>
                <a:rPr kumimoji="1" lang="en-US" altLang="en-US" sz="1000"/>
                <a:t>cells</a:t>
              </a:r>
            </a:p>
          </p:txBody>
        </p:sp>
        <p:sp>
          <p:nvSpPr>
            <p:cNvPr id="76818" name="Text Box 20"/>
            <p:cNvSpPr txBox="1">
              <a:spLocks noChangeArrowheads="1"/>
            </p:cNvSpPr>
            <p:nvPr/>
          </p:nvSpPr>
          <p:spPr bwMode="auto">
            <a:xfrm>
              <a:off x="2771" y="3898"/>
              <a:ext cx="4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1000"/>
                <a:t>Recombinant</a:t>
              </a:r>
            </a:p>
            <a:p>
              <a:r>
                <a:rPr kumimoji="1" lang="en-US" altLang="en-US" sz="1000"/>
                <a:t>chromosomes</a:t>
              </a:r>
            </a:p>
          </p:txBody>
        </p:sp>
        <p:sp>
          <p:nvSpPr>
            <p:cNvPr id="76819" name="Line 21"/>
            <p:cNvSpPr>
              <a:spLocks noChangeShapeType="1"/>
            </p:cNvSpPr>
            <p:nvPr/>
          </p:nvSpPr>
          <p:spPr bwMode="auto">
            <a:xfrm>
              <a:off x="2872" y="3823"/>
              <a:ext cx="145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6820" name="Line 22"/>
            <p:cNvSpPr>
              <a:spLocks noChangeShapeType="1"/>
            </p:cNvSpPr>
            <p:nvPr/>
          </p:nvSpPr>
          <p:spPr bwMode="auto">
            <a:xfrm flipH="1">
              <a:off x="3006" y="3823"/>
              <a:ext cx="153" cy="1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94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/>
              <a:t>Mitosis</a:t>
            </a:r>
            <a:r>
              <a:rPr lang="en-US" altLang="en-US" sz="280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/>
              <a:t>	- each new cell (</a:t>
            </a:r>
            <a:r>
              <a:rPr lang="en-US" altLang="en-US" u="sng" smtClean="0">
                <a:solidFill>
                  <a:srgbClr val="FF0000"/>
                </a:solidFill>
              </a:rPr>
              <a:t>daughter cell</a:t>
            </a:r>
            <a:r>
              <a:rPr lang="en-US" altLang="en-US" sz="2800" smtClean="0"/>
              <a:t>) receives and identical set of genetic material from the old cell (</a:t>
            </a:r>
            <a:r>
              <a:rPr lang="en-US" altLang="en-US" u="sng" smtClean="0">
                <a:solidFill>
                  <a:srgbClr val="FF0000"/>
                </a:solidFill>
              </a:rPr>
              <a:t>parent cell</a:t>
            </a:r>
            <a:r>
              <a:rPr lang="en-US" altLang="en-US" sz="2800" smtClean="0"/>
              <a:t>) -forms </a:t>
            </a:r>
            <a:r>
              <a:rPr lang="en-US" altLang="en-US" u="sng" smtClean="0">
                <a:solidFill>
                  <a:srgbClr val="FF0000"/>
                </a:solidFill>
              </a:rPr>
              <a:t>SOMATIC CELLS</a:t>
            </a:r>
            <a:r>
              <a:rPr lang="en-US" altLang="en-US" sz="2800" smtClean="0"/>
              <a:t> (body cells)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/>
              <a:t>Meiosis</a:t>
            </a:r>
            <a:r>
              <a:rPr lang="en-US" altLang="en-US" sz="280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/>
              <a:t>- daughter cells receive </a:t>
            </a:r>
            <a:r>
              <a:rPr lang="en-US" altLang="en-US" u="sng" smtClean="0">
                <a:solidFill>
                  <a:srgbClr val="FF0000"/>
                </a:solidFill>
              </a:rPr>
              <a:t>half</a:t>
            </a:r>
            <a:r>
              <a:rPr lang="en-US" altLang="en-US" sz="2800" smtClean="0"/>
              <a:t> the amount of genetic material from the parent cell - forms </a:t>
            </a:r>
            <a:r>
              <a:rPr lang="en-US" altLang="en-US" u="sng" smtClean="0">
                <a:solidFill>
                  <a:srgbClr val="FF0000"/>
                </a:solidFill>
              </a:rPr>
              <a:t>GAMETES</a:t>
            </a:r>
            <a:r>
              <a:rPr lang="en-US" altLang="en-US" sz="2800" smtClean="0"/>
              <a:t> (sex cells)</a:t>
            </a:r>
          </a:p>
        </p:txBody>
      </p:sp>
    </p:spTree>
    <p:extLst>
      <p:ext uri="{BB962C8B-B14F-4D97-AF65-F5344CB8AC3E}">
        <p14:creationId xmlns:p14="http://schemas.microsoft.com/office/powerpoint/2010/main" val="24156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/>
          <p:cNvGrpSpPr>
            <a:grpSpLocks/>
          </p:cNvGrpSpPr>
          <p:nvPr/>
        </p:nvGrpSpPr>
        <p:grpSpPr bwMode="auto">
          <a:xfrm>
            <a:off x="2600325" y="609600"/>
            <a:ext cx="4510088" cy="5170488"/>
            <a:chOff x="1623" y="839"/>
            <a:chExt cx="2841" cy="3257"/>
          </a:xfrm>
        </p:grpSpPr>
        <p:sp>
          <p:nvSpPr>
            <p:cNvPr id="22531" name="Text Box 5"/>
            <p:cNvSpPr txBox="1">
              <a:spLocks noChangeArrowheads="1"/>
            </p:cNvSpPr>
            <p:nvPr/>
          </p:nvSpPr>
          <p:spPr bwMode="auto">
            <a:xfrm>
              <a:off x="1623" y="3886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1400" b="1"/>
            </a:p>
          </p:txBody>
        </p:sp>
        <p:grpSp>
          <p:nvGrpSpPr>
            <p:cNvPr id="22532" name="Group 6"/>
            <p:cNvGrpSpPr>
              <a:grpSpLocks/>
            </p:cNvGrpSpPr>
            <p:nvPr/>
          </p:nvGrpSpPr>
          <p:grpSpPr bwMode="auto">
            <a:xfrm>
              <a:off x="1784" y="839"/>
              <a:ext cx="2680" cy="3257"/>
              <a:chOff x="1784" y="839"/>
              <a:chExt cx="2680" cy="3257"/>
            </a:xfrm>
          </p:grpSpPr>
          <p:grpSp>
            <p:nvGrpSpPr>
              <p:cNvPr id="22533" name="Group 7"/>
              <p:cNvGrpSpPr>
                <a:grpSpLocks/>
              </p:cNvGrpSpPr>
              <p:nvPr/>
            </p:nvGrpSpPr>
            <p:grpSpPr bwMode="auto">
              <a:xfrm>
                <a:off x="1784" y="839"/>
                <a:ext cx="2680" cy="3016"/>
                <a:chOff x="1784" y="839"/>
                <a:chExt cx="2680" cy="3016"/>
              </a:xfrm>
            </p:grpSpPr>
            <p:pic>
              <p:nvPicPr>
                <p:cNvPr id="22535" name="Picture 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" y="839"/>
                  <a:ext cx="2330" cy="3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3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943" y="845"/>
                  <a:ext cx="32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400" b="1"/>
                    <a:t>Key</a:t>
                  </a:r>
                </a:p>
              </p:txBody>
            </p:sp>
            <p:sp>
              <p:nvSpPr>
                <p:cNvPr id="225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72" y="1057"/>
                  <a:ext cx="58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200"/>
                    <a:t>Haploid (</a:t>
                  </a:r>
                  <a:r>
                    <a:rPr kumimoji="1" lang="en-US" altLang="en-US" sz="1200" i="1"/>
                    <a:t>n</a:t>
                  </a:r>
                  <a:r>
                    <a:rPr kumimoji="1" lang="en-US" altLang="en-US" sz="1200"/>
                    <a:t>)</a:t>
                  </a:r>
                </a:p>
              </p:txBody>
            </p:sp>
            <p:sp>
              <p:nvSpPr>
                <p:cNvPr id="225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67" y="1192"/>
                  <a:ext cx="60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200"/>
                    <a:t>Diploid (2</a:t>
                  </a:r>
                  <a:r>
                    <a:rPr kumimoji="1" lang="en-US" altLang="en-US" sz="1200" i="1"/>
                    <a:t>n</a:t>
                  </a:r>
                  <a:r>
                    <a:rPr kumimoji="1" lang="en-US" altLang="en-US" sz="1200"/>
                    <a:t>)</a:t>
                  </a:r>
                </a:p>
              </p:txBody>
            </p:sp>
            <p:sp>
              <p:nvSpPr>
                <p:cNvPr id="225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512" y="943"/>
                  <a:ext cx="119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200"/>
                    <a:t>Haploid gametes (</a:t>
                  </a:r>
                  <a:r>
                    <a:rPr kumimoji="1" lang="en-US" altLang="en-US" sz="1200" i="1"/>
                    <a:t>n </a:t>
                  </a:r>
                  <a:r>
                    <a:rPr kumimoji="1" lang="en-US" altLang="en-US" sz="1200"/>
                    <a:t>= 23)</a:t>
                  </a:r>
                </a:p>
              </p:txBody>
            </p:sp>
            <p:sp>
              <p:nvSpPr>
                <p:cNvPr id="225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213" y="1130"/>
                  <a:ext cx="51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200"/>
                    <a:t>Ovum (</a:t>
                  </a:r>
                  <a:r>
                    <a:rPr kumimoji="1" lang="en-US" altLang="en-US" sz="1200" i="1"/>
                    <a:t>n</a:t>
                  </a:r>
                  <a:r>
                    <a:rPr kumimoji="1" lang="en-US" altLang="en-US" sz="1200"/>
                    <a:t>)</a:t>
                  </a:r>
                </a:p>
              </p:txBody>
            </p:sp>
            <p:sp>
              <p:nvSpPr>
                <p:cNvPr id="225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14" y="1720"/>
                  <a:ext cx="42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1200"/>
                    <a:t>Sperm</a:t>
                  </a:r>
                </a:p>
                <a:p>
                  <a:r>
                    <a:rPr kumimoji="1" lang="en-US" altLang="en-US" sz="1200"/>
                    <a:t>Cell </a:t>
                  </a:r>
                  <a:r>
                    <a:rPr kumimoji="1" lang="en-US" altLang="en-US" sz="1200" i="1"/>
                    <a:t>(n)</a:t>
                  </a:r>
                  <a:endParaRPr kumimoji="1" lang="en-US" altLang="en-US" sz="1200"/>
                </a:p>
              </p:txBody>
            </p:sp>
            <p:sp>
              <p:nvSpPr>
                <p:cNvPr id="2254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962" y="2111"/>
                  <a:ext cx="517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200" b="1"/>
                    <a:t>MEIOSIS</a:t>
                  </a:r>
                </a:p>
              </p:txBody>
            </p:sp>
            <p:sp>
              <p:nvSpPr>
                <p:cNvPr id="2254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31" y="2107"/>
                  <a:ext cx="83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kumimoji="1" lang="en-US" altLang="en-US" sz="1200" b="1"/>
                    <a:t>FERTILIZATION</a:t>
                  </a:r>
                </a:p>
              </p:txBody>
            </p:sp>
            <p:sp>
              <p:nvSpPr>
                <p:cNvPr id="2254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226" y="2680"/>
                  <a:ext cx="3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1200"/>
                    <a:t>Ovary</a:t>
                  </a:r>
                </a:p>
              </p:txBody>
            </p:sp>
            <p:sp>
              <p:nvSpPr>
                <p:cNvPr id="2254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007" y="2709"/>
                  <a:ext cx="3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1200"/>
                    <a:t>Testis</a:t>
                  </a:r>
                </a:p>
              </p:txBody>
            </p:sp>
            <p:sp>
              <p:nvSpPr>
                <p:cNvPr id="2254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62" y="2679"/>
                  <a:ext cx="50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1200"/>
                    <a:t>Diploid</a:t>
                  </a:r>
                </a:p>
                <a:p>
                  <a:r>
                    <a:rPr kumimoji="1" lang="en-US" altLang="en-US" sz="1200"/>
                    <a:t>zygote</a:t>
                  </a:r>
                </a:p>
                <a:p>
                  <a:r>
                    <a:rPr kumimoji="1" lang="en-US" altLang="en-US" sz="1200"/>
                    <a:t>(2</a:t>
                  </a:r>
                  <a:r>
                    <a:rPr kumimoji="1" lang="en-US" altLang="en-US" sz="1200" i="1"/>
                    <a:t>n</a:t>
                  </a:r>
                  <a:r>
                    <a:rPr kumimoji="1" lang="en-US" altLang="en-US" sz="1200"/>
                    <a:t> = 46)</a:t>
                  </a:r>
                </a:p>
              </p:txBody>
            </p:sp>
            <p:sp>
              <p:nvSpPr>
                <p:cNvPr id="2254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81" y="3370"/>
                  <a:ext cx="70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kumimoji="1" lang="en-US" altLang="en-US" sz="1200" b="1"/>
                    <a:t>Mitosis and</a:t>
                  </a:r>
                </a:p>
                <a:p>
                  <a:r>
                    <a:rPr kumimoji="1" lang="en-US" altLang="en-US" sz="1200" b="1"/>
                    <a:t>development</a:t>
                  </a:r>
                </a:p>
              </p:txBody>
            </p:sp>
          </p:grpSp>
          <p:sp>
            <p:nvSpPr>
              <p:cNvPr id="22534" name="Text Box 21"/>
              <p:cNvSpPr txBox="1">
                <a:spLocks noChangeArrowheads="1"/>
              </p:cNvSpPr>
              <p:nvPr/>
            </p:nvSpPr>
            <p:spPr bwMode="auto">
              <a:xfrm>
                <a:off x="2153" y="3808"/>
                <a:ext cx="92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kumimoji="1" lang="en-US" altLang="en-US" sz="1200"/>
                  <a:t>Multicellular diploid</a:t>
                </a:r>
              </a:p>
              <a:p>
                <a:r>
                  <a:rPr kumimoji="1" lang="en-US" altLang="en-US" sz="1200"/>
                  <a:t>adults (2</a:t>
                </a:r>
                <a:r>
                  <a:rPr kumimoji="1" lang="en-US" altLang="en-US" sz="1200" i="1"/>
                  <a:t>n</a:t>
                </a:r>
                <a:r>
                  <a:rPr kumimoji="1" lang="en-US" altLang="en-US" sz="1200"/>
                  <a:t> = 46)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0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696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Division of the nuclear material involves the separation of condensed DNA chromatin -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CHROMOSOMES: “</a:t>
            </a:r>
            <a:r>
              <a:rPr lang="en-US" altLang="en-US" sz="2700" u="sng" smtClean="0">
                <a:solidFill>
                  <a:srgbClr val="FF0000"/>
                </a:solidFill>
              </a:rPr>
              <a:t>colored bodies</a:t>
            </a:r>
            <a:r>
              <a:rPr lang="en-US" altLang="en-US" sz="2700" smtClean="0"/>
              <a:t>” – condensed </a:t>
            </a:r>
            <a:r>
              <a:rPr lang="en-US" altLang="en-US" sz="2700" u="sng" smtClean="0">
                <a:solidFill>
                  <a:srgbClr val="FF0000"/>
                </a:solidFill>
              </a:rPr>
              <a:t>chromatin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- each species has a particular number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SOMATIC Cells: </a:t>
            </a:r>
            <a:r>
              <a:rPr lang="en-US" altLang="en-US" sz="2700" u="sng" smtClean="0">
                <a:solidFill>
                  <a:srgbClr val="FF0000"/>
                </a:solidFill>
              </a:rPr>
              <a:t>2 sets</a:t>
            </a:r>
            <a:r>
              <a:rPr lang="en-US" altLang="en-US" sz="2700" smtClean="0"/>
              <a:t> of each chromosome (</a:t>
            </a:r>
            <a:r>
              <a:rPr lang="en-US" altLang="en-US" sz="2700" u="sng" smtClean="0">
                <a:solidFill>
                  <a:srgbClr val="FF0000"/>
                </a:solidFill>
              </a:rPr>
              <a:t>2N</a:t>
            </a:r>
            <a:r>
              <a:rPr lang="en-US" altLang="en-US" sz="2700" smtClean="0"/>
              <a:t>) – </a:t>
            </a:r>
            <a:r>
              <a:rPr lang="en-US" altLang="en-US" sz="2700" u="sng" smtClean="0">
                <a:solidFill>
                  <a:srgbClr val="FF0000"/>
                </a:solidFill>
              </a:rPr>
              <a:t>diploid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/>
              <a:t>GAMETES: </a:t>
            </a:r>
            <a:r>
              <a:rPr lang="en-US" altLang="en-US" sz="2700" u="sng" smtClean="0">
                <a:solidFill>
                  <a:srgbClr val="FF0000"/>
                </a:solidFill>
              </a:rPr>
              <a:t>1 set</a:t>
            </a:r>
            <a:r>
              <a:rPr lang="en-US" altLang="en-US" sz="2800" smtClean="0"/>
              <a:t> of each chromosome (</a:t>
            </a:r>
            <a:r>
              <a:rPr lang="en-US" altLang="en-US" sz="2700" u="sng" smtClean="0">
                <a:solidFill>
                  <a:srgbClr val="FF0000"/>
                </a:solidFill>
              </a:rPr>
              <a:t>N</a:t>
            </a:r>
            <a:r>
              <a:rPr lang="en-US" altLang="en-US" sz="2800" smtClean="0"/>
              <a:t>) - </a:t>
            </a:r>
            <a:r>
              <a:rPr lang="en-US" altLang="en-US" sz="2700" u="sng" smtClean="0">
                <a:solidFill>
                  <a:srgbClr val="FF0000"/>
                </a:solidFill>
              </a:rPr>
              <a:t>haploid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 u="sng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smtClean="0"/>
              <a:t>Structure of Chromosomes</a:t>
            </a:r>
          </a:p>
          <a:p>
            <a:pPr eaLnBrk="1" hangingPunct="1"/>
            <a:r>
              <a:rPr lang="en-US" altLang="en-US" sz="3200" smtClean="0"/>
              <a:t>Chromosome contains </a:t>
            </a:r>
            <a:r>
              <a:rPr lang="en-US" altLang="en-US" sz="3200" u="sng" smtClean="0">
                <a:solidFill>
                  <a:srgbClr val="FF0000"/>
                </a:solidFill>
              </a:rPr>
              <a:t>two sets</a:t>
            </a:r>
            <a:r>
              <a:rPr lang="en-US" altLang="en-US" sz="3200" smtClean="0"/>
              <a:t> of the same genetic material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smtClean="0"/>
              <a:t>	- each set </a:t>
            </a:r>
            <a:r>
              <a:rPr lang="en-US" altLang="en-US" sz="3200" smtClean="0">
                <a:sym typeface="Wingdings" pitchFamily="2" charset="2"/>
              </a:rPr>
              <a:t></a:t>
            </a:r>
            <a:r>
              <a:rPr lang="en-US" altLang="en-US" sz="3200" smtClean="0"/>
              <a:t> set of sister </a:t>
            </a:r>
            <a:r>
              <a:rPr lang="en-US" altLang="en-US" sz="3200" u="sng" smtClean="0">
                <a:solidFill>
                  <a:srgbClr val="FF0000"/>
                </a:solidFill>
              </a:rPr>
              <a:t>chromatids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smtClean="0"/>
              <a:t>	- linked by </a:t>
            </a:r>
            <a:r>
              <a:rPr lang="en-US" altLang="en-US" sz="3200" u="sng" smtClean="0">
                <a:solidFill>
                  <a:srgbClr val="FF0000"/>
                </a:solidFill>
              </a:rPr>
              <a:t>centromere</a:t>
            </a:r>
            <a:r>
              <a:rPr lang="en-US" altLang="en-US" sz="3200" smtClean="0"/>
              <a:t> - narrow waste - helps identify different chromosomes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 smtClean="0"/>
              <a:t>	</a:t>
            </a:r>
            <a:r>
              <a:rPr lang="en-US" altLang="en-US" sz="3200" u="sng" smtClean="0">
                <a:solidFill>
                  <a:srgbClr val="FF0000"/>
                </a:solidFill>
              </a:rPr>
              <a:t>Karyotype</a:t>
            </a:r>
          </a:p>
        </p:txBody>
      </p:sp>
    </p:spTree>
    <p:extLst>
      <p:ext uri="{BB962C8B-B14F-4D97-AF65-F5344CB8AC3E}">
        <p14:creationId xmlns:p14="http://schemas.microsoft.com/office/powerpoint/2010/main" val="14728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847725" y="1676400"/>
            <a:ext cx="6443663" cy="4410075"/>
            <a:chOff x="597" y="1350"/>
            <a:chExt cx="4059" cy="2778"/>
          </a:xfrm>
        </p:grpSpPr>
        <p:grpSp>
          <p:nvGrpSpPr>
            <p:cNvPr id="25604" name="Group 5"/>
            <p:cNvGrpSpPr>
              <a:grpSpLocks/>
            </p:cNvGrpSpPr>
            <p:nvPr/>
          </p:nvGrpSpPr>
          <p:grpSpPr bwMode="auto">
            <a:xfrm>
              <a:off x="887" y="1350"/>
              <a:ext cx="3769" cy="2730"/>
              <a:chOff x="589" y="914"/>
              <a:chExt cx="4234" cy="3065"/>
            </a:xfrm>
          </p:grpSpPr>
          <p:pic>
            <p:nvPicPr>
              <p:cNvPr id="2560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008"/>
                <a:ext cx="2236" cy="2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7" name="Text Box 7"/>
              <p:cNvSpPr txBox="1">
                <a:spLocks noChangeArrowheads="1"/>
              </p:cNvSpPr>
              <p:nvPr/>
            </p:nvSpPr>
            <p:spPr bwMode="auto">
              <a:xfrm>
                <a:off x="4302" y="914"/>
                <a:ext cx="46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200"/>
                  <a:t>0.5 µm</a:t>
                </a:r>
                <a:endParaRPr kumimoji="1" lang="en-US" altLang="en-US" sz="2400"/>
              </a:p>
            </p:txBody>
          </p:sp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104" y="1492"/>
                <a:ext cx="819" cy="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100"/>
                  <a:t>Chromosome</a:t>
                </a:r>
                <a:br>
                  <a:rPr kumimoji="1" lang="en-US" altLang="en-US" sz="1100"/>
                </a:br>
                <a:r>
                  <a:rPr kumimoji="1" lang="en-US" altLang="en-US" sz="1100"/>
                  <a:t>duplication</a:t>
                </a:r>
                <a:br>
                  <a:rPr kumimoji="1" lang="en-US" altLang="en-US" sz="1100"/>
                </a:br>
                <a:r>
                  <a:rPr kumimoji="1" lang="en-US" altLang="en-US" sz="1100"/>
                  <a:t>(including DNA </a:t>
                </a:r>
                <a:br>
                  <a:rPr kumimoji="1" lang="en-US" altLang="en-US" sz="1100"/>
                </a:br>
                <a:r>
                  <a:rPr kumimoji="1" lang="en-US" altLang="en-US" sz="1100"/>
                  <a:t>synthesis)</a:t>
                </a:r>
              </a:p>
            </p:txBody>
          </p:sp>
          <p:sp>
            <p:nvSpPr>
              <p:cNvPr id="25609" name="Text Box 9"/>
              <p:cNvSpPr txBox="1">
                <a:spLocks noChangeArrowheads="1"/>
              </p:cNvSpPr>
              <p:nvPr/>
            </p:nvSpPr>
            <p:spPr bwMode="auto">
              <a:xfrm>
                <a:off x="3240" y="2011"/>
                <a:ext cx="78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100"/>
                  <a:t>Centromere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3104" y="2192"/>
                <a:ext cx="40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 flipH="1" flipV="1">
                <a:off x="3504" y="2192"/>
                <a:ext cx="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2832" y="2913"/>
                <a:ext cx="587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Separation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of sister 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chromatids</a:t>
                </a:r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>
                <a:off x="3056" y="2504"/>
                <a:ext cx="352" cy="3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>
                <a:off x="3128" y="2504"/>
                <a:ext cx="288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15" name="Text Box 15"/>
              <p:cNvSpPr txBox="1">
                <a:spLocks noChangeArrowheads="1"/>
              </p:cNvSpPr>
              <p:nvPr/>
            </p:nvSpPr>
            <p:spPr bwMode="auto">
              <a:xfrm>
                <a:off x="3376" y="2794"/>
                <a:ext cx="56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sz="1000"/>
                  <a:t>Sister</a:t>
                </a:r>
                <a:br>
                  <a:rPr kumimoji="1" lang="en-US" altLang="en-US" sz="1000"/>
                </a:br>
                <a:r>
                  <a:rPr kumimoji="1" lang="en-US" altLang="en-US" sz="1000"/>
                  <a:t>chromatids</a:t>
                </a:r>
              </a:p>
            </p:txBody>
          </p: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>
                <a:off x="2824" y="3448"/>
                <a:ext cx="24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17" name="Line 17"/>
              <p:cNvSpPr>
                <a:spLocks noChangeShapeType="1"/>
              </p:cNvSpPr>
              <p:nvPr/>
            </p:nvSpPr>
            <p:spPr bwMode="auto">
              <a:xfrm flipH="1">
                <a:off x="3160" y="3456"/>
                <a:ext cx="248" cy="3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18" name="Text Box 18"/>
              <p:cNvSpPr txBox="1">
                <a:spLocks noChangeArrowheads="1"/>
              </p:cNvSpPr>
              <p:nvPr/>
            </p:nvSpPr>
            <p:spPr bwMode="auto">
              <a:xfrm>
                <a:off x="2809" y="3798"/>
                <a:ext cx="6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Centromeres</a:t>
                </a:r>
                <a:endParaRPr kumimoji="1" lang="en-US" altLang="en-US" sz="2400"/>
              </a:p>
            </p:txBody>
          </p:sp>
          <p:sp>
            <p:nvSpPr>
              <p:cNvPr id="25619" name="Line 19"/>
              <p:cNvSpPr>
                <a:spLocks noChangeShapeType="1"/>
              </p:cNvSpPr>
              <p:nvPr/>
            </p:nvSpPr>
            <p:spPr bwMode="auto">
              <a:xfrm>
                <a:off x="4176" y="3360"/>
                <a:ext cx="162" cy="4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20" name="Line 20"/>
              <p:cNvSpPr>
                <a:spLocks noChangeShapeType="1"/>
              </p:cNvSpPr>
              <p:nvPr/>
            </p:nvSpPr>
            <p:spPr bwMode="auto">
              <a:xfrm flipH="1">
                <a:off x="4398" y="3360"/>
                <a:ext cx="162" cy="4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21" name="Text Box 21"/>
              <p:cNvSpPr txBox="1">
                <a:spLocks noChangeArrowheads="1"/>
              </p:cNvSpPr>
              <p:nvPr/>
            </p:nvSpPr>
            <p:spPr bwMode="auto">
              <a:xfrm>
                <a:off x="4001" y="3806"/>
                <a:ext cx="8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000"/>
                  <a:t>Sister chromatids</a:t>
                </a:r>
              </a:p>
            </p:txBody>
          </p:sp>
          <p:grpSp>
            <p:nvGrpSpPr>
              <p:cNvPr id="25622" name="Group 22"/>
              <p:cNvGrpSpPr>
                <a:grpSpLocks/>
              </p:cNvGrpSpPr>
              <p:nvPr/>
            </p:nvGrpSpPr>
            <p:grpSpPr bwMode="auto">
              <a:xfrm>
                <a:off x="589" y="1017"/>
                <a:ext cx="2265" cy="2701"/>
                <a:chOff x="589" y="1017"/>
                <a:chExt cx="2265" cy="2701"/>
              </a:xfrm>
            </p:grpSpPr>
            <p:grpSp>
              <p:nvGrpSpPr>
                <p:cNvPr id="25623" name="Group 23"/>
                <p:cNvGrpSpPr>
                  <a:grpSpLocks/>
                </p:cNvGrpSpPr>
                <p:nvPr/>
              </p:nvGrpSpPr>
              <p:grpSpPr bwMode="auto">
                <a:xfrm>
                  <a:off x="589" y="1017"/>
                  <a:ext cx="1851" cy="2701"/>
                  <a:chOff x="757" y="1017"/>
                  <a:chExt cx="1851" cy="2701"/>
                </a:xfrm>
              </p:grpSpPr>
              <p:sp>
                <p:nvSpPr>
                  <p:cNvPr id="2562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6" y="1017"/>
                    <a:ext cx="1607" cy="7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kumimoji="1" lang="en-US" altLang="en-US" sz="1200"/>
                      <a:t>A eukaryotic cell has multiple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chromosomes, one of which is 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represented here. Before 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duplication, each chromosome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has a single DNA molecule.</a:t>
                    </a:r>
                  </a:p>
                </p:txBody>
              </p:sp>
              <p:sp>
                <p:nvSpPr>
                  <p:cNvPr id="2562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" y="1915"/>
                    <a:ext cx="1805" cy="7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kumimoji="1" lang="en-US" altLang="en-US" sz="1200"/>
                      <a:t>Once duplicated, a chromosome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consists of two sister chromatids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connected at the centromere. Each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chromatid contains a copy of the 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DNA molecule.</a:t>
                    </a:r>
                  </a:p>
                </p:txBody>
              </p:sp>
              <p:sp>
                <p:nvSpPr>
                  <p:cNvPr id="25629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5" y="3136"/>
                    <a:ext cx="1671" cy="5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kumimoji="1" lang="en-US" altLang="en-US" sz="1200"/>
                      <a:t>Mechanical processes separate 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the sister chromatids into two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 chromosomes and distribute </a:t>
                    </a:r>
                    <a:br>
                      <a:rPr kumimoji="1" lang="en-US" altLang="en-US" sz="1200"/>
                    </a:br>
                    <a:r>
                      <a:rPr kumimoji="1" lang="en-US" altLang="en-US" sz="1200"/>
                      <a:t>them to two daughter cells.</a:t>
                    </a:r>
                  </a:p>
                </p:txBody>
              </p:sp>
              <p:sp>
                <p:nvSpPr>
                  <p:cNvPr id="2563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1104"/>
                    <a:ext cx="0" cy="52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003"/>
                    <a:ext cx="0" cy="52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40"/>
                    <a:ext cx="0" cy="3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4" name="Line 30"/>
                <p:cNvSpPr>
                  <a:spLocks noChangeShapeType="1"/>
                </p:cNvSpPr>
                <p:nvPr/>
              </p:nvSpPr>
              <p:spPr bwMode="auto">
                <a:xfrm>
                  <a:off x="2448" y="1296"/>
                  <a:ext cx="40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5625" name="Line 31"/>
                <p:cNvSpPr>
                  <a:spLocks noChangeShapeType="1"/>
                </p:cNvSpPr>
                <p:nvPr/>
              </p:nvSpPr>
              <p:spPr bwMode="auto">
                <a:xfrm>
                  <a:off x="2443" y="2304"/>
                  <a:ext cx="41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5626" name="Line 32"/>
                <p:cNvSpPr>
                  <a:spLocks noChangeShapeType="1"/>
                </p:cNvSpPr>
                <p:nvPr/>
              </p:nvSpPr>
              <p:spPr bwMode="auto">
                <a:xfrm>
                  <a:off x="2433" y="3456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605" name="Rectangle 33"/>
            <p:cNvSpPr>
              <a:spLocks noChangeArrowheads="1"/>
            </p:cNvSpPr>
            <p:nvPr/>
          </p:nvSpPr>
          <p:spPr bwMode="auto">
            <a:xfrm>
              <a:off x="597" y="384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kumimoji="1"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777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1224</Words>
  <Application>Microsoft Office PowerPoint</Application>
  <PresentationFormat>On-screen Show (4:3)</PresentationFormat>
  <Paragraphs>403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Solstice</vt:lpstr>
      <vt:lpstr>Cellular Division</vt:lpstr>
      <vt:lpstr>PowerPoint Presentation</vt:lpstr>
      <vt:lpstr>Cell Division: basis for the continuity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Karyotype</vt:lpstr>
      <vt:lpstr>MITOTIC CELL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Mitosis (Karyokinesis)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SENSE OF CHROMOSOME NUMBERS</vt:lpstr>
      <vt:lpstr>CYTOKINESIS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MITOSIS AND MEIOSIS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Division</dc:title>
  <dc:creator>NDHS</dc:creator>
  <cp:lastModifiedBy>NDHS</cp:lastModifiedBy>
  <cp:revision>6</cp:revision>
  <dcterms:created xsi:type="dcterms:W3CDTF">2013-12-02T17:11:26Z</dcterms:created>
  <dcterms:modified xsi:type="dcterms:W3CDTF">2013-12-05T16:09:05Z</dcterms:modified>
</cp:coreProperties>
</file>