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9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67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75" r:id="rId30"/>
    <p:sldId id="270" r:id="rId31"/>
    <p:sldId id="271" r:id="rId32"/>
    <p:sldId id="272" r:id="rId33"/>
    <p:sldId id="291" r:id="rId34"/>
    <p:sldId id="273" r:id="rId35"/>
    <p:sldId id="27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D92AE5-DD45-40B6-9488-D5AF8041EEF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EB3093-9B64-4297-A965-30165B9840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nova.org.es/animbio/anim/transporte/passive1.sw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nova.org.es/animbio/anim/transporte/passive1.sw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nova.org.es/animbio/anim/transporte/passive1.sw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nova.org.es/animbio/anim/transporte/passive1.sw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sites/9834092339/student_view0/chapter38/animation_-_osmosi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nova.org.es/animbio/anim/transporte/passive1.sw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frm=1&amp;source=images&amp;cd=&amp;cad=rja&amp;docid=dRgo1y88BI13fM&amp;tbnid=5zc07Md6FcIAYM:&amp;ved=0CAUQjRw&amp;url=http://roahsbiology.pbworks.com/w/page/4321007/Cell%20Membranes&amp;ei=mro4Uoe3FIee9QSaloHYDg&amp;psig=AFQjCNFlmScJ3o5yLhEGp8pMxOq-diOTfA&amp;ust=1379535808994482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vOz4V699gk" TargetMode="External"/><Relationship Id="rId2" Type="http://schemas.openxmlformats.org/officeDocument/2006/relationships/hyperlink" Target="https://www.youtube.com/watch?v=fpOxgAU5fF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dRgo1y88BI13fM&amp;tbnid=5zc07Md6FcIAYM:&amp;ved=0CAUQjRw&amp;url=http://classes.midlandstech.edu/carterp/courses/bio225/chap16/lecture3.htm&amp;ei=fLo4UuetBojk9ASm5YHoDw&amp;psig=AFQjCNFlmScJ3o5yLhEGp8pMxOq-diOTfA&amp;ust=1379535808994482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rograms.northlandcollege.edu/biology/biology1111/animations/passive1.sw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youtube.com/watch?v=K7yku3sa4Y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&amp;esrc=s&amp;frm=1&amp;source=images&amp;cd=&amp;cad=rja&amp;docid=ZCWc745u6Fyf-M&amp;tbnid=y17T_rCAQqHrgM:&amp;ved=0CAUQjRw&amp;url=http://www.madsci.org/posts/archives/2006-12/1164999854.Bc.r.html&amp;ei=HuU5UoGPNoG28wTWwIGICg&amp;bvm=bv.52288139,d.eWU&amp;psig=AFQjCNGbCRo8_xiwWIoBjrgi0S30wuse2w&amp;ust=13796122884706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Transport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1.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Passive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does not require energy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– substances move from a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higher concentration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(where there is more of it) to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lower</a:t>
            </a:r>
            <a:r>
              <a:rPr lang="en-US" b="1" u="sng" dirty="0"/>
              <a:t>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concentrations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(where there is less of it) until the levels of the substance are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even (equilibrium)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Passive Transport Animation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1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Active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requires energy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– substances move from areas of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lower concentration to higher concentration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– this builds a larger difference across the membrane and makes the concentrations more uneven (Chemical gradient)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706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Diffusion</a:t>
            </a:r>
            <a:r>
              <a:rPr lang="en-US" dirty="0"/>
              <a:t>: movement of any material from an area of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high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concentration to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low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concentration</a:t>
            </a:r>
          </a:p>
          <a:p>
            <a:pPr marL="0" indent="0">
              <a:buNone/>
            </a:pPr>
            <a:r>
              <a:rPr lang="en-US" dirty="0" smtClean="0"/>
              <a:t>	Ex</a:t>
            </a:r>
            <a:r>
              <a:rPr lang="en-US" dirty="0"/>
              <a:t>: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Tea from a tea bag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Diffusion </a:t>
            </a:r>
            <a:r>
              <a:rPr lang="en-US" dirty="0" smtClean="0">
                <a:hlinkClick r:id="rId2"/>
              </a:rPr>
              <a:t>Animation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8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2.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Facilitated Diffusion</a:t>
            </a:r>
            <a:r>
              <a:rPr lang="en-US" dirty="0"/>
              <a:t>: Movement of a substance with the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aid of a membrane protein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protein creates a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tunnel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for the substance to move through</a:t>
            </a:r>
          </a:p>
          <a:p>
            <a:pPr marL="0" indent="0">
              <a:buNone/>
            </a:pPr>
            <a:r>
              <a:rPr lang="en-US" dirty="0"/>
              <a:t>	Ex: Movement of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Glucose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from the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small intestine to the blood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Facilitated Diffusion Animation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611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Osmosis</a:t>
            </a:r>
            <a:r>
              <a:rPr lang="en-US" dirty="0"/>
              <a:t>: movement of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water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Based on the amount of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solute in the solution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Hypertonic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higher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levels of solute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Isotonic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equal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amounts of solute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Hypotonic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lower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levels of </a:t>
            </a:r>
            <a:r>
              <a:rPr lang="en-US" dirty="0" smtClean="0"/>
              <a:t>solute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Water moves from an area that is hypotonic to hypertonic until they are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isotonic</a:t>
            </a:r>
          </a:p>
          <a:p>
            <a:pPr marL="0" indent="0">
              <a:buNone/>
            </a:pP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WATER FOLLOWS THE SALT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Osmosis Animation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9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 err="1" smtClean="0"/>
              <a:t>WithOUT</a:t>
            </a:r>
            <a:r>
              <a:rPr lang="en-US" dirty="0" smtClean="0"/>
              <a:t>  Walls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7284258"/>
              </p:ext>
            </p:extLst>
          </p:nvPr>
        </p:nvGraphicFramePr>
        <p:xfrm>
          <a:off x="457200" y="1600200"/>
          <a:ext cx="7467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9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 err="1" smtClean="0"/>
              <a:t>WithOUT</a:t>
            </a:r>
            <a:r>
              <a:rPr lang="en-US" dirty="0" smtClean="0"/>
              <a:t>  Walls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9682330"/>
              </p:ext>
            </p:extLst>
          </p:nvPr>
        </p:nvGraphicFramePr>
        <p:xfrm>
          <a:off x="457200" y="1600200"/>
          <a:ext cx="7467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Cell Gains Water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38200" y="2590800"/>
            <a:ext cx="1905000" cy="1052899"/>
            <a:chOff x="838200" y="2590800"/>
            <a:chExt cx="1905000" cy="1052899"/>
          </a:xfrm>
        </p:grpSpPr>
        <p:sp>
          <p:nvSpPr>
            <p:cNvPr id="3" name="Oval 2"/>
            <p:cNvSpPr/>
            <p:nvPr/>
          </p:nvSpPr>
          <p:spPr>
            <a:xfrm>
              <a:off x="1295400" y="2590800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urved Down Arrow 4"/>
            <p:cNvSpPr/>
            <p:nvPr/>
          </p:nvSpPr>
          <p:spPr>
            <a:xfrm rot="19125427">
              <a:off x="909534" y="2896347"/>
              <a:ext cx="646720" cy="228600"/>
            </a:xfrm>
            <a:prstGeom prst="curved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3309768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33667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  <p:sp>
          <p:nvSpPr>
            <p:cNvPr id="8" name="Curved Up Arrow 7"/>
            <p:cNvSpPr/>
            <p:nvPr/>
          </p:nvSpPr>
          <p:spPr>
            <a:xfrm rot="13715972">
              <a:off x="2032435" y="2920628"/>
              <a:ext cx="609600" cy="261768"/>
            </a:xfrm>
            <a:prstGeom prst="curvedUp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89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 err="1" smtClean="0"/>
              <a:t>WithOUT</a:t>
            </a:r>
            <a:r>
              <a:rPr lang="en-US" dirty="0" smtClean="0"/>
              <a:t>  Walls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8801303"/>
              </p:ext>
            </p:extLst>
          </p:nvPr>
        </p:nvGraphicFramePr>
        <p:xfrm>
          <a:off x="457200" y="16002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Cell Gains Water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Cell May Lyse (break)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838200" y="2590800"/>
            <a:ext cx="1905000" cy="1052899"/>
            <a:chOff x="838200" y="2590800"/>
            <a:chExt cx="1905000" cy="1052899"/>
          </a:xfrm>
        </p:grpSpPr>
        <p:sp>
          <p:nvSpPr>
            <p:cNvPr id="6" name="Oval 5"/>
            <p:cNvSpPr/>
            <p:nvPr/>
          </p:nvSpPr>
          <p:spPr>
            <a:xfrm>
              <a:off x="1295400" y="2590800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rved Down Arrow 6"/>
            <p:cNvSpPr/>
            <p:nvPr/>
          </p:nvSpPr>
          <p:spPr>
            <a:xfrm rot="19125427">
              <a:off x="909534" y="2896347"/>
              <a:ext cx="646720" cy="228600"/>
            </a:xfrm>
            <a:prstGeom prst="curved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8200" y="3309768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09800" y="33667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  <p:sp>
          <p:nvSpPr>
            <p:cNvPr id="10" name="Curved Up Arrow 9"/>
            <p:cNvSpPr/>
            <p:nvPr/>
          </p:nvSpPr>
          <p:spPr>
            <a:xfrm rot="13715972">
              <a:off x="2032435" y="2920628"/>
              <a:ext cx="609600" cy="261768"/>
            </a:xfrm>
            <a:prstGeom prst="curvedUp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838200" y="4876800"/>
            <a:ext cx="1199287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605580" y="4404605"/>
            <a:ext cx="504700" cy="668163"/>
            <a:chOff x="1595222" y="4399137"/>
            <a:chExt cx="504700" cy="668163"/>
          </a:xfrm>
        </p:grpSpPr>
        <p:sp>
          <p:nvSpPr>
            <p:cNvPr id="12" name="Lightning Bolt 11"/>
            <p:cNvSpPr/>
            <p:nvPr/>
          </p:nvSpPr>
          <p:spPr>
            <a:xfrm rot="7387532">
              <a:off x="1795122" y="4762500"/>
              <a:ext cx="381000" cy="228600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595222" y="4399137"/>
              <a:ext cx="404485" cy="578630"/>
              <a:chOff x="1595222" y="4399137"/>
              <a:chExt cx="404485" cy="578630"/>
            </a:xfrm>
          </p:grpSpPr>
          <p:sp>
            <p:nvSpPr>
              <p:cNvPr id="3" name="Lightning Bolt 2"/>
              <p:cNvSpPr/>
              <p:nvPr/>
            </p:nvSpPr>
            <p:spPr>
              <a:xfrm>
                <a:off x="1595222" y="4495800"/>
                <a:ext cx="157378" cy="432955"/>
              </a:xfrm>
              <a:prstGeom prst="lightningBol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Lightning Bolt 12"/>
              <p:cNvSpPr/>
              <p:nvPr/>
            </p:nvSpPr>
            <p:spPr>
              <a:xfrm rot="6801927">
                <a:off x="1661954" y="4640014"/>
                <a:ext cx="578630" cy="96876"/>
              </a:xfrm>
              <a:prstGeom prst="lightningBol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 rot="12094119">
            <a:off x="623051" y="5457119"/>
            <a:ext cx="504700" cy="668163"/>
            <a:chOff x="1595222" y="4399137"/>
            <a:chExt cx="504700" cy="668163"/>
          </a:xfrm>
        </p:grpSpPr>
        <p:sp>
          <p:nvSpPr>
            <p:cNvPr id="17" name="Lightning Bolt 16"/>
            <p:cNvSpPr/>
            <p:nvPr/>
          </p:nvSpPr>
          <p:spPr>
            <a:xfrm rot="7387532">
              <a:off x="1795122" y="4762500"/>
              <a:ext cx="381000" cy="228600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95222" y="4399137"/>
              <a:ext cx="404485" cy="578630"/>
              <a:chOff x="1595222" y="4399137"/>
              <a:chExt cx="404485" cy="578630"/>
            </a:xfrm>
          </p:grpSpPr>
          <p:sp>
            <p:nvSpPr>
              <p:cNvPr id="19" name="Lightning Bolt 18"/>
              <p:cNvSpPr/>
              <p:nvPr/>
            </p:nvSpPr>
            <p:spPr>
              <a:xfrm>
                <a:off x="1595222" y="4495800"/>
                <a:ext cx="157378" cy="432955"/>
              </a:xfrm>
              <a:prstGeom prst="lightningBol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Lightning Bolt 19"/>
              <p:cNvSpPr/>
              <p:nvPr/>
            </p:nvSpPr>
            <p:spPr>
              <a:xfrm rot="6801927">
                <a:off x="1661954" y="4640014"/>
                <a:ext cx="578630" cy="96876"/>
              </a:xfrm>
              <a:prstGeom prst="lightningBol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 rot="6508416">
            <a:off x="1827323" y="5436744"/>
            <a:ext cx="504700" cy="668163"/>
            <a:chOff x="1595222" y="4399137"/>
            <a:chExt cx="504700" cy="668163"/>
          </a:xfrm>
        </p:grpSpPr>
        <p:sp>
          <p:nvSpPr>
            <p:cNvPr id="22" name="Lightning Bolt 21"/>
            <p:cNvSpPr/>
            <p:nvPr/>
          </p:nvSpPr>
          <p:spPr>
            <a:xfrm rot="7387532">
              <a:off x="1795122" y="4762500"/>
              <a:ext cx="381000" cy="228600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595222" y="4399137"/>
              <a:ext cx="404485" cy="578630"/>
              <a:chOff x="1595222" y="4399137"/>
              <a:chExt cx="404485" cy="578630"/>
            </a:xfrm>
          </p:grpSpPr>
          <p:sp>
            <p:nvSpPr>
              <p:cNvPr id="24" name="Lightning Bolt 23"/>
              <p:cNvSpPr/>
              <p:nvPr/>
            </p:nvSpPr>
            <p:spPr>
              <a:xfrm>
                <a:off x="1595222" y="4495800"/>
                <a:ext cx="157378" cy="432955"/>
              </a:xfrm>
              <a:prstGeom prst="lightningBol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Lightning Bolt 24"/>
              <p:cNvSpPr/>
              <p:nvPr/>
            </p:nvSpPr>
            <p:spPr>
              <a:xfrm rot="6801927">
                <a:off x="1661954" y="4640014"/>
                <a:ext cx="578630" cy="96876"/>
              </a:xfrm>
              <a:prstGeom prst="lightningBol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 rot="16919183">
            <a:off x="585850" y="4549327"/>
            <a:ext cx="504700" cy="668163"/>
            <a:chOff x="1595222" y="4399137"/>
            <a:chExt cx="504700" cy="668163"/>
          </a:xfrm>
        </p:grpSpPr>
        <p:sp>
          <p:nvSpPr>
            <p:cNvPr id="27" name="Lightning Bolt 26"/>
            <p:cNvSpPr/>
            <p:nvPr/>
          </p:nvSpPr>
          <p:spPr>
            <a:xfrm rot="7387532">
              <a:off x="1795122" y="4762500"/>
              <a:ext cx="381000" cy="228600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595222" y="4399137"/>
              <a:ext cx="404485" cy="578630"/>
              <a:chOff x="1595222" y="4399137"/>
              <a:chExt cx="404485" cy="578630"/>
            </a:xfrm>
          </p:grpSpPr>
          <p:sp>
            <p:nvSpPr>
              <p:cNvPr id="29" name="Lightning Bolt 28"/>
              <p:cNvSpPr/>
              <p:nvPr/>
            </p:nvSpPr>
            <p:spPr>
              <a:xfrm>
                <a:off x="1595222" y="4495800"/>
                <a:ext cx="157378" cy="432955"/>
              </a:xfrm>
              <a:prstGeom prst="lightningBol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Lightning Bolt 29"/>
              <p:cNvSpPr/>
              <p:nvPr/>
            </p:nvSpPr>
            <p:spPr>
              <a:xfrm rot="6801927">
                <a:off x="1661954" y="4640014"/>
                <a:ext cx="578630" cy="96876"/>
              </a:xfrm>
              <a:prstGeom prst="lightningBol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7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 err="1" smtClean="0"/>
              <a:t>WithOUT</a:t>
            </a:r>
            <a:r>
              <a:rPr lang="en-US" dirty="0" smtClean="0"/>
              <a:t>  Walls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5093177"/>
              </p:ext>
            </p:extLst>
          </p:nvPr>
        </p:nvGraphicFramePr>
        <p:xfrm>
          <a:off x="457200" y="16002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chemeClr val="tx1"/>
                          </a:solidFill>
                          <a:effectLst/>
                        </a:rPr>
                        <a:t>Cell Gains Water</a:t>
                      </a:r>
                      <a:endParaRPr lang="en-US" sz="1800" b="1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Nothing Happens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Cell May Lyse (break)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124200" y="2568504"/>
            <a:ext cx="1771159" cy="914400"/>
            <a:chOff x="3124200" y="2568504"/>
            <a:chExt cx="1771159" cy="914400"/>
          </a:xfrm>
        </p:grpSpPr>
        <p:grpSp>
          <p:nvGrpSpPr>
            <p:cNvPr id="7" name="Group 6"/>
            <p:cNvGrpSpPr/>
            <p:nvPr/>
          </p:nvGrpSpPr>
          <p:grpSpPr>
            <a:xfrm>
              <a:off x="3124200" y="2568504"/>
              <a:ext cx="1447800" cy="914400"/>
              <a:chOff x="762000" y="2590800"/>
              <a:chExt cx="1447800" cy="9144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295400" y="2590800"/>
                <a:ext cx="914400" cy="914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Curved Down Arrow 8"/>
              <p:cNvSpPr/>
              <p:nvPr/>
            </p:nvSpPr>
            <p:spPr>
              <a:xfrm>
                <a:off x="909534" y="2896347"/>
                <a:ext cx="646720" cy="228600"/>
              </a:xfrm>
              <a:prstGeom prst="curvedDown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62000" y="3149146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r>
                  <a:rPr lang="en-US" sz="1200" baseline="-25000" dirty="0" smtClean="0"/>
                  <a:t>2</a:t>
                </a:r>
                <a:r>
                  <a:rPr lang="en-US" sz="1200" dirty="0" smtClean="0"/>
                  <a:t>O</a:t>
                </a:r>
                <a:endParaRPr lang="en-US" sz="12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657927" y="2872147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r>
                  <a:rPr lang="en-US" sz="1200" baseline="-25000" dirty="0" smtClean="0"/>
                  <a:t>2</a:t>
                </a:r>
                <a:r>
                  <a:rPr lang="en-US" sz="1200" dirty="0" smtClean="0"/>
                  <a:t>O</a:t>
                </a:r>
                <a:endParaRPr lang="en-US" sz="1200" dirty="0"/>
              </a:p>
            </p:txBody>
          </p:sp>
        </p:grpSp>
        <p:sp>
          <p:nvSpPr>
            <p:cNvPr id="13" name="Curved Down Arrow 12"/>
            <p:cNvSpPr/>
            <p:nvPr/>
          </p:nvSpPr>
          <p:spPr>
            <a:xfrm rot="410280">
              <a:off x="4248639" y="2677323"/>
              <a:ext cx="646720" cy="228600"/>
            </a:xfrm>
            <a:prstGeom prst="curved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23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 err="1" smtClean="0"/>
              <a:t>WithOUT</a:t>
            </a:r>
            <a:r>
              <a:rPr lang="en-US" dirty="0" smtClean="0"/>
              <a:t>  Walls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2430851"/>
              </p:ext>
            </p:extLst>
          </p:nvPr>
        </p:nvGraphicFramePr>
        <p:xfrm>
          <a:off x="457200" y="16002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chemeClr val="tx1"/>
                          </a:solidFill>
                          <a:effectLst/>
                        </a:rPr>
                        <a:t>Cell Gains Water</a:t>
                      </a:r>
                      <a:endParaRPr lang="en-US" sz="1800" b="1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Nothing Happens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Cell May Lyse (break)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Cell is Balanced</a:t>
                      </a:r>
                    </a:p>
                    <a:p>
                      <a:endParaRPr lang="en-US" b="1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Smiley Face 2"/>
          <p:cNvSpPr/>
          <p:nvPr/>
        </p:nvSpPr>
        <p:spPr>
          <a:xfrm>
            <a:off x="3657600" y="4648200"/>
            <a:ext cx="914400" cy="914400"/>
          </a:xfrm>
          <a:prstGeom prst="smileyFac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124200" y="2568504"/>
            <a:ext cx="1771159" cy="914400"/>
            <a:chOff x="3124200" y="2568504"/>
            <a:chExt cx="1771159" cy="914400"/>
          </a:xfrm>
        </p:grpSpPr>
        <p:grpSp>
          <p:nvGrpSpPr>
            <p:cNvPr id="6" name="Group 5"/>
            <p:cNvGrpSpPr/>
            <p:nvPr/>
          </p:nvGrpSpPr>
          <p:grpSpPr>
            <a:xfrm>
              <a:off x="3124200" y="2568504"/>
              <a:ext cx="1447800" cy="914400"/>
              <a:chOff x="762000" y="2590800"/>
              <a:chExt cx="1447800" cy="9144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295400" y="2590800"/>
                <a:ext cx="914400" cy="914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Curved Down Arrow 8"/>
              <p:cNvSpPr/>
              <p:nvPr/>
            </p:nvSpPr>
            <p:spPr>
              <a:xfrm>
                <a:off x="909534" y="2896347"/>
                <a:ext cx="646720" cy="228600"/>
              </a:xfrm>
              <a:prstGeom prst="curvedDown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62000" y="3149146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r>
                  <a:rPr lang="en-US" sz="1200" baseline="-25000" dirty="0" smtClean="0"/>
                  <a:t>2</a:t>
                </a:r>
                <a:r>
                  <a:rPr lang="en-US" sz="1200" dirty="0" smtClean="0"/>
                  <a:t>O</a:t>
                </a:r>
                <a:endParaRPr lang="en-US" sz="12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657927" y="2872147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r>
                  <a:rPr lang="en-US" sz="1200" baseline="-25000" dirty="0" smtClean="0"/>
                  <a:t>2</a:t>
                </a:r>
                <a:r>
                  <a:rPr lang="en-US" sz="1200" dirty="0" smtClean="0"/>
                  <a:t>O</a:t>
                </a:r>
                <a:endParaRPr lang="en-US" sz="1200" dirty="0"/>
              </a:p>
            </p:txBody>
          </p:sp>
        </p:grpSp>
        <p:sp>
          <p:nvSpPr>
            <p:cNvPr id="7" name="Curved Down Arrow 6"/>
            <p:cNvSpPr/>
            <p:nvPr/>
          </p:nvSpPr>
          <p:spPr>
            <a:xfrm rot="410280">
              <a:off x="4248639" y="2677323"/>
              <a:ext cx="646720" cy="228600"/>
            </a:xfrm>
            <a:prstGeom prst="curved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27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Role of Cell Membrane</a:t>
            </a:r>
            <a:r>
              <a:rPr lang="en-US" dirty="0"/>
              <a:t>: Regulate what goes in and out of cell</a:t>
            </a:r>
          </a:p>
          <a:p>
            <a:endParaRPr lang="en-US" dirty="0" smtClean="0"/>
          </a:p>
          <a:p>
            <a:r>
              <a:rPr lang="en-US" b="1" u="sng" dirty="0"/>
              <a:t>Cell Membrane Composition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Fluid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Mosaic of phospholipids and proteins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000" y="4038600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1000" y="5029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Combination of Different Properties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038600"/>
            <a:ext cx="76200" cy="1313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5486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Moves around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2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 err="1" smtClean="0"/>
              <a:t>WithOUT</a:t>
            </a:r>
            <a:r>
              <a:rPr lang="en-US" dirty="0" smtClean="0"/>
              <a:t>  Walls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8080579"/>
              </p:ext>
            </p:extLst>
          </p:nvPr>
        </p:nvGraphicFramePr>
        <p:xfrm>
          <a:off x="457200" y="16002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chemeClr val="tx1"/>
                          </a:solidFill>
                          <a:effectLst/>
                        </a:rPr>
                        <a:t>Cell Gains Water</a:t>
                      </a:r>
                      <a:endParaRPr lang="en-US" sz="1800" b="1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Nothing Happens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Cell Loses Water</a:t>
                      </a:r>
                      <a:endParaRPr lang="en-US" b="1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Cell May Lyse (break)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/>
                        <a:t>Cell is Balanced</a:t>
                      </a:r>
                    </a:p>
                    <a:p>
                      <a:endParaRPr lang="en-US" b="1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867400" y="2524023"/>
            <a:ext cx="1542560" cy="914400"/>
            <a:chOff x="990600" y="2590800"/>
            <a:chExt cx="1542560" cy="914400"/>
          </a:xfrm>
        </p:grpSpPr>
        <p:sp>
          <p:nvSpPr>
            <p:cNvPr id="6" name="Oval 5"/>
            <p:cNvSpPr/>
            <p:nvPr/>
          </p:nvSpPr>
          <p:spPr>
            <a:xfrm>
              <a:off x="1295400" y="2590800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rved Down Arrow 6"/>
            <p:cNvSpPr/>
            <p:nvPr/>
          </p:nvSpPr>
          <p:spPr>
            <a:xfrm>
              <a:off x="1886440" y="2680900"/>
              <a:ext cx="646720" cy="228600"/>
            </a:xfrm>
            <a:prstGeom prst="curved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85900" y="2908462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  <p:sp>
          <p:nvSpPr>
            <p:cNvPr id="10" name="Curved Up Arrow 9"/>
            <p:cNvSpPr/>
            <p:nvPr/>
          </p:nvSpPr>
          <p:spPr>
            <a:xfrm rot="10800000">
              <a:off x="990600" y="2670327"/>
              <a:ext cx="609600" cy="261768"/>
            </a:xfrm>
            <a:prstGeom prst="curvedUp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84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 err="1" smtClean="0"/>
              <a:t>WithOUT</a:t>
            </a:r>
            <a:r>
              <a:rPr lang="en-US" dirty="0" smtClean="0"/>
              <a:t>  Walls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6232250"/>
              </p:ext>
            </p:extLst>
          </p:nvPr>
        </p:nvGraphicFramePr>
        <p:xfrm>
          <a:off x="457200" y="16002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chemeClr val="tx1"/>
                          </a:solidFill>
                          <a:effectLst/>
                        </a:rPr>
                        <a:t>Cell Gains Water</a:t>
                      </a:r>
                      <a:endParaRPr lang="en-US" sz="1800" b="1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Nothing Happens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Cell Loses Water</a:t>
                      </a:r>
                      <a:endParaRPr lang="en-US" b="1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Cell May Lyse (break)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Cell is Balanced</a:t>
                      </a:r>
                    </a:p>
                    <a:p>
                      <a:endParaRPr lang="en-US" b="1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Cell</a:t>
                      </a:r>
                      <a:r>
                        <a:rPr lang="en-US" b="1" baseline="0" dirty="0" smtClean="0"/>
                        <a:t> Shrivels (Crenate)</a:t>
                      </a:r>
                      <a:endParaRPr lang="en-US" b="1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867400" y="2524023"/>
            <a:ext cx="1542560" cy="914400"/>
            <a:chOff x="990600" y="2590800"/>
            <a:chExt cx="1542560" cy="914400"/>
          </a:xfrm>
        </p:grpSpPr>
        <p:sp>
          <p:nvSpPr>
            <p:cNvPr id="6" name="Oval 5"/>
            <p:cNvSpPr/>
            <p:nvPr/>
          </p:nvSpPr>
          <p:spPr>
            <a:xfrm>
              <a:off x="1295400" y="2590800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rved Down Arrow 6"/>
            <p:cNvSpPr/>
            <p:nvPr/>
          </p:nvSpPr>
          <p:spPr>
            <a:xfrm>
              <a:off x="1886440" y="2680900"/>
              <a:ext cx="646720" cy="228600"/>
            </a:xfrm>
            <a:prstGeom prst="curved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85900" y="2908462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  <p:sp>
          <p:nvSpPr>
            <p:cNvPr id="9" name="Curved Up Arrow 8"/>
            <p:cNvSpPr/>
            <p:nvPr/>
          </p:nvSpPr>
          <p:spPr>
            <a:xfrm rot="10800000">
              <a:off x="990600" y="2670327"/>
              <a:ext cx="609600" cy="261768"/>
            </a:xfrm>
            <a:prstGeom prst="curvedUp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Explosion 1 2"/>
          <p:cNvSpPr/>
          <p:nvPr/>
        </p:nvSpPr>
        <p:spPr>
          <a:xfrm>
            <a:off x="5943600" y="4800600"/>
            <a:ext cx="1143000" cy="990600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With Walls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8205752"/>
              </p:ext>
            </p:extLst>
          </p:nvPr>
        </p:nvGraphicFramePr>
        <p:xfrm>
          <a:off x="457200" y="1600200"/>
          <a:ext cx="7467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41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With Walls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124251"/>
              </p:ext>
            </p:extLst>
          </p:nvPr>
        </p:nvGraphicFramePr>
        <p:xfrm>
          <a:off x="457200" y="1545844"/>
          <a:ext cx="7467600" cy="510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Gains Water and Swells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Vacuole pushes on cell wall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217871" y="3342928"/>
            <a:ext cx="1830128" cy="914400"/>
            <a:chOff x="1217871" y="3069844"/>
            <a:chExt cx="1830128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1828800" y="3069844"/>
              <a:ext cx="685800" cy="9144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08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05000" y="3222244"/>
              <a:ext cx="533400" cy="685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484571" y="3241733"/>
              <a:ext cx="1563428" cy="567058"/>
              <a:chOff x="-3392229" y="3377643"/>
              <a:chExt cx="1563428" cy="567058"/>
            </a:xfrm>
          </p:grpSpPr>
          <p:sp>
            <p:nvSpPr>
              <p:cNvPr id="13" name="Curved Down Arrow 12"/>
              <p:cNvSpPr/>
              <p:nvPr/>
            </p:nvSpPr>
            <p:spPr>
              <a:xfrm>
                <a:off x="-3392229" y="3410812"/>
                <a:ext cx="646720" cy="228600"/>
              </a:xfrm>
              <a:prstGeom prst="curvedDown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-2362201" y="3667702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r>
                  <a:rPr lang="en-US" sz="1200" baseline="-25000" dirty="0" smtClean="0"/>
                  <a:t>2</a:t>
                </a:r>
                <a:r>
                  <a:rPr lang="en-US" sz="1200" dirty="0" smtClean="0"/>
                  <a:t>O</a:t>
                </a:r>
                <a:endParaRPr lang="en-US" sz="1200" dirty="0"/>
              </a:p>
            </p:txBody>
          </p:sp>
          <p:sp>
            <p:nvSpPr>
              <p:cNvPr id="15" name="Curved Up Arrow 14"/>
              <p:cNvSpPr/>
              <p:nvPr/>
            </p:nvSpPr>
            <p:spPr>
              <a:xfrm rot="10800000">
                <a:off x="-2667000" y="3377643"/>
                <a:ext cx="609600" cy="261768"/>
              </a:xfrm>
              <a:prstGeom prst="curvedUp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217871" y="3527044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46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With Walls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71937689"/>
              </p:ext>
            </p:extLst>
          </p:nvPr>
        </p:nvGraphicFramePr>
        <p:xfrm>
          <a:off x="457200" y="1600200"/>
          <a:ext cx="7467600" cy="5231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Gains Water and Swells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Vacuole pushes on cell wall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Cell Becomes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Turgid (firm)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Supports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Plant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tissues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600200" y="5181600"/>
            <a:ext cx="685800" cy="914400"/>
            <a:chOff x="1828800" y="3069844"/>
            <a:chExt cx="685800" cy="914400"/>
          </a:xfrm>
        </p:grpSpPr>
        <p:sp>
          <p:nvSpPr>
            <p:cNvPr id="6" name="Rounded Rectangle 5"/>
            <p:cNvSpPr/>
            <p:nvPr/>
          </p:nvSpPr>
          <p:spPr>
            <a:xfrm>
              <a:off x="1828800" y="3069844"/>
              <a:ext cx="685800" cy="9144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08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28800" y="3069844"/>
              <a:ext cx="685800" cy="914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19290" y="3460974"/>
            <a:ext cx="1830128" cy="914400"/>
            <a:chOff x="1217871" y="3069844"/>
            <a:chExt cx="1830128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1828800" y="3069844"/>
              <a:ext cx="685800" cy="9144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08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05000" y="3222244"/>
              <a:ext cx="533400" cy="685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484571" y="3241733"/>
              <a:ext cx="1563428" cy="567058"/>
              <a:chOff x="-3392229" y="3377643"/>
              <a:chExt cx="1563428" cy="567058"/>
            </a:xfrm>
          </p:grpSpPr>
          <p:sp>
            <p:nvSpPr>
              <p:cNvPr id="13" name="Curved Down Arrow 12"/>
              <p:cNvSpPr/>
              <p:nvPr/>
            </p:nvSpPr>
            <p:spPr>
              <a:xfrm>
                <a:off x="-3392229" y="3410812"/>
                <a:ext cx="646720" cy="228600"/>
              </a:xfrm>
              <a:prstGeom prst="curvedDown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-2362201" y="3667702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r>
                  <a:rPr lang="en-US" sz="1200" baseline="-25000" dirty="0" smtClean="0"/>
                  <a:t>2</a:t>
                </a:r>
                <a:r>
                  <a:rPr lang="en-US" sz="1200" dirty="0" smtClean="0"/>
                  <a:t>O</a:t>
                </a:r>
                <a:endParaRPr lang="en-US" sz="1200" dirty="0"/>
              </a:p>
            </p:txBody>
          </p:sp>
          <p:sp>
            <p:nvSpPr>
              <p:cNvPr id="15" name="Curved Up Arrow 14"/>
              <p:cNvSpPr/>
              <p:nvPr/>
            </p:nvSpPr>
            <p:spPr>
              <a:xfrm rot="10800000">
                <a:off x="-2667000" y="3377643"/>
                <a:ext cx="609600" cy="261768"/>
              </a:xfrm>
              <a:prstGeom prst="curvedUp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217871" y="3527044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38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With Walls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54857274"/>
              </p:ext>
            </p:extLst>
          </p:nvPr>
        </p:nvGraphicFramePr>
        <p:xfrm>
          <a:off x="457200" y="1600200"/>
          <a:ext cx="7467600" cy="526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Gains Water and Swells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Vacuole pushes on cell wall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Nothing Happens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Becomes Turgid (firm)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Supports Plant tissues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200400" y="2855802"/>
            <a:ext cx="1690778" cy="914400"/>
            <a:chOff x="3200400" y="2855802"/>
            <a:chExt cx="1690778" cy="914400"/>
          </a:xfrm>
        </p:grpSpPr>
        <p:grpSp>
          <p:nvGrpSpPr>
            <p:cNvPr id="5" name="Group 4"/>
            <p:cNvGrpSpPr/>
            <p:nvPr/>
          </p:nvGrpSpPr>
          <p:grpSpPr>
            <a:xfrm>
              <a:off x="3200400" y="2855802"/>
              <a:ext cx="1296729" cy="914400"/>
              <a:chOff x="1217871" y="3069844"/>
              <a:chExt cx="1296729" cy="9144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1828800" y="3069844"/>
                <a:ext cx="685800" cy="9144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508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905000" y="3222244"/>
                <a:ext cx="533400" cy="6858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484571" y="3274902"/>
                <a:ext cx="983847" cy="526548"/>
                <a:chOff x="-3392229" y="3410812"/>
                <a:chExt cx="983847" cy="526548"/>
              </a:xfrm>
            </p:grpSpPr>
            <p:sp>
              <p:nvSpPr>
                <p:cNvPr id="10" name="Curved Down Arrow 9"/>
                <p:cNvSpPr/>
                <p:nvPr/>
              </p:nvSpPr>
              <p:spPr>
                <a:xfrm>
                  <a:off x="-3392229" y="3410812"/>
                  <a:ext cx="646720" cy="228600"/>
                </a:xfrm>
                <a:prstGeom prst="curvedDownArrow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-2941782" y="3660361"/>
                  <a:ext cx="5334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H</a:t>
                  </a:r>
                  <a:r>
                    <a:rPr lang="en-US" sz="1200" baseline="-25000" dirty="0" smtClean="0"/>
                    <a:t>2</a:t>
                  </a:r>
                  <a:r>
                    <a:rPr lang="en-US" sz="1200" dirty="0" smtClean="0"/>
                    <a:t>O</a:t>
                  </a:r>
                  <a:endParaRPr lang="en-US" sz="1200" dirty="0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1217871" y="3527044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r>
                  <a:rPr lang="en-US" sz="1200" baseline="-25000" dirty="0" smtClean="0"/>
                  <a:t>2</a:t>
                </a:r>
                <a:r>
                  <a:rPr lang="en-US" sz="1200" dirty="0" smtClean="0"/>
                  <a:t>O</a:t>
                </a:r>
                <a:endParaRPr lang="en-US" sz="1200" dirty="0"/>
              </a:p>
            </p:txBody>
          </p:sp>
        </p:grpSp>
        <p:sp>
          <p:nvSpPr>
            <p:cNvPr id="13" name="Curved Down Arrow 12"/>
            <p:cNvSpPr/>
            <p:nvPr/>
          </p:nvSpPr>
          <p:spPr>
            <a:xfrm>
              <a:off x="4244458" y="3060860"/>
              <a:ext cx="646720" cy="228600"/>
            </a:xfrm>
            <a:prstGeom prst="curved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5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With Walls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5466131"/>
              </p:ext>
            </p:extLst>
          </p:nvPr>
        </p:nvGraphicFramePr>
        <p:xfrm>
          <a:off x="457200" y="1600200"/>
          <a:ext cx="7467600" cy="526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Gains Water and Swells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Vacuole pushes on cell wall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Nothing Happens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Becomes Turgid (firm)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Supports Plant tissues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is Flaccid (limp)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Plants wilt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200400" y="2855802"/>
            <a:ext cx="1690778" cy="914400"/>
            <a:chOff x="3200400" y="2855802"/>
            <a:chExt cx="1690778" cy="914400"/>
          </a:xfrm>
        </p:grpSpPr>
        <p:grpSp>
          <p:nvGrpSpPr>
            <p:cNvPr id="6" name="Group 5"/>
            <p:cNvGrpSpPr/>
            <p:nvPr/>
          </p:nvGrpSpPr>
          <p:grpSpPr>
            <a:xfrm>
              <a:off x="3200400" y="2855802"/>
              <a:ext cx="1296729" cy="914400"/>
              <a:chOff x="1217871" y="3069844"/>
              <a:chExt cx="1296729" cy="9144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1828800" y="3069844"/>
                <a:ext cx="685800" cy="9144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508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905000" y="3222244"/>
                <a:ext cx="533400" cy="6858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484571" y="3274902"/>
                <a:ext cx="983847" cy="526548"/>
                <a:chOff x="-3392229" y="3410812"/>
                <a:chExt cx="983847" cy="526548"/>
              </a:xfrm>
            </p:grpSpPr>
            <p:sp>
              <p:nvSpPr>
                <p:cNvPr id="12" name="Curved Down Arrow 11"/>
                <p:cNvSpPr/>
                <p:nvPr/>
              </p:nvSpPr>
              <p:spPr>
                <a:xfrm>
                  <a:off x="-3392229" y="3410812"/>
                  <a:ext cx="646720" cy="228600"/>
                </a:xfrm>
                <a:prstGeom prst="curvedDownArrow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-2941782" y="3660361"/>
                  <a:ext cx="5334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H</a:t>
                  </a:r>
                  <a:r>
                    <a:rPr lang="en-US" sz="1200" baseline="-25000" dirty="0" smtClean="0"/>
                    <a:t>2</a:t>
                  </a:r>
                  <a:r>
                    <a:rPr lang="en-US" sz="1200" dirty="0" smtClean="0"/>
                    <a:t>O</a:t>
                  </a:r>
                  <a:endParaRPr lang="en-US" sz="1200" dirty="0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1217871" y="3527044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r>
                  <a:rPr lang="en-US" sz="1200" baseline="-25000" dirty="0" smtClean="0"/>
                  <a:t>2</a:t>
                </a:r>
                <a:r>
                  <a:rPr lang="en-US" sz="1200" dirty="0" smtClean="0"/>
                  <a:t>O</a:t>
                </a:r>
                <a:endParaRPr lang="en-US" sz="1200" dirty="0"/>
              </a:p>
            </p:txBody>
          </p:sp>
        </p:grpSp>
        <p:sp>
          <p:nvSpPr>
            <p:cNvPr id="7" name="Curved Down Arrow 6"/>
            <p:cNvSpPr/>
            <p:nvPr/>
          </p:nvSpPr>
          <p:spPr>
            <a:xfrm>
              <a:off x="4244458" y="3060860"/>
              <a:ext cx="646720" cy="228600"/>
            </a:xfrm>
            <a:prstGeom prst="curved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919324" y="5600700"/>
            <a:ext cx="685800" cy="914400"/>
            <a:chOff x="1828800" y="3069844"/>
            <a:chExt cx="6858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1828800" y="3069844"/>
              <a:ext cx="685800" cy="9144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08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905000" y="3222244"/>
              <a:ext cx="533400" cy="685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65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With Walls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6485144"/>
              </p:ext>
            </p:extLst>
          </p:nvPr>
        </p:nvGraphicFramePr>
        <p:xfrm>
          <a:off x="457200" y="1600200"/>
          <a:ext cx="7467600" cy="526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Gains Water and Swells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Vacuole pushes on cell wall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Nothing Happens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Loses Water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Becomes Turgid (firm)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Supports Plant tissues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is Flaccid (limp)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Plants wilt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944929" y="2779602"/>
            <a:ext cx="1384649" cy="914400"/>
            <a:chOff x="5944929" y="2779602"/>
            <a:chExt cx="1384649" cy="914400"/>
          </a:xfrm>
        </p:grpSpPr>
        <p:grpSp>
          <p:nvGrpSpPr>
            <p:cNvPr id="6" name="Group 5"/>
            <p:cNvGrpSpPr/>
            <p:nvPr/>
          </p:nvGrpSpPr>
          <p:grpSpPr>
            <a:xfrm>
              <a:off x="6249729" y="2779602"/>
              <a:ext cx="1079849" cy="914400"/>
              <a:chOff x="3811329" y="2855802"/>
              <a:chExt cx="1079849" cy="9144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1329" y="2855802"/>
                <a:ext cx="685800" cy="914400"/>
                <a:chOff x="1828800" y="3069844"/>
                <a:chExt cx="685800" cy="914400"/>
              </a:xfrm>
            </p:grpSpPr>
            <p:sp>
              <p:nvSpPr>
                <p:cNvPr id="10" name="Rounded Rectangle 9"/>
                <p:cNvSpPr/>
                <p:nvPr/>
              </p:nvSpPr>
              <p:spPr>
                <a:xfrm>
                  <a:off x="1828800" y="3069844"/>
                  <a:ext cx="685800" cy="914400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508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1905000" y="3222244"/>
                  <a:ext cx="533400" cy="6858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935018" y="3524451"/>
                  <a:ext cx="5334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H</a:t>
                  </a:r>
                  <a:r>
                    <a:rPr lang="en-US" sz="1200" baseline="-25000" dirty="0" smtClean="0"/>
                    <a:t>2</a:t>
                  </a:r>
                  <a:r>
                    <a:rPr lang="en-US" sz="1200" dirty="0" smtClean="0"/>
                    <a:t>O</a:t>
                  </a:r>
                  <a:endParaRPr lang="en-US" sz="1200" dirty="0"/>
                </a:p>
              </p:txBody>
            </p:sp>
          </p:grpSp>
          <p:sp>
            <p:nvSpPr>
              <p:cNvPr id="9" name="Curved Down Arrow 8"/>
              <p:cNvSpPr/>
              <p:nvPr/>
            </p:nvSpPr>
            <p:spPr>
              <a:xfrm>
                <a:off x="4244458" y="3060860"/>
                <a:ext cx="646720" cy="228600"/>
              </a:xfrm>
              <a:prstGeom prst="curvedDown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Curved Up Arrow 6"/>
            <p:cNvSpPr/>
            <p:nvPr/>
          </p:nvSpPr>
          <p:spPr>
            <a:xfrm rot="10800000">
              <a:off x="5944929" y="2984660"/>
              <a:ext cx="609600" cy="261768"/>
            </a:xfrm>
            <a:prstGeom prst="curvedUp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72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1456436"/>
              </p:ext>
            </p:extLst>
          </p:nvPr>
        </p:nvGraphicFramePr>
        <p:xfrm>
          <a:off x="457200" y="1600200"/>
          <a:ext cx="7467600" cy="526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HYPOTONIC 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HYPERTONIC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Gains Water and Swells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Vacuole pushes on cell wall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Nothing Happens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Loses Water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Becomes Turgid (firm)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Supports Plant tissues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Cell is Flaccid (limp)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Plants wilt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Cell Membrane Pulls Away from the Cell Wall (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Plasmolysed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Cell May Die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With Walls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44929" y="2779602"/>
            <a:ext cx="1384649" cy="914400"/>
            <a:chOff x="5944929" y="2779602"/>
            <a:chExt cx="1384649" cy="914400"/>
          </a:xfrm>
        </p:grpSpPr>
        <p:grpSp>
          <p:nvGrpSpPr>
            <p:cNvPr id="5" name="Group 4"/>
            <p:cNvGrpSpPr/>
            <p:nvPr/>
          </p:nvGrpSpPr>
          <p:grpSpPr>
            <a:xfrm>
              <a:off x="6249729" y="2779602"/>
              <a:ext cx="1079849" cy="914400"/>
              <a:chOff x="3811329" y="2855802"/>
              <a:chExt cx="1079849" cy="9144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811329" y="2855802"/>
                <a:ext cx="685800" cy="914400"/>
                <a:chOff x="1828800" y="3069844"/>
                <a:chExt cx="685800" cy="914400"/>
              </a:xfrm>
            </p:grpSpPr>
            <p:sp>
              <p:nvSpPr>
                <p:cNvPr id="8" name="Rounded Rectangle 7"/>
                <p:cNvSpPr/>
                <p:nvPr/>
              </p:nvSpPr>
              <p:spPr>
                <a:xfrm>
                  <a:off x="1828800" y="3069844"/>
                  <a:ext cx="685800" cy="914400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508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1905000" y="3222244"/>
                  <a:ext cx="533400" cy="6858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935018" y="3524451"/>
                  <a:ext cx="5334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H</a:t>
                  </a:r>
                  <a:r>
                    <a:rPr lang="en-US" sz="1200" baseline="-25000" dirty="0" smtClean="0"/>
                    <a:t>2</a:t>
                  </a:r>
                  <a:r>
                    <a:rPr lang="en-US" sz="1200" dirty="0" smtClean="0"/>
                    <a:t>O</a:t>
                  </a:r>
                  <a:endParaRPr lang="en-US" sz="1200" dirty="0"/>
                </a:p>
              </p:txBody>
            </p:sp>
          </p:grpSp>
          <p:sp>
            <p:nvSpPr>
              <p:cNvPr id="7" name="Curved Down Arrow 6"/>
              <p:cNvSpPr/>
              <p:nvPr/>
            </p:nvSpPr>
            <p:spPr>
              <a:xfrm>
                <a:off x="4244458" y="3060860"/>
                <a:ext cx="646720" cy="228600"/>
              </a:xfrm>
              <a:prstGeom prst="curvedDown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Curved Up Arrow 13"/>
            <p:cNvSpPr/>
            <p:nvPr/>
          </p:nvSpPr>
          <p:spPr>
            <a:xfrm rot="10800000">
              <a:off x="5944929" y="2984660"/>
              <a:ext cx="609600" cy="261768"/>
            </a:xfrm>
            <a:prstGeom prst="curvedUp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71093" y="5410200"/>
            <a:ext cx="685974" cy="923636"/>
            <a:chOff x="6361894" y="5410200"/>
            <a:chExt cx="685974" cy="923636"/>
          </a:xfrm>
        </p:grpSpPr>
        <p:grpSp>
          <p:nvGrpSpPr>
            <p:cNvPr id="15" name="Group 14"/>
            <p:cNvGrpSpPr/>
            <p:nvPr/>
          </p:nvGrpSpPr>
          <p:grpSpPr>
            <a:xfrm>
              <a:off x="6361894" y="5410200"/>
              <a:ext cx="685800" cy="914400"/>
              <a:chOff x="1828800" y="3069844"/>
              <a:chExt cx="685800" cy="9144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1828800" y="3069844"/>
                <a:ext cx="685800" cy="914400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047989" y="3446226"/>
                <a:ext cx="184553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Explosion 1 17"/>
            <p:cNvSpPr/>
            <p:nvPr/>
          </p:nvSpPr>
          <p:spPr>
            <a:xfrm>
              <a:off x="6403544" y="5419436"/>
              <a:ext cx="644324" cy="91440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682858" y="5867400"/>
              <a:ext cx="176471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09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Effect of Osmosis on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Phospholipids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Phospholipids are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amphipathic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two </a:t>
            </a:r>
            <a:r>
              <a:rPr lang="en-US" dirty="0" smtClean="0"/>
              <a:t>natures</a:t>
            </a:r>
          </a:p>
          <a:p>
            <a:r>
              <a:rPr lang="en-US" dirty="0"/>
              <a:t>	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Hydrophyllic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Heads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Hydrophobic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Tails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133600" y="3962400"/>
            <a:ext cx="627734" cy="1981200"/>
            <a:chOff x="2133600" y="3962400"/>
            <a:chExt cx="627734" cy="1981200"/>
          </a:xfrm>
        </p:grpSpPr>
        <p:sp>
          <p:nvSpPr>
            <p:cNvPr id="5" name="Rounded Rectangle 4"/>
            <p:cNvSpPr/>
            <p:nvPr/>
          </p:nvSpPr>
          <p:spPr>
            <a:xfrm>
              <a:off x="2221832" y="4495800"/>
              <a:ext cx="152400" cy="14478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466473" y="4487779"/>
              <a:ext cx="204395" cy="73192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4194663">
              <a:off x="2323152" y="5424724"/>
              <a:ext cx="695434" cy="1809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133600" y="3962400"/>
              <a:ext cx="609600" cy="609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ight Brace 9"/>
          <p:cNvSpPr/>
          <p:nvPr/>
        </p:nvSpPr>
        <p:spPr>
          <a:xfrm>
            <a:off x="2875264" y="3962400"/>
            <a:ext cx="325136" cy="5253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36495" y="404042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Hydrophyllic</a:t>
            </a:r>
            <a:r>
              <a:rPr lang="en-US" dirty="0" smtClean="0"/>
              <a:t> Head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3037832" y="4572000"/>
            <a:ext cx="543568" cy="13008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0" y="515755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Hydrophobic Tails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66347" y="2514600"/>
            <a:ext cx="2534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“Hydro”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1"/>
                </a:solidFill>
              </a:rPr>
              <a:t>Water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 smtClean="0"/>
              <a:t>Phyllic</a:t>
            </a:r>
            <a:r>
              <a:rPr lang="en-US" dirty="0"/>
              <a:t>” =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Loves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“Phobic” = </a:t>
            </a:r>
            <a:r>
              <a:rPr lang="en-US" dirty="0" smtClean="0">
                <a:solidFill>
                  <a:schemeClr val="accent1"/>
                </a:solidFill>
              </a:rPr>
              <a:t>Fears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Requires Energy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Types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Building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a Chemical Gradient to do work</a:t>
            </a:r>
          </a:p>
          <a:p>
            <a:pPr lvl="1"/>
            <a:r>
              <a:rPr lang="en-US" dirty="0"/>
              <a:t>Like climbing the sliding board to slide down</a:t>
            </a:r>
          </a:p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Gradient</a:t>
            </a:r>
            <a:r>
              <a:rPr lang="en-US" dirty="0"/>
              <a:t>: difference in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concentration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making one side of the membrane more hypertonic and the other more hypotonic</a:t>
            </a:r>
          </a:p>
          <a:p>
            <a:pPr lvl="1"/>
            <a:r>
              <a:rPr lang="en-US" dirty="0"/>
              <a:t>Ex: Cellular Respiration: Making </a:t>
            </a:r>
            <a:r>
              <a:rPr lang="en-US" dirty="0" smtClean="0"/>
              <a:t>ATP</a:t>
            </a:r>
          </a:p>
          <a:p>
            <a:pPr marL="365760" lvl="1" indent="0">
              <a:buNone/>
            </a:pPr>
            <a:r>
              <a:rPr lang="en-US" dirty="0"/>
              <a:t>	 </a:t>
            </a:r>
            <a:r>
              <a:rPr lang="en-US" dirty="0" smtClean="0"/>
              <a:t>  Transmitting a nerve signal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Active Transport </a:t>
            </a:r>
            <a:r>
              <a:rPr lang="en-US" dirty="0" smtClean="0">
                <a:hlinkClick r:id="rId2"/>
              </a:rPr>
              <a:t>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1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Bulk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Transport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Using energy to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change the shape of the cell membrane</a:t>
            </a:r>
            <a:r>
              <a:rPr lang="en-US" dirty="0"/>
              <a:t> to move large amounts of substances </a:t>
            </a:r>
          </a:p>
        </p:txBody>
      </p:sp>
    </p:spTree>
    <p:extLst>
      <p:ext uri="{BB962C8B-B14F-4D97-AF65-F5344CB8AC3E}">
        <p14:creationId xmlns:p14="http://schemas.microsoft.com/office/powerpoint/2010/main" val="36124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Cell eating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/>
            <a:r>
              <a:rPr lang="en-US" dirty="0"/>
              <a:t>– White blood cells eating bacteria</a:t>
            </a:r>
          </a:p>
          <a:p>
            <a:pPr lvl="2"/>
            <a:r>
              <a:rPr lang="en-US" dirty="0"/>
              <a:t>Amoeba eating paramecium</a:t>
            </a:r>
          </a:p>
          <a:p>
            <a:endParaRPr lang="en-US" dirty="0"/>
          </a:p>
        </p:txBody>
      </p:sp>
      <p:sp>
        <p:nvSpPr>
          <p:cNvPr id="4" name="AutoShape 4" descr="http://roahsbiology.pbworks.com/f/phagocytosis.pn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074738"/>
            <a:ext cx="527685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roahsbiology.pbworks.com/f/phagocytosi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527685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8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Phagocytosis Video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#2</a:t>
            </a:r>
            <a:endParaRPr lang="en-US" dirty="0"/>
          </a:p>
        </p:txBody>
      </p:sp>
      <p:pic>
        <p:nvPicPr>
          <p:cNvPr id="4098" name="Picture 2" descr="http://classes.midlandstech.edu/carterp/courses/bio225/chap16/Slide1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7153275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Pinocytosis</a:t>
            </a:r>
            <a:r>
              <a:rPr lang="en-US" sz="2400" dirty="0"/>
              <a:t>: Cell taking in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fluids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4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4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4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400" b="1" u="sng" dirty="0" smtClean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Bulk Transport Animation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2" name="Picture 4" descr="http://bio1151.nicerweb.com/Locked/media/ch07/07_20Endocytosis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8382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0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700" b="1" u="sng" dirty="0">
                <a:solidFill>
                  <a:schemeClr val="accent1">
                    <a:lumMod val="75000"/>
                  </a:schemeClr>
                </a:solidFill>
              </a:rPr>
              <a:t>Exocytosis</a:t>
            </a:r>
            <a:r>
              <a:rPr lang="en-US" sz="2700" dirty="0"/>
              <a:t>: Shipping out proteins from the cell </a:t>
            </a:r>
          </a:p>
          <a:p>
            <a:r>
              <a:rPr lang="en-US" dirty="0"/>
              <a:t>Vesicles fuse with the cell membrane and dump the contents of the vesicle outside of the cell (end products of the endomembrane system)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Exocytosis Animation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962400"/>
            <a:ext cx="46577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6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Structure of a Phospholipid</a:t>
            </a:r>
            <a:endParaRPr lang="en-US" dirty="0"/>
          </a:p>
        </p:txBody>
      </p:sp>
      <p:pic>
        <p:nvPicPr>
          <p:cNvPr id="1026" name="Picture 2" descr="http://www.madsci.org/posts/archives/2006-12/1164999854.Bc.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5524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r>
              <a:rPr lang="en-US" dirty="0"/>
              <a:t>them to form a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bilayer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two layers</a:t>
            </a:r>
          </a:p>
          <a:p>
            <a:r>
              <a:rPr lang="en-US" dirty="0"/>
              <a:t>Heads of both layers on the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outside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of the cells and the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inside of the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cytoplasm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Tails </a:t>
            </a:r>
            <a:r>
              <a:rPr lang="en-US" dirty="0"/>
              <a:t>face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interior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81270" y="3917702"/>
            <a:ext cx="2653836" cy="786980"/>
            <a:chOff x="2181270" y="3643002"/>
            <a:chExt cx="2653836" cy="786980"/>
          </a:xfrm>
        </p:grpSpPr>
        <p:grpSp>
          <p:nvGrpSpPr>
            <p:cNvPr id="5" name="Group 4"/>
            <p:cNvGrpSpPr/>
            <p:nvPr/>
          </p:nvGrpSpPr>
          <p:grpSpPr>
            <a:xfrm>
              <a:off x="2181270" y="3667264"/>
              <a:ext cx="301539" cy="752336"/>
              <a:chOff x="2133600" y="3962400"/>
              <a:chExt cx="627734" cy="19812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482809" y="3667264"/>
              <a:ext cx="301539" cy="752336"/>
              <a:chOff x="2133600" y="3962400"/>
              <a:chExt cx="627734" cy="198120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85004" y="3667264"/>
              <a:ext cx="301539" cy="752336"/>
              <a:chOff x="2133600" y="3962400"/>
              <a:chExt cx="627734" cy="19812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086543" y="3667264"/>
              <a:ext cx="301539" cy="752336"/>
              <a:chOff x="2133600" y="3962400"/>
              <a:chExt cx="627734" cy="1981200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358433" y="3677646"/>
              <a:ext cx="301539" cy="752336"/>
              <a:chOff x="2133600" y="3962400"/>
              <a:chExt cx="627734" cy="19812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3662837" y="3643002"/>
              <a:ext cx="301539" cy="752336"/>
              <a:chOff x="2133600" y="3962400"/>
              <a:chExt cx="627734" cy="1981200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968922" y="3646048"/>
              <a:ext cx="301539" cy="752336"/>
              <a:chOff x="2133600" y="3962400"/>
              <a:chExt cx="627734" cy="1981200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270461" y="3660782"/>
              <a:ext cx="301539" cy="752336"/>
              <a:chOff x="2133600" y="3962400"/>
              <a:chExt cx="627734" cy="1981200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533567" y="3661366"/>
              <a:ext cx="301539" cy="752336"/>
              <a:chOff x="2133600" y="3962400"/>
              <a:chExt cx="627734" cy="1981200"/>
            </a:xfrm>
          </p:grpSpPr>
          <p:sp>
            <p:nvSpPr>
              <p:cNvPr id="46" name="Rounded Rectangle 45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10800000">
            <a:off x="2308833" y="4649334"/>
            <a:ext cx="2653836" cy="786980"/>
            <a:chOff x="2181270" y="3643002"/>
            <a:chExt cx="2653836" cy="786980"/>
          </a:xfrm>
        </p:grpSpPr>
        <p:grpSp>
          <p:nvGrpSpPr>
            <p:cNvPr id="52" name="Group 51"/>
            <p:cNvGrpSpPr/>
            <p:nvPr/>
          </p:nvGrpSpPr>
          <p:grpSpPr>
            <a:xfrm>
              <a:off x="2181270" y="3667264"/>
              <a:ext cx="301539" cy="752336"/>
              <a:chOff x="2133600" y="3962400"/>
              <a:chExt cx="627734" cy="1981200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482809" y="3667264"/>
              <a:ext cx="301539" cy="752336"/>
              <a:chOff x="2133600" y="3962400"/>
              <a:chExt cx="627734" cy="1981200"/>
            </a:xfrm>
          </p:grpSpPr>
          <p:sp>
            <p:nvSpPr>
              <p:cNvPr id="89" name="Rounded Rectangle 88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785004" y="3667264"/>
              <a:ext cx="301539" cy="752336"/>
              <a:chOff x="2133600" y="3962400"/>
              <a:chExt cx="627734" cy="1981200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086543" y="3667264"/>
              <a:ext cx="301539" cy="752336"/>
              <a:chOff x="2133600" y="3962400"/>
              <a:chExt cx="627734" cy="1981200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3358433" y="3677646"/>
              <a:ext cx="301539" cy="752336"/>
              <a:chOff x="2133600" y="3962400"/>
              <a:chExt cx="627734" cy="1981200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62837" y="3643002"/>
              <a:ext cx="301539" cy="752336"/>
              <a:chOff x="2133600" y="3962400"/>
              <a:chExt cx="627734" cy="1981200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968922" y="3646048"/>
              <a:ext cx="301539" cy="752336"/>
              <a:chOff x="2133600" y="3962400"/>
              <a:chExt cx="627734" cy="1981200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270461" y="3660782"/>
              <a:ext cx="301539" cy="752336"/>
              <a:chOff x="2133600" y="3962400"/>
              <a:chExt cx="627734" cy="1981200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533567" y="3661366"/>
              <a:ext cx="301539" cy="752336"/>
              <a:chOff x="2133600" y="3962400"/>
              <a:chExt cx="627734" cy="19812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2221832" y="4495800"/>
                <a:ext cx="152400" cy="144780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2466473" y="4487779"/>
                <a:ext cx="204395" cy="73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 rot="4194663">
                <a:off x="2323152" y="5424724"/>
                <a:ext cx="695434" cy="1809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133600" y="3962400"/>
                <a:ext cx="609600" cy="609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2248391" y="3429000"/>
            <a:ext cx="248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outside of cell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433691" y="5562600"/>
            <a:ext cx="248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in Cytoplasm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Tails regulate what can enter the cell 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u="sng" dirty="0" smtClean="0"/>
              <a:t>Things </a:t>
            </a:r>
            <a:r>
              <a:rPr lang="en-US" sz="2200" u="sng" dirty="0"/>
              <a:t>that move across the cell membrane </a:t>
            </a:r>
            <a:r>
              <a:rPr lang="en-US" sz="2200" u="sng" dirty="0" smtClean="0"/>
              <a:t>easily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Oxygen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Carbon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Dioxide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Water (assisted by </a:t>
            </a:r>
            <a:r>
              <a:rPr lang="en-US" b="1" u="sng" dirty="0" err="1">
                <a:solidFill>
                  <a:schemeClr val="accent1">
                    <a:lumMod val="75000"/>
                  </a:schemeClr>
                </a:solidFill>
              </a:rPr>
              <a:t>aquaporins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2895600"/>
            <a:ext cx="0" cy="12192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24200" y="4114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Protein channels that transport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9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move with Difficulty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Ions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(charged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atoms)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Large molecules like glucose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Proteins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	Act as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tunnels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to move things across the membrane that don’t move through the </a:t>
            </a:r>
            <a:r>
              <a:rPr lang="en-US" dirty="0" smtClean="0"/>
              <a:t>phospholipids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Plasma Membr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523240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05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</TotalTime>
  <Words>790</Words>
  <Application>Microsoft Office PowerPoint</Application>
  <PresentationFormat>On-screen Show (4:3)</PresentationFormat>
  <Paragraphs>354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Oriel</vt:lpstr>
      <vt:lpstr>Cell Transport</vt:lpstr>
      <vt:lpstr>PowerPoint Presentation</vt:lpstr>
      <vt:lpstr>PowerPoint Presentation</vt:lpstr>
      <vt:lpstr>Molecular Structure of a Phospholipid</vt:lpstr>
      <vt:lpstr>PowerPoint Presentation</vt:lpstr>
      <vt:lpstr>PowerPoint Presentation</vt:lpstr>
      <vt:lpstr>Things that move across the cell membrane easily </vt:lpstr>
      <vt:lpstr>Things that move with Difficulty</vt:lpstr>
      <vt:lpstr>PowerPoint Presentation</vt:lpstr>
      <vt:lpstr>Types of Transport</vt:lpstr>
      <vt:lpstr>PowerPoint Presentation</vt:lpstr>
      <vt:lpstr>Types of Passive Transport</vt:lpstr>
      <vt:lpstr>PowerPoint Presentation</vt:lpstr>
      <vt:lpstr>PowerPoint Presentation</vt:lpstr>
      <vt:lpstr>Cells WithOUT  Walls</vt:lpstr>
      <vt:lpstr>Cells WithOUT  Walls</vt:lpstr>
      <vt:lpstr>Cells WithOUT  Walls</vt:lpstr>
      <vt:lpstr>Cells WithOUT  Walls</vt:lpstr>
      <vt:lpstr>Cells WithOUT  Walls</vt:lpstr>
      <vt:lpstr>Cells WithOUT  Walls</vt:lpstr>
      <vt:lpstr>Cells WithOUT  Walls</vt:lpstr>
      <vt:lpstr>Cells With Walls</vt:lpstr>
      <vt:lpstr>Cells With Walls</vt:lpstr>
      <vt:lpstr>Cells With Walls</vt:lpstr>
      <vt:lpstr>Cells With Walls</vt:lpstr>
      <vt:lpstr>Cells With Walls</vt:lpstr>
      <vt:lpstr>Cells With Walls</vt:lpstr>
      <vt:lpstr>Cells With Walls</vt:lpstr>
      <vt:lpstr>PowerPoint Presentation</vt:lpstr>
      <vt:lpstr>ACTIVE TRANSPORT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Transport</dc:title>
  <dc:creator>NDHS</dc:creator>
  <cp:lastModifiedBy>NDHS</cp:lastModifiedBy>
  <cp:revision>30</cp:revision>
  <dcterms:created xsi:type="dcterms:W3CDTF">2013-09-16T21:41:46Z</dcterms:created>
  <dcterms:modified xsi:type="dcterms:W3CDTF">2016-09-08T19:53:54Z</dcterms:modified>
</cp:coreProperties>
</file>