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3" r:id="rId6"/>
    <p:sldId id="258" r:id="rId7"/>
    <p:sldId id="264" r:id="rId8"/>
    <p:sldId id="259" r:id="rId9"/>
    <p:sldId id="260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92E2-4518-43F4-98E7-BFA49A256001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518C-7C28-468C-8A89-67F79CA72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7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92E2-4518-43F4-98E7-BFA49A256001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518C-7C28-468C-8A89-67F79CA72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564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92E2-4518-43F4-98E7-BFA49A256001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518C-7C28-468C-8A89-67F79CA72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62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92E2-4518-43F4-98E7-BFA49A256001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518C-7C28-468C-8A89-67F79CA72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551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92E2-4518-43F4-98E7-BFA49A256001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518C-7C28-468C-8A89-67F79CA72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997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92E2-4518-43F4-98E7-BFA49A256001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518C-7C28-468C-8A89-67F79CA72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750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92E2-4518-43F4-98E7-BFA49A256001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518C-7C28-468C-8A89-67F79CA72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99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92E2-4518-43F4-98E7-BFA49A256001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518C-7C28-468C-8A89-67F79CA72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538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92E2-4518-43F4-98E7-BFA49A256001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518C-7C28-468C-8A89-67F79CA72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28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92E2-4518-43F4-98E7-BFA49A256001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518C-7C28-468C-8A89-67F79CA72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058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92E2-4518-43F4-98E7-BFA49A256001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518C-7C28-468C-8A89-67F79CA72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75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192E2-4518-43F4-98E7-BFA49A256001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6518C-7C28-468C-8A89-67F79CA72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547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CLmR9-YY7o" TargetMode="External"/><Relationship Id="rId2" Type="http://schemas.openxmlformats.org/officeDocument/2006/relationships/hyperlink" Target="https://www.youtube.com/watch?v=L0k-enzoeO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rqPMp0U0HOA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 Division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u="sng" dirty="0">
                <a:hlinkClick r:id="rId2"/>
              </a:rPr>
              <a:t>https://www.youtube.com/watch?v=L0k-enzoeOM</a:t>
            </a:r>
            <a:endParaRPr lang="en-US" dirty="0"/>
          </a:p>
          <a:p>
            <a:r>
              <a:rPr lang="en-US" u="sng" dirty="0">
                <a:hlinkClick r:id="rId3"/>
              </a:rPr>
              <a:t>https://www.youtube.com/watch?v=qCLmR9-YY7o</a:t>
            </a:r>
            <a:endParaRPr lang="en-US" dirty="0"/>
          </a:p>
          <a:p>
            <a:r>
              <a:rPr lang="en-US" u="sng" dirty="0">
                <a:hlinkClick r:id="rId4"/>
              </a:rPr>
              <a:t>https://www.youtube.com/watch?v=rqPMp0U0HOA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70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6096000" y="3103418"/>
            <a:ext cx="1066800" cy="4572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29000" y="3803073"/>
            <a:ext cx="1066800" cy="4572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56709" y="3864509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Sperm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505200" y="2324100"/>
            <a:ext cx="1066800" cy="4572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18309" y="3574473"/>
            <a:ext cx="1066800" cy="4572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667000" y="3200400"/>
            <a:ext cx="10668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332018" y="4696114"/>
            <a:ext cx="10668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 of Humans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18309" y="361366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Adult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85127" y="474004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Mitosis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55455" y="324433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Meiosis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2200" y="3144072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Zygote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81400" y="236803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Egg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209800" y="2743200"/>
            <a:ext cx="1066800" cy="685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362200" y="3692236"/>
            <a:ext cx="990600" cy="3394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724400" y="2552700"/>
            <a:ext cx="1295400" cy="77931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572000" y="3429000"/>
            <a:ext cx="1447800" cy="60267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3886200" y="3753428"/>
            <a:ext cx="2636982" cy="188537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1600200" y="4114800"/>
            <a:ext cx="2286000" cy="15240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4343400" y="3086100"/>
            <a:ext cx="1219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94909" y="313003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Feritilization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251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Spindle Fibers</a:t>
            </a:r>
          </a:p>
          <a:p>
            <a:pPr marL="0" indent="0">
              <a:buNone/>
            </a:pPr>
            <a:r>
              <a:rPr lang="en-US" dirty="0" smtClean="0"/>
              <a:t>Haploid</a:t>
            </a:r>
          </a:p>
          <a:p>
            <a:pPr marL="0" indent="0">
              <a:buNone/>
            </a:pPr>
            <a:r>
              <a:rPr lang="en-US" dirty="0" smtClean="0"/>
              <a:t>Somatic Cell</a:t>
            </a:r>
          </a:p>
          <a:p>
            <a:pPr marL="0" indent="0">
              <a:buNone/>
            </a:pPr>
            <a:r>
              <a:rPr lang="en-US" dirty="0" smtClean="0"/>
              <a:t>Diploid </a:t>
            </a:r>
          </a:p>
          <a:p>
            <a:pPr marL="0" indent="0">
              <a:buNone/>
            </a:pPr>
            <a:r>
              <a:rPr lang="en-US" dirty="0" smtClean="0"/>
              <a:t>Gamete</a:t>
            </a:r>
          </a:p>
          <a:p>
            <a:pPr marL="0" indent="0">
              <a:buNone/>
            </a:pPr>
            <a:r>
              <a:rPr lang="en-US" dirty="0" smtClean="0"/>
              <a:t>Homologous</a:t>
            </a:r>
          </a:p>
          <a:p>
            <a:pPr marL="0" indent="0">
              <a:buNone/>
            </a:pPr>
            <a:r>
              <a:rPr lang="en-US" dirty="0" smtClean="0"/>
              <a:t>Centromere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Body Cell, Diploid</a:t>
            </a:r>
          </a:p>
          <a:p>
            <a:r>
              <a:rPr lang="en-US" dirty="0" smtClean="0"/>
              <a:t>Chromosomes with the same Genetic Content</a:t>
            </a:r>
          </a:p>
          <a:p>
            <a:r>
              <a:rPr lang="en-US" dirty="0" smtClean="0"/>
              <a:t>Sex cell, Haploid</a:t>
            </a:r>
          </a:p>
          <a:p>
            <a:r>
              <a:rPr lang="en-US" dirty="0" smtClean="0"/>
              <a:t>Containing half the chromosome content (N)</a:t>
            </a:r>
          </a:p>
          <a:p>
            <a:r>
              <a:rPr lang="en-US" dirty="0" smtClean="0"/>
              <a:t>Containing the full set of chromosomes (2N)</a:t>
            </a:r>
          </a:p>
          <a:p>
            <a:r>
              <a:rPr lang="en-US" dirty="0" smtClean="0"/>
              <a:t>Microtubules that attach to centromeres and help separate chromatids</a:t>
            </a:r>
          </a:p>
          <a:p>
            <a:r>
              <a:rPr lang="en-US" dirty="0" smtClean="0"/>
              <a:t>Protein cluster that holds two chromatids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398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Spindle Fibers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Haploid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Somatic Cell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Diploid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Gamete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Homologous</a:t>
            </a:r>
          </a:p>
          <a:p>
            <a:pPr marL="0" indent="0">
              <a:buNone/>
            </a:pPr>
            <a:r>
              <a:rPr lang="en-US" dirty="0" smtClean="0"/>
              <a:t>Centromere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Body Cell, Diploid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Chromosomes with the same Genetic Content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Sex cell, Haploid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Containing half the chromosome content (N)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Containing the full set of chromosomes (2N)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Microtubules that attach to centromeres and help separate chromatids</a:t>
            </a:r>
          </a:p>
          <a:p>
            <a:r>
              <a:rPr lang="en-US" dirty="0" smtClean="0"/>
              <a:t>Protein cluster that holds two chromatids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866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Synapsis</a:t>
            </a:r>
          </a:p>
          <a:p>
            <a:pPr marL="0" indent="0">
              <a:buNone/>
            </a:pPr>
            <a:r>
              <a:rPr lang="en-US" dirty="0" smtClean="0"/>
              <a:t>Tetrad</a:t>
            </a:r>
            <a:br>
              <a:rPr lang="en-US" dirty="0" smtClean="0"/>
            </a:br>
            <a:r>
              <a:rPr lang="en-US" dirty="0" smtClean="0"/>
              <a:t>Crossing Over</a:t>
            </a:r>
          </a:p>
          <a:p>
            <a:pPr marL="0" indent="0">
              <a:buNone/>
            </a:pPr>
            <a:r>
              <a:rPr lang="en-US" dirty="0" err="1" smtClean="0"/>
              <a:t>Karyokinesis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Cytokinesis</a:t>
            </a:r>
            <a:br>
              <a:rPr lang="en-US" dirty="0" smtClean="0"/>
            </a:br>
            <a:r>
              <a:rPr lang="en-US" dirty="0" smtClean="0"/>
              <a:t>Mitosis</a:t>
            </a:r>
            <a:br>
              <a:rPr lang="en-US" dirty="0" smtClean="0"/>
            </a:br>
            <a:r>
              <a:rPr lang="en-US" dirty="0" smtClean="0"/>
              <a:t>Meiosis </a:t>
            </a:r>
          </a:p>
          <a:p>
            <a:pPr marL="0" indent="0">
              <a:buNone/>
            </a:pPr>
            <a:r>
              <a:rPr lang="en-US" dirty="0" smtClean="0"/>
              <a:t>Chromosome</a:t>
            </a:r>
          </a:p>
          <a:p>
            <a:pPr marL="0" indent="0">
              <a:buNone/>
            </a:pPr>
            <a:r>
              <a:rPr lang="en-US" dirty="0" smtClean="0"/>
              <a:t>Chromatid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Separation of Nuclear Material</a:t>
            </a:r>
          </a:p>
          <a:p>
            <a:r>
              <a:rPr lang="en-US" dirty="0" smtClean="0"/>
              <a:t>Division of cells into two diploid, identical daughter cells</a:t>
            </a:r>
          </a:p>
          <a:p>
            <a:r>
              <a:rPr lang="en-US" dirty="0" smtClean="0"/>
              <a:t>Condensed DNA</a:t>
            </a:r>
          </a:p>
          <a:p>
            <a:r>
              <a:rPr lang="en-US" dirty="0" smtClean="0"/>
              <a:t>Copy of a chromosome, held together by centromeres</a:t>
            </a:r>
          </a:p>
          <a:p>
            <a:r>
              <a:rPr lang="en-US" dirty="0" smtClean="0"/>
              <a:t>Division of cells into four haploid, genetically unique gametes</a:t>
            </a:r>
          </a:p>
          <a:p>
            <a:r>
              <a:rPr lang="en-US" dirty="0" smtClean="0"/>
              <a:t>Exchange of genetic material by two homologous chromatids</a:t>
            </a:r>
          </a:p>
          <a:p>
            <a:r>
              <a:rPr lang="en-US" dirty="0" smtClean="0"/>
              <a:t>Pairing of two homologous chromosomes</a:t>
            </a:r>
          </a:p>
          <a:p>
            <a:r>
              <a:rPr lang="en-US" dirty="0" smtClean="0"/>
              <a:t>Group of four homologous chromatids</a:t>
            </a:r>
          </a:p>
          <a:p>
            <a:r>
              <a:rPr lang="en-US" dirty="0" smtClean="0"/>
              <a:t>Separation of Cytoplasm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210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Synapsis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Tetrad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C000"/>
                </a:solidFill>
              </a:rPr>
              <a:t>Crossing Over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Karyokinesis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Cytokinesis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Mitosis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7030A0"/>
                </a:solidFill>
              </a:rPr>
              <a:t>Meiosis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Chromosome</a:t>
            </a:r>
          </a:p>
          <a:p>
            <a:pPr marL="0" indent="0">
              <a:buNone/>
            </a:pPr>
            <a:r>
              <a:rPr lang="en-US" dirty="0" smtClean="0"/>
              <a:t>Chromatid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Separation of Nuclear Material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Division of cells into two diploid, identical daughter cells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Condensed DNA</a:t>
            </a:r>
          </a:p>
          <a:p>
            <a:r>
              <a:rPr lang="en-US" dirty="0" smtClean="0"/>
              <a:t>Copy of a chromosome, held together by centromeres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Division of cells into four haploid, genetically unique gametes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Exchange of genetic material by two homologous chromatids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Pairing of two homologous chromosomes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Group of four homologous chromatids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Separation of Cytoplasm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777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Mitosis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Interphase</a:t>
            </a:r>
          </a:p>
          <a:p>
            <a:pPr marL="0" indent="0">
              <a:buNone/>
            </a:pPr>
            <a:r>
              <a:rPr lang="en-US" dirty="0" smtClean="0"/>
              <a:t>Prophase</a:t>
            </a:r>
          </a:p>
          <a:p>
            <a:pPr marL="0" indent="0">
              <a:buNone/>
            </a:pPr>
            <a:r>
              <a:rPr lang="en-US" dirty="0" smtClean="0"/>
              <a:t>Metaphase</a:t>
            </a:r>
          </a:p>
          <a:p>
            <a:pPr marL="0" indent="0">
              <a:buNone/>
            </a:pPr>
            <a:r>
              <a:rPr lang="en-US" dirty="0" smtClean="0"/>
              <a:t>Anaphase</a:t>
            </a:r>
            <a:br>
              <a:rPr lang="en-US" dirty="0" smtClean="0"/>
            </a:br>
            <a:r>
              <a:rPr lang="en-US" dirty="0" smtClean="0"/>
              <a:t>Telophase</a:t>
            </a:r>
            <a:br>
              <a:rPr lang="en-US" dirty="0" smtClean="0"/>
            </a:br>
            <a:r>
              <a:rPr lang="en-US" dirty="0" smtClean="0"/>
              <a:t>Cytokinesis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Separation of sister chromatids</a:t>
            </a:r>
          </a:p>
          <a:p>
            <a:r>
              <a:rPr lang="en-US" dirty="0" smtClean="0"/>
              <a:t>Unraveling of chromosomes and reformation of the nucleus</a:t>
            </a:r>
          </a:p>
          <a:p>
            <a:r>
              <a:rPr lang="en-US" dirty="0" smtClean="0"/>
              <a:t>Division of the Cytoplasm</a:t>
            </a:r>
          </a:p>
          <a:p>
            <a:r>
              <a:rPr lang="en-US" dirty="0" smtClean="0"/>
              <a:t>Alignment of chromosomes along the metaphase plate</a:t>
            </a:r>
          </a:p>
          <a:p>
            <a:r>
              <a:rPr lang="en-US" dirty="0" smtClean="0"/>
              <a:t>Condensing of chromosomes and dissolution of the nucleus</a:t>
            </a:r>
          </a:p>
          <a:p>
            <a:r>
              <a:rPr lang="en-US" dirty="0" smtClean="0"/>
              <a:t>Growth of the cell and replication of the DNA to form sister chromatids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97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Mitosis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Interphase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Prophase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Metaphase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Anaphase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B050"/>
                </a:solidFill>
              </a:rPr>
              <a:t>Telophase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Cytokinesis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Separation of sister chromatids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Unraveling of chromosomes and reformation of the nucleus</a:t>
            </a:r>
          </a:p>
          <a:p>
            <a:r>
              <a:rPr lang="en-US" dirty="0" smtClean="0"/>
              <a:t>Division of the Cytoplasm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Alignment of chromosomes along the metaphase plate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Condensing of chromosomes and dissolution of the nucleus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Growth of the cell and replication of the DNA to form sister chromatids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080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Meiosis 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5100" dirty="0" smtClean="0">
                <a:solidFill>
                  <a:srgbClr val="00B050"/>
                </a:solidFill>
              </a:rPr>
              <a:t>Interphase I</a:t>
            </a:r>
          </a:p>
          <a:p>
            <a:pPr marL="0" indent="0">
              <a:buNone/>
            </a:pPr>
            <a:r>
              <a:rPr lang="en-US" sz="5100" dirty="0" smtClean="0">
                <a:solidFill>
                  <a:srgbClr val="FF0000"/>
                </a:solidFill>
              </a:rPr>
              <a:t>Prophase I</a:t>
            </a:r>
          </a:p>
          <a:p>
            <a:pPr marL="0" indent="0">
              <a:buNone/>
            </a:pPr>
            <a:r>
              <a:rPr lang="en-US" sz="5100" dirty="0" smtClean="0">
                <a:solidFill>
                  <a:srgbClr val="0070C0"/>
                </a:solidFill>
              </a:rPr>
              <a:t>Metaphase I</a:t>
            </a:r>
          </a:p>
          <a:p>
            <a:pPr marL="0" indent="0">
              <a:buNone/>
            </a:pPr>
            <a:r>
              <a:rPr lang="en-US" sz="5100" dirty="0" smtClean="0">
                <a:solidFill>
                  <a:schemeClr val="accent6">
                    <a:lumMod val="75000"/>
                  </a:schemeClr>
                </a:solidFill>
              </a:rPr>
              <a:t>Anaphase I</a:t>
            </a:r>
            <a:r>
              <a:rPr lang="en-US" sz="5100" dirty="0" smtClean="0"/>
              <a:t/>
            </a:r>
            <a:br>
              <a:rPr lang="en-US" sz="5100" dirty="0" smtClean="0"/>
            </a:br>
            <a:r>
              <a:rPr lang="en-US" sz="5100" dirty="0" smtClean="0">
                <a:solidFill>
                  <a:schemeClr val="accent4">
                    <a:lumMod val="75000"/>
                  </a:schemeClr>
                </a:solidFill>
              </a:rPr>
              <a:t>Telophase/Cytokinesis I</a:t>
            </a:r>
            <a:br>
              <a:rPr lang="en-US" sz="51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5100" dirty="0" smtClean="0"/>
              <a:t>Prophase II</a:t>
            </a:r>
          </a:p>
          <a:p>
            <a:pPr marL="0" indent="0">
              <a:buNone/>
            </a:pPr>
            <a:r>
              <a:rPr lang="en-US" sz="5100" dirty="0" smtClean="0">
                <a:solidFill>
                  <a:srgbClr val="808000"/>
                </a:solidFill>
              </a:rPr>
              <a:t>Metaphase II</a:t>
            </a:r>
          </a:p>
          <a:p>
            <a:pPr marL="0" indent="0">
              <a:buNone/>
            </a:pPr>
            <a:r>
              <a:rPr lang="en-US" sz="5100" dirty="0" smtClean="0">
                <a:solidFill>
                  <a:srgbClr val="FFC000"/>
                </a:solidFill>
              </a:rPr>
              <a:t>Anaphase II</a:t>
            </a:r>
            <a:r>
              <a:rPr lang="en-US" sz="5100" dirty="0" smtClean="0"/>
              <a:t/>
            </a:r>
            <a:br>
              <a:rPr lang="en-US" sz="5100" dirty="0" smtClean="0"/>
            </a:br>
            <a:r>
              <a:rPr lang="en-US" sz="5100" dirty="0" smtClean="0">
                <a:solidFill>
                  <a:schemeClr val="accent4">
                    <a:lumMod val="75000"/>
                  </a:schemeClr>
                </a:solidFill>
              </a:rPr>
              <a:t>Telophase/Cytokinesis II</a:t>
            </a:r>
            <a:r>
              <a:rPr lang="en-US" sz="5100" dirty="0" smtClean="0"/>
              <a:t/>
            </a:r>
            <a:br>
              <a:rPr lang="en-US" sz="5100" dirty="0" smtClean="0"/>
            </a:br>
            <a:endParaRPr lang="en-US" sz="5100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1700" dirty="0" smtClean="0">
                <a:solidFill>
                  <a:srgbClr val="00B050"/>
                </a:solidFill>
              </a:rPr>
              <a:t>Growth of the cell and replication of the DNA to form sister chromatids</a:t>
            </a:r>
          </a:p>
          <a:p>
            <a:r>
              <a:rPr lang="en-US" sz="1700" dirty="0" smtClean="0"/>
              <a:t>Condensing of DNA </a:t>
            </a:r>
          </a:p>
          <a:p>
            <a:r>
              <a:rPr lang="en-US" sz="1700" dirty="0" smtClean="0">
                <a:solidFill>
                  <a:srgbClr val="FF0000"/>
                </a:solidFill>
              </a:rPr>
              <a:t>Synapsis of homologous chromosomes and crossing over</a:t>
            </a:r>
          </a:p>
          <a:p>
            <a:r>
              <a:rPr lang="en-US" sz="1700" dirty="0" smtClean="0">
                <a:solidFill>
                  <a:srgbClr val="808000"/>
                </a:solidFill>
              </a:rPr>
              <a:t>Alignment of chromosomes in a single line and attachment of spindle fibers on BOTH sides of the centromere</a:t>
            </a:r>
          </a:p>
          <a:p>
            <a:r>
              <a:rPr lang="en-US" sz="1700" dirty="0" smtClean="0">
                <a:solidFill>
                  <a:srgbClr val="FFC000"/>
                </a:solidFill>
              </a:rPr>
              <a:t>Separation of sister chromatids</a:t>
            </a:r>
          </a:p>
          <a:p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Separation of homologous chromosomes</a:t>
            </a:r>
          </a:p>
          <a:p>
            <a:r>
              <a:rPr lang="en-US" sz="1700" dirty="0" smtClean="0">
                <a:solidFill>
                  <a:srgbClr val="0070C0"/>
                </a:solidFill>
              </a:rPr>
              <a:t>Alignment of homologous chromosomes in two lines and the attachment of spindle fibers on ONE side of the centromere</a:t>
            </a:r>
          </a:p>
          <a:p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Reformation of nuclei and separation of cytoplasm</a:t>
            </a:r>
            <a:endParaRPr lang="en-US" sz="17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025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 of Humans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1316243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Adult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7400" y="1905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Feritilization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1981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Mitosis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7600" y="1905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Meiosis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28800" y="1323355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Zygote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00400" y="1316243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Sperm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19600" y="1323355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Egg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209800" y="2743200"/>
            <a:ext cx="1066800" cy="685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362200" y="3692236"/>
            <a:ext cx="990600" cy="3394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724400" y="2552700"/>
            <a:ext cx="1295400" cy="77931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572000" y="3429000"/>
            <a:ext cx="1447800" cy="60267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018309" y="3574473"/>
            <a:ext cx="1066800" cy="4572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505200" y="2324100"/>
            <a:ext cx="1066800" cy="4572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29000" y="3803073"/>
            <a:ext cx="1066800" cy="4572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096000" y="3103418"/>
            <a:ext cx="1066800" cy="4572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3886200" y="3753428"/>
            <a:ext cx="2636982" cy="188537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1600200" y="4114800"/>
            <a:ext cx="2286000" cy="15240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2667000" y="3200400"/>
            <a:ext cx="10668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447309" y="3086100"/>
            <a:ext cx="10668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332018" y="4696114"/>
            <a:ext cx="10668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468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449</Words>
  <Application>Microsoft Office PowerPoint</Application>
  <PresentationFormat>On-screen Show (4:3)</PresentationFormat>
  <Paragraphs>115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Cell Division Review</vt:lpstr>
      <vt:lpstr>Vocabulary </vt:lpstr>
      <vt:lpstr>Vocabulary </vt:lpstr>
      <vt:lpstr>PowerPoint Presentation</vt:lpstr>
      <vt:lpstr>PowerPoint Presentation</vt:lpstr>
      <vt:lpstr>Mitosis Phases</vt:lpstr>
      <vt:lpstr>Mitosis Phases</vt:lpstr>
      <vt:lpstr>Meiosis Stages</vt:lpstr>
      <vt:lpstr>Life Cycle of Humans</vt:lpstr>
      <vt:lpstr>Life Cycle of Humans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Division Review</dc:title>
  <dc:creator>NDHS</dc:creator>
  <cp:lastModifiedBy>NDHS</cp:lastModifiedBy>
  <cp:revision>7</cp:revision>
  <dcterms:created xsi:type="dcterms:W3CDTF">2014-12-03T16:48:50Z</dcterms:created>
  <dcterms:modified xsi:type="dcterms:W3CDTF">2014-12-03T17:51:37Z</dcterms:modified>
</cp:coreProperties>
</file>