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3" r:id="rId9"/>
    <p:sldId id="276" r:id="rId10"/>
    <p:sldId id="277" r:id="rId11"/>
    <p:sldId id="281" r:id="rId12"/>
    <p:sldId id="282" r:id="rId13"/>
    <p:sldId id="283" r:id="rId14"/>
    <p:sldId id="287" r:id="rId15"/>
    <p:sldId id="288" r:id="rId16"/>
    <p:sldId id="289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8" r:id="rId27"/>
    <p:sldId id="309" r:id="rId28"/>
    <p:sldId id="310" r:id="rId29"/>
    <p:sldId id="311" r:id="rId30"/>
    <p:sldId id="312" r:id="rId31"/>
    <p:sldId id="315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 varScale="1">
        <p:scale>
          <a:sx n="59" d="100"/>
          <a:sy n="59" d="100"/>
        </p:scale>
        <p:origin x="-96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1BD273-DA1D-440F-874E-E437757A790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B2C88F-A850-43AC-8B09-A87A57BE82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mVdfUVxrWdLCvM&amp;tbnid=JSguLYwJCwaNCM:&amp;ved=0CAUQjRw&amp;url=http://revisionworld.co.uk/a2-level-level-revision/biology/physiology-transport/human-circulatory-system&amp;ei=FuSAUu3WG5DAkQeg6YCADg&amp;bvm=bv.56146854,d.eW0&amp;psig=AFQjCNGg9iAbLiS8iE0I9Ye_MBreBxO6uw&amp;ust=138426505758853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NM1NjT9v3kbYM&amp;tbnid=OVJGL5hX_cYb7M:&amp;ved=0CAUQjRw&amp;url=http://www.infohow.org/science/biology-ecology/human-heart/&amp;ei=PuWAUr-POMOnkQezs4GoCg&amp;psig=AFQjCNF3N89XNAFYL_Fr3L9n1XAioUi6AQ&amp;ust=138426524713536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NM1NjT9v3kbYM&amp;tbnid=OVJGL5hX_cYb7M:&amp;ved=0CAUQjRw&amp;url=http://www.infohow.org/science/biology-ecology/human-heart/&amp;ei=PuWAUr-POMOnkQezs4GoCg&amp;psig=AFQjCNF3N89XNAFYL_Fr3L9n1XAioUi6AQ&amp;ust=1384265247135369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NM1NjT9v3kbYM&amp;tbnid=OVJGL5hX_cYb7M:&amp;ved=0CAUQjRw&amp;url=http://www.infohow.org/science/biology-ecology/human-heart/&amp;ei=PuWAUr-POMOnkQezs4GoCg&amp;psig=AFQjCNF3N89XNAFYL_Fr3L9n1XAioUi6AQ&amp;ust=138426524713536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mVdfUVxrWdLCvM&amp;tbnid=JSguLYwJCwaNCM:&amp;ved=0CAUQjRw&amp;url=http://revisionworld.co.uk/a2-level-level-revision/biology/physiology-transport/human-circulatory-system&amp;ei=FuSAUu3WG5DAkQeg6YCADg&amp;bvm=bv.56146854,d.eW0&amp;psig=AFQjCNGg9iAbLiS8iE0I9Ye_MBreBxO6uw&amp;ust=138426505758853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xqj1BcBpIg&amp;feature=related" TargetMode="External"/><Relationship Id="rId2" Type="http://schemas.openxmlformats.org/officeDocument/2006/relationships/hyperlink" Target="http://www.youtube.com/watch?v=D3ZDJgFDdk0&amp;feature=relate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vr9LFzOo5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6480048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Cardiopulmonary</a:t>
            </a:r>
            <a:br>
              <a:rPr lang="en-US" altLang="en-US" dirty="0" smtClean="0"/>
            </a:br>
            <a:r>
              <a:rPr lang="en-US" altLang="en-US" dirty="0" smtClean="0"/>
              <a:t>System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6480048" cy="893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Cardio – </a:t>
            </a:r>
            <a:r>
              <a:rPr lang="en-US" altLang="en-US" dirty="0" smtClean="0">
                <a:solidFill>
                  <a:srgbClr val="FFFF00"/>
                </a:solidFill>
              </a:rPr>
              <a:t>heart</a:t>
            </a:r>
          </a:p>
          <a:p>
            <a:pPr eaLnBrk="1" hangingPunct="1"/>
            <a:r>
              <a:rPr lang="en-US" altLang="en-US" dirty="0" smtClean="0"/>
              <a:t>Pulmonary - </a:t>
            </a:r>
            <a:r>
              <a:rPr lang="en-US" altLang="en-US" dirty="0" smtClean="0">
                <a:solidFill>
                  <a:srgbClr val="FFFF00"/>
                </a:solidFill>
              </a:rPr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36237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28600" y="1111250"/>
            <a:ext cx="7943850" cy="4216400"/>
            <a:chOff x="144" y="1472"/>
            <a:chExt cx="5004" cy="2656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1472"/>
              <a:ext cx="4528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196" y="1728"/>
              <a:ext cx="4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Air inhaled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4512" y="1728"/>
              <a:ext cx="5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Air exhaled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847" y="3550"/>
              <a:ext cx="85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 b="1" dirty="0">
                  <a:solidFill>
                    <a:schemeClr val="bg1"/>
                  </a:solidFill>
                </a:rPr>
                <a:t>INHALATION</a:t>
              </a:r>
              <a:r>
                <a:rPr kumimoji="1" lang="en-US" altLang="en-US" sz="1000" dirty="0">
                  <a:solidFill>
                    <a:schemeClr val="bg1"/>
                  </a:solidFill>
                </a:rPr>
                <a:t/>
              </a:r>
              <a:br>
                <a:rPr kumimoji="1" lang="en-US" altLang="en-US" sz="1000" dirty="0">
                  <a:solidFill>
                    <a:schemeClr val="bg1"/>
                  </a:solidFill>
                </a:rPr>
              </a:br>
              <a:r>
                <a:rPr kumimoji="1" lang="en-US" altLang="en-US" sz="1000" dirty="0">
                  <a:solidFill>
                    <a:schemeClr val="bg1"/>
                  </a:solidFill>
                </a:rPr>
                <a:t>Diaphragm contracts</a:t>
              </a:r>
              <a:br>
                <a:rPr kumimoji="1" lang="en-US" altLang="en-US" sz="1000" dirty="0">
                  <a:solidFill>
                    <a:schemeClr val="bg1"/>
                  </a:solidFill>
                </a:rPr>
              </a:br>
              <a:r>
                <a:rPr kumimoji="1" lang="en-US" altLang="en-US" sz="1000" dirty="0">
                  <a:solidFill>
                    <a:schemeClr val="bg1"/>
                  </a:solidFill>
                </a:rPr>
                <a:t>(moves down)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4019" y="3556"/>
              <a:ext cx="79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 b="1" dirty="0">
                  <a:solidFill>
                    <a:schemeClr val="bg1"/>
                  </a:solidFill>
                </a:rPr>
                <a:t>EXHALATION</a:t>
              </a:r>
              <a:r>
                <a:rPr kumimoji="1" lang="en-US" altLang="en-US" sz="1000" dirty="0">
                  <a:solidFill>
                    <a:schemeClr val="bg1"/>
                  </a:solidFill>
                </a:rPr>
                <a:t/>
              </a:r>
              <a:br>
                <a:rPr kumimoji="1" lang="en-US" altLang="en-US" sz="1000" dirty="0">
                  <a:solidFill>
                    <a:schemeClr val="bg1"/>
                  </a:solidFill>
                </a:rPr>
              </a:br>
              <a:r>
                <a:rPr kumimoji="1" lang="en-US" altLang="en-US" sz="1000" dirty="0">
                  <a:solidFill>
                    <a:schemeClr val="bg1"/>
                  </a:solidFill>
                </a:rPr>
                <a:t>Diaphragm relaxes</a:t>
              </a:r>
              <a:br>
                <a:rPr kumimoji="1" lang="en-US" altLang="en-US" sz="1000" dirty="0">
                  <a:solidFill>
                    <a:schemeClr val="bg1"/>
                  </a:solidFill>
                </a:rPr>
              </a:br>
              <a:r>
                <a:rPr kumimoji="1" lang="en-US" altLang="en-US" sz="1000" dirty="0">
                  <a:solidFill>
                    <a:schemeClr val="bg1"/>
                  </a:solidFill>
                </a:rPr>
                <a:t>(moves up)</a:t>
              </a:r>
            </a:p>
          </p:txBody>
        </p:sp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2202" y="3184"/>
              <a:ext cx="770" cy="154"/>
              <a:chOff x="2202" y="3184"/>
              <a:chExt cx="770" cy="154"/>
            </a:xfrm>
          </p:grpSpPr>
          <p:sp>
            <p:nvSpPr>
              <p:cNvPr id="26645" name="Rectangle 11"/>
              <p:cNvSpPr>
                <a:spLocks noChangeArrowheads="1"/>
              </p:cNvSpPr>
              <p:nvPr/>
            </p:nvSpPr>
            <p:spPr bwMode="auto">
              <a:xfrm>
                <a:off x="2466" y="3184"/>
                <a:ext cx="50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Diaphragm</a:t>
                </a:r>
              </a:p>
            </p:txBody>
          </p:sp>
          <p:sp>
            <p:nvSpPr>
              <p:cNvPr id="26646" name="Line 12"/>
              <p:cNvSpPr>
                <a:spLocks noChangeShapeType="1"/>
              </p:cNvSpPr>
              <p:nvPr/>
            </p:nvSpPr>
            <p:spPr bwMode="auto">
              <a:xfrm>
                <a:off x="2202" y="3263"/>
                <a:ext cx="29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6635" name="Group 13"/>
            <p:cNvGrpSpPr>
              <a:grpSpLocks/>
            </p:cNvGrpSpPr>
            <p:nvPr/>
          </p:nvGrpSpPr>
          <p:grpSpPr bwMode="auto">
            <a:xfrm>
              <a:off x="2318" y="2946"/>
              <a:ext cx="448" cy="154"/>
              <a:chOff x="2318" y="2946"/>
              <a:chExt cx="448" cy="154"/>
            </a:xfrm>
          </p:grpSpPr>
          <p:sp>
            <p:nvSpPr>
              <p:cNvPr id="26643" name="Rectangle 14"/>
              <p:cNvSpPr>
                <a:spLocks noChangeArrowheads="1"/>
              </p:cNvSpPr>
              <p:nvPr/>
            </p:nvSpPr>
            <p:spPr bwMode="auto">
              <a:xfrm>
                <a:off x="2474" y="2946"/>
                <a:ext cx="2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Lung</a:t>
                </a:r>
              </a:p>
            </p:txBody>
          </p:sp>
          <p:sp>
            <p:nvSpPr>
              <p:cNvPr id="26644" name="Line 15"/>
              <p:cNvSpPr>
                <a:spLocks noChangeShapeType="1"/>
              </p:cNvSpPr>
              <p:nvPr/>
            </p:nvSpPr>
            <p:spPr bwMode="auto">
              <a:xfrm>
                <a:off x="2318" y="3031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6636" name="Group 16"/>
            <p:cNvGrpSpPr>
              <a:grpSpLocks/>
            </p:cNvGrpSpPr>
            <p:nvPr/>
          </p:nvGrpSpPr>
          <p:grpSpPr bwMode="auto">
            <a:xfrm>
              <a:off x="620" y="1535"/>
              <a:ext cx="796" cy="794"/>
              <a:chOff x="512" y="1527"/>
              <a:chExt cx="796" cy="794"/>
            </a:xfrm>
          </p:grpSpPr>
          <p:sp>
            <p:nvSpPr>
              <p:cNvPr id="26641" name="Rectangle 17"/>
              <p:cNvSpPr>
                <a:spLocks noChangeArrowheads="1"/>
              </p:cNvSpPr>
              <p:nvPr/>
            </p:nvSpPr>
            <p:spPr bwMode="auto">
              <a:xfrm>
                <a:off x="512" y="1527"/>
                <a:ext cx="54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Rib cage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expands as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rib muscles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contract </a:t>
                </a:r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916" y="1870"/>
                <a:ext cx="392" cy="4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6637" name="Group 19"/>
            <p:cNvGrpSpPr>
              <a:grpSpLocks/>
            </p:cNvGrpSpPr>
            <p:nvPr/>
          </p:nvGrpSpPr>
          <p:grpSpPr bwMode="auto">
            <a:xfrm>
              <a:off x="2807" y="1596"/>
              <a:ext cx="899" cy="841"/>
              <a:chOff x="2807" y="1596"/>
              <a:chExt cx="899" cy="841"/>
            </a:xfrm>
          </p:grpSpPr>
          <p:sp>
            <p:nvSpPr>
              <p:cNvPr id="26639" name="Rectangle 20"/>
              <p:cNvSpPr>
                <a:spLocks noChangeArrowheads="1"/>
              </p:cNvSpPr>
              <p:nvPr/>
            </p:nvSpPr>
            <p:spPr bwMode="auto">
              <a:xfrm>
                <a:off x="2807" y="1596"/>
                <a:ext cx="6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Rib cage gets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smaller as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rib muscles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relax </a:t>
                </a:r>
              </a:p>
            </p:txBody>
          </p:sp>
          <p:sp>
            <p:nvSpPr>
              <p:cNvPr id="26640" name="Line 21"/>
              <p:cNvSpPr>
                <a:spLocks noChangeShapeType="1"/>
              </p:cNvSpPr>
              <p:nvPr/>
            </p:nvSpPr>
            <p:spPr bwMode="auto">
              <a:xfrm>
                <a:off x="3139" y="1934"/>
                <a:ext cx="567" cy="5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6638" name="Text Box 22"/>
            <p:cNvSpPr txBox="1">
              <a:spLocks noChangeArrowheads="1"/>
            </p:cNvSpPr>
            <p:nvPr/>
          </p:nvSpPr>
          <p:spPr bwMode="auto">
            <a:xfrm>
              <a:off x="144" y="3936"/>
              <a:ext cx="7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>
                  <a:sym typeface="Symbol" pitchFamily="18" charset="2"/>
                </a:rPr>
                <a:t>Figure 42.24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2. </a:t>
            </a:r>
            <a:r>
              <a:rPr lang="en-US" altLang="en-US" sz="2700" b="1" u="sng" dirty="0" smtClean="0">
                <a:solidFill>
                  <a:srgbClr val="FFFF00"/>
                </a:solidFill>
              </a:rPr>
              <a:t>Breathing Rate</a:t>
            </a:r>
            <a:r>
              <a:rPr lang="en-US" altLang="en-US" sz="2700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	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Balance of pH</a:t>
            </a:r>
            <a:r>
              <a:rPr lang="en-US" altLang="en-US" sz="27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- chemoreceptors in </a:t>
            </a:r>
            <a:r>
              <a:rPr lang="en-US" altLang="en-US" sz="2700" dirty="0" smtClean="0">
                <a:solidFill>
                  <a:srgbClr val="FFFF00"/>
                </a:solidFill>
              </a:rPr>
              <a:t>carotid artery and medulla oblongata </a:t>
            </a:r>
            <a:r>
              <a:rPr lang="en-US" altLang="en-US" sz="2700" dirty="0" smtClean="0"/>
              <a:t>monitor pH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- when pH drops (</a:t>
            </a:r>
            <a:r>
              <a:rPr lang="en-US" altLang="en-US" sz="2700" dirty="0" smtClean="0">
                <a:solidFill>
                  <a:srgbClr val="FFFF00"/>
                </a:solidFill>
              </a:rPr>
              <a:t>excess CO</a:t>
            </a:r>
            <a:r>
              <a:rPr lang="en-US" altLang="en-US" sz="27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700" dirty="0" smtClean="0"/>
              <a:t>) a signal is sent to the breathing control center (medulla oblongata) in the brain which signals the </a:t>
            </a:r>
            <a:r>
              <a:rPr lang="en-US" altLang="en-US" sz="2700" dirty="0" smtClean="0">
                <a:solidFill>
                  <a:srgbClr val="FFFF00"/>
                </a:solidFill>
              </a:rPr>
              <a:t>diaphragm to contract more often – CO</a:t>
            </a:r>
            <a:r>
              <a:rPr lang="en-US" altLang="en-US" sz="27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700" dirty="0" smtClean="0">
                <a:solidFill>
                  <a:srgbClr val="FFFF00"/>
                </a:solidFill>
              </a:rPr>
              <a:t> out/O</a:t>
            </a:r>
            <a:r>
              <a:rPr lang="en-US" altLang="en-US" sz="27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700" dirty="0" smtClean="0">
                <a:solidFill>
                  <a:srgbClr val="FFFF00"/>
                </a:solidFill>
              </a:rPr>
              <a:t> in/pH rises</a:t>
            </a:r>
            <a:endParaRPr lang="en-US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774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0" y="1371600"/>
            <a:ext cx="8320088" cy="4202113"/>
            <a:chOff x="289" y="1478"/>
            <a:chExt cx="5241" cy="2647"/>
          </a:xfrm>
        </p:grpSpPr>
        <p:sp>
          <p:nvSpPr>
            <p:cNvPr id="31747" name="Text Box 5"/>
            <p:cNvSpPr txBox="1">
              <a:spLocks noChangeArrowheads="1"/>
            </p:cNvSpPr>
            <p:nvPr/>
          </p:nvSpPr>
          <p:spPr bwMode="auto">
            <a:xfrm>
              <a:off x="289" y="3840"/>
              <a:ext cx="7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>
                  <a:sym typeface="Symbol" pitchFamily="18" charset="2"/>
                </a:rPr>
                <a:t>Figure 42.26</a:t>
              </a:r>
            </a:p>
          </p:txBody>
        </p:sp>
        <p:grpSp>
          <p:nvGrpSpPr>
            <p:cNvPr id="31748" name="Group 6"/>
            <p:cNvGrpSpPr>
              <a:grpSpLocks/>
            </p:cNvGrpSpPr>
            <p:nvPr/>
          </p:nvGrpSpPr>
          <p:grpSpPr bwMode="auto">
            <a:xfrm>
              <a:off x="1076" y="1478"/>
              <a:ext cx="4454" cy="2647"/>
              <a:chOff x="1076" y="1478"/>
              <a:chExt cx="4454" cy="2647"/>
            </a:xfrm>
          </p:grpSpPr>
          <p:pic>
            <p:nvPicPr>
              <p:cNvPr id="31749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0" y="1507"/>
                <a:ext cx="2046" cy="2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0" name="Rectangle 8"/>
              <p:cNvSpPr>
                <a:spLocks noChangeArrowheads="1"/>
              </p:cNvSpPr>
              <p:nvPr/>
            </p:nvSpPr>
            <p:spPr bwMode="auto">
              <a:xfrm>
                <a:off x="3799" y="2293"/>
                <a:ext cx="26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Pons</a:t>
                </a:r>
              </a:p>
            </p:txBody>
          </p:sp>
          <p:sp>
            <p:nvSpPr>
              <p:cNvPr id="31751" name="Line 9"/>
              <p:cNvSpPr>
                <a:spLocks noChangeShapeType="1"/>
              </p:cNvSpPr>
              <p:nvPr/>
            </p:nvSpPr>
            <p:spPr bwMode="auto">
              <a:xfrm>
                <a:off x="3136" y="2367"/>
                <a:ext cx="7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2" name="Rectangle 10"/>
              <p:cNvSpPr>
                <a:spLocks noChangeArrowheads="1"/>
              </p:cNvSpPr>
              <p:nvPr/>
            </p:nvSpPr>
            <p:spPr bwMode="auto">
              <a:xfrm>
                <a:off x="2323" y="2364"/>
                <a:ext cx="4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Breathing </a:t>
                </a:r>
                <a:br>
                  <a:rPr kumimoji="1" lang="en-US" altLang="en-US" sz="800" b="1"/>
                </a:br>
                <a:r>
                  <a:rPr kumimoji="1" lang="en-US" altLang="en-US" sz="800" b="1"/>
                  <a:t>control </a:t>
                </a:r>
                <a:br>
                  <a:rPr kumimoji="1" lang="en-US" altLang="en-US" sz="800" b="1"/>
                </a:br>
                <a:r>
                  <a:rPr kumimoji="1" lang="en-US" altLang="en-US" sz="800" b="1"/>
                  <a:t>centers</a:t>
                </a:r>
              </a:p>
            </p:txBody>
          </p:sp>
          <p:sp>
            <p:nvSpPr>
              <p:cNvPr id="31753" name="Line 11"/>
              <p:cNvSpPr>
                <a:spLocks noChangeShapeType="1"/>
              </p:cNvSpPr>
              <p:nvPr/>
            </p:nvSpPr>
            <p:spPr bwMode="auto">
              <a:xfrm rot="105921" flipH="1">
                <a:off x="2695" y="2451"/>
                <a:ext cx="457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4" name="Line 12"/>
              <p:cNvSpPr>
                <a:spLocks noChangeShapeType="1"/>
              </p:cNvSpPr>
              <p:nvPr/>
            </p:nvSpPr>
            <p:spPr bwMode="auto">
              <a:xfrm flipH="1">
                <a:off x="2691" y="2291"/>
                <a:ext cx="438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5" name="Line 13"/>
              <p:cNvSpPr>
                <a:spLocks noChangeShapeType="1"/>
              </p:cNvSpPr>
              <p:nvPr/>
            </p:nvSpPr>
            <p:spPr bwMode="auto">
              <a:xfrm>
                <a:off x="3185" y="2601"/>
                <a:ext cx="4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6" name="Rectangle 14"/>
              <p:cNvSpPr>
                <a:spLocks noChangeArrowheads="1"/>
              </p:cNvSpPr>
              <p:nvPr/>
            </p:nvSpPr>
            <p:spPr bwMode="auto">
              <a:xfrm>
                <a:off x="3571" y="2536"/>
                <a:ext cx="4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Medulla</a:t>
                </a:r>
                <a:br>
                  <a:rPr kumimoji="1" lang="en-US" altLang="en-US" sz="800"/>
                </a:br>
                <a:r>
                  <a:rPr kumimoji="1" lang="en-US" altLang="en-US" sz="800"/>
                  <a:t>oblongata </a:t>
                </a:r>
              </a:p>
            </p:txBody>
          </p:sp>
          <p:sp>
            <p:nvSpPr>
              <p:cNvPr id="31757" name="Rectangle 15"/>
              <p:cNvSpPr>
                <a:spLocks noChangeArrowheads="1"/>
              </p:cNvSpPr>
              <p:nvPr/>
            </p:nvSpPr>
            <p:spPr bwMode="auto">
              <a:xfrm>
                <a:off x="2497" y="3849"/>
                <a:ext cx="43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Diaphragm</a:t>
                </a:r>
              </a:p>
            </p:txBody>
          </p:sp>
          <p:grpSp>
            <p:nvGrpSpPr>
              <p:cNvPr id="31758" name="Group 16"/>
              <p:cNvGrpSpPr>
                <a:grpSpLocks/>
              </p:cNvGrpSpPr>
              <p:nvPr/>
            </p:nvGrpSpPr>
            <p:grpSpPr bwMode="auto">
              <a:xfrm>
                <a:off x="3640" y="3162"/>
                <a:ext cx="817" cy="212"/>
                <a:chOff x="3640" y="3162"/>
                <a:chExt cx="817" cy="212"/>
              </a:xfrm>
            </p:grpSpPr>
            <p:sp>
              <p:nvSpPr>
                <p:cNvPr id="31803" name="Rectangle 17"/>
                <p:cNvSpPr>
                  <a:spLocks noChangeArrowheads="1"/>
                </p:cNvSpPr>
                <p:nvPr/>
              </p:nvSpPr>
              <p:spPr bwMode="auto">
                <a:xfrm>
                  <a:off x="4127" y="3162"/>
                  <a:ext cx="33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Carotid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arteries</a:t>
                  </a:r>
                </a:p>
              </p:txBody>
            </p:sp>
            <p:sp>
              <p:nvSpPr>
                <p:cNvPr id="31804" name="Line 18"/>
                <p:cNvSpPr>
                  <a:spLocks noChangeShapeType="1"/>
                </p:cNvSpPr>
                <p:nvPr/>
              </p:nvSpPr>
              <p:spPr bwMode="auto">
                <a:xfrm>
                  <a:off x="3640" y="3226"/>
                  <a:ext cx="50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180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983" y="3232"/>
                  <a:ext cx="165" cy="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9" name="Group 20"/>
              <p:cNvGrpSpPr>
                <a:grpSpLocks/>
              </p:cNvGrpSpPr>
              <p:nvPr/>
            </p:nvGrpSpPr>
            <p:grpSpPr bwMode="auto">
              <a:xfrm>
                <a:off x="3941" y="3434"/>
                <a:ext cx="514" cy="135"/>
                <a:chOff x="3941" y="3434"/>
                <a:chExt cx="514" cy="135"/>
              </a:xfrm>
            </p:grpSpPr>
            <p:sp>
              <p:nvSpPr>
                <p:cNvPr id="31801" name="Rectangle 21"/>
                <p:cNvSpPr>
                  <a:spLocks noChangeArrowheads="1"/>
                </p:cNvSpPr>
                <p:nvPr/>
              </p:nvSpPr>
              <p:spPr bwMode="auto">
                <a:xfrm>
                  <a:off x="4185" y="3434"/>
                  <a:ext cx="27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800"/>
                    <a:t>Aorta</a:t>
                  </a:r>
                </a:p>
              </p:txBody>
            </p:sp>
            <p:sp>
              <p:nvSpPr>
                <p:cNvPr id="31802" name="Line 22"/>
                <p:cNvSpPr>
                  <a:spLocks noChangeShapeType="1"/>
                </p:cNvSpPr>
                <p:nvPr/>
              </p:nvSpPr>
              <p:spPr bwMode="auto">
                <a:xfrm>
                  <a:off x="3941" y="3501"/>
                  <a:ext cx="24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60" name="Group 23"/>
              <p:cNvGrpSpPr>
                <a:grpSpLocks/>
              </p:cNvGrpSpPr>
              <p:nvPr/>
            </p:nvGrpSpPr>
            <p:grpSpPr bwMode="auto">
              <a:xfrm>
                <a:off x="3623" y="1478"/>
                <a:ext cx="700" cy="254"/>
                <a:chOff x="3623" y="1478"/>
                <a:chExt cx="700" cy="254"/>
              </a:xfrm>
            </p:grpSpPr>
            <p:sp>
              <p:nvSpPr>
                <p:cNvPr id="31799" name="Rectangle 24"/>
                <p:cNvSpPr>
                  <a:spLocks noChangeArrowheads="1"/>
                </p:cNvSpPr>
                <p:nvPr/>
              </p:nvSpPr>
              <p:spPr bwMode="auto">
                <a:xfrm>
                  <a:off x="3807" y="1478"/>
                  <a:ext cx="5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Cerebrospinal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fluid</a:t>
                  </a:r>
                </a:p>
              </p:txBody>
            </p:sp>
            <p:sp>
              <p:nvSpPr>
                <p:cNvPr id="3180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623" y="1554"/>
                  <a:ext cx="205" cy="17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61" name="Group 26"/>
              <p:cNvGrpSpPr>
                <a:grpSpLocks/>
              </p:cNvGrpSpPr>
              <p:nvPr/>
            </p:nvGrpSpPr>
            <p:grpSpPr bwMode="auto">
              <a:xfrm>
                <a:off x="2332" y="3974"/>
                <a:ext cx="508" cy="135"/>
                <a:chOff x="2332" y="3974"/>
                <a:chExt cx="508" cy="135"/>
              </a:xfrm>
            </p:grpSpPr>
            <p:sp>
              <p:nvSpPr>
                <p:cNvPr id="31797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5" y="3974"/>
                  <a:ext cx="4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800"/>
                    <a:t>Rib muscles</a:t>
                  </a:r>
                </a:p>
              </p:txBody>
            </p:sp>
            <p:sp>
              <p:nvSpPr>
                <p:cNvPr id="31798" name="Line 28"/>
                <p:cNvSpPr>
                  <a:spLocks noChangeShapeType="1"/>
                </p:cNvSpPr>
                <p:nvPr/>
              </p:nvSpPr>
              <p:spPr bwMode="auto">
                <a:xfrm>
                  <a:off x="2332" y="3975"/>
                  <a:ext cx="84" cy="3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31762" name="Line 29"/>
              <p:cNvSpPr>
                <a:spLocks noChangeShapeType="1"/>
              </p:cNvSpPr>
              <p:nvPr/>
            </p:nvSpPr>
            <p:spPr bwMode="auto">
              <a:xfrm>
                <a:off x="2661" y="3776"/>
                <a:ext cx="0" cy="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3" name="Line 30"/>
              <p:cNvSpPr>
                <a:spLocks noChangeShapeType="1"/>
              </p:cNvSpPr>
              <p:nvPr/>
            </p:nvSpPr>
            <p:spPr bwMode="auto">
              <a:xfrm>
                <a:off x="2126" y="2671"/>
                <a:ext cx="8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4" name="Line 31"/>
              <p:cNvSpPr>
                <a:spLocks noChangeShapeType="1"/>
              </p:cNvSpPr>
              <p:nvPr/>
            </p:nvSpPr>
            <p:spPr bwMode="auto">
              <a:xfrm flipH="1" flipV="1">
                <a:off x="2140" y="1975"/>
                <a:ext cx="1008" cy="4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5" name="Line 32"/>
              <p:cNvSpPr>
                <a:spLocks noChangeShapeType="1"/>
              </p:cNvSpPr>
              <p:nvPr/>
            </p:nvSpPr>
            <p:spPr bwMode="auto">
              <a:xfrm flipH="1" flipV="1">
                <a:off x="2140" y="1975"/>
                <a:ext cx="966" cy="2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6" name="Rectangle 33"/>
              <p:cNvSpPr>
                <a:spLocks noChangeArrowheads="1"/>
              </p:cNvSpPr>
              <p:nvPr/>
            </p:nvSpPr>
            <p:spPr bwMode="auto">
              <a:xfrm>
                <a:off x="1076" y="3497"/>
                <a:ext cx="96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kumimoji="1" lang="en-US" altLang="en-US" sz="800"/>
                  <a:t>In a person at rest, these</a:t>
                </a:r>
                <a:br>
                  <a:rPr kumimoji="1" lang="en-US" altLang="en-US" sz="800"/>
                </a:br>
                <a:r>
                  <a:rPr kumimoji="1" lang="en-US" altLang="en-US" sz="800"/>
                  <a:t> nerve impulses result in</a:t>
                </a:r>
                <a:br>
                  <a:rPr kumimoji="1" lang="en-US" altLang="en-US" sz="800"/>
                </a:br>
                <a:r>
                  <a:rPr kumimoji="1" lang="en-US" altLang="en-US" sz="800"/>
                  <a:t> about 10 to 14 inhalations</a:t>
                </a:r>
                <a:br>
                  <a:rPr kumimoji="1" lang="en-US" altLang="en-US" sz="800"/>
                </a:br>
                <a:r>
                  <a:rPr lang="en-US" altLang="en-US" sz="800"/>
                  <a:t>per</a:t>
                </a:r>
                <a:r>
                  <a:rPr kumimoji="1" lang="en-US" altLang="en-US" sz="800"/>
                  <a:t> minute. Between</a:t>
                </a:r>
                <a:br>
                  <a:rPr kumimoji="1" lang="en-US" altLang="en-US" sz="800"/>
                </a:br>
                <a:r>
                  <a:rPr kumimoji="1" lang="en-US" altLang="en-US" sz="800"/>
                  <a:t> inhalations, the muscles</a:t>
                </a:r>
                <a:br>
                  <a:rPr kumimoji="1" lang="en-US" altLang="en-US" sz="800"/>
                </a:br>
                <a:r>
                  <a:rPr kumimoji="1" lang="en-US" altLang="en-US" sz="800"/>
                  <a:t>relax and the person </a:t>
                </a:r>
                <a:r>
                  <a:rPr lang="en-US" altLang="en-US" sz="800"/>
                  <a:t>exhales.</a:t>
                </a:r>
              </a:p>
            </p:txBody>
          </p:sp>
          <p:sp>
            <p:nvSpPr>
              <p:cNvPr id="31767" name="Line 34"/>
              <p:cNvSpPr>
                <a:spLocks noChangeShapeType="1"/>
              </p:cNvSpPr>
              <p:nvPr/>
            </p:nvSpPr>
            <p:spPr bwMode="auto">
              <a:xfrm>
                <a:off x="2021" y="3525"/>
                <a:ext cx="0" cy="4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8" name="Line 35"/>
              <p:cNvSpPr>
                <a:spLocks noChangeShapeType="1"/>
              </p:cNvSpPr>
              <p:nvPr/>
            </p:nvSpPr>
            <p:spPr bwMode="auto">
              <a:xfrm flipH="1">
                <a:off x="2021" y="3623"/>
                <a:ext cx="297" cy="1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9" name="Rectangle 36"/>
              <p:cNvSpPr>
                <a:spLocks noChangeArrowheads="1"/>
              </p:cNvSpPr>
              <p:nvPr/>
            </p:nvSpPr>
            <p:spPr bwMode="auto">
              <a:xfrm>
                <a:off x="4241" y="1584"/>
                <a:ext cx="1289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indent="555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     The medulla’s control center </a:t>
                </a:r>
              </a:p>
              <a:p>
                <a:r>
                  <a:rPr kumimoji="1" lang="en-US" altLang="en-US" sz="800"/>
                  <a:t>also helps regulate blood CO</a:t>
                </a:r>
                <a:r>
                  <a:rPr kumimoji="1" lang="en-US" altLang="en-US" sz="800" baseline="-25000"/>
                  <a:t>2 </a:t>
                </a:r>
                <a:r>
                  <a:rPr kumimoji="1" lang="en-US" altLang="en-US" sz="800"/>
                  <a:t>level. </a:t>
                </a:r>
              </a:p>
              <a:p>
                <a:r>
                  <a:rPr kumimoji="1" lang="en-US" altLang="en-US" sz="800"/>
                  <a:t>Sensors</a:t>
                </a:r>
                <a:r>
                  <a:rPr kumimoji="1" lang="en-US" altLang="en-US" sz="800" baseline="-25000"/>
                  <a:t> </a:t>
                </a:r>
                <a:r>
                  <a:rPr kumimoji="1" lang="en-US" altLang="en-US" sz="800"/>
                  <a:t>in the medulla detect changes </a:t>
                </a:r>
              </a:p>
              <a:p>
                <a:r>
                  <a:rPr kumimoji="1" lang="en-US" altLang="en-US" sz="800"/>
                  <a:t>in the pH (reflecting CO</a:t>
                </a:r>
                <a:r>
                  <a:rPr kumimoji="1" lang="en-US" altLang="en-US" sz="800" baseline="-25000"/>
                  <a:t>2</a:t>
                </a:r>
                <a:r>
                  <a:rPr kumimoji="1" lang="en-US" altLang="en-US" sz="800"/>
                  <a:t> concentration) </a:t>
                </a:r>
              </a:p>
              <a:p>
                <a:r>
                  <a:rPr kumimoji="1" lang="en-US" altLang="en-US" sz="800"/>
                  <a:t>of the blood and cerebrospinal fluid </a:t>
                </a:r>
              </a:p>
              <a:p>
                <a:r>
                  <a:rPr kumimoji="1" lang="en-US" altLang="en-US" sz="800"/>
                  <a:t>bathing the surface of the brain.</a:t>
                </a:r>
              </a:p>
            </p:txBody>
          </p:sp>
          <p:sp>
            <p:nvSpPr>
              <p:cNvPr id="31770" name="Rectangle 37"/>
              <p:cNvSpPr>
                <a:spLocks noChangeArrowheads="1"/>
              </p:cNvSpPr>
              <p:nvPr/>
            </p:nvSpPr>
            <p:spPr bwMode="auto">
              <a:xfrm>
                <a:off x="4267" y="2123"/>
                <a:ext cx="1253" cy="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indent="1905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Nerve impulses relay changes in </a:t>
                </a:r>
                <a:br>
                  <a:rPr kumimoji="1" lang="en-US" altLang="en-US" sz="800" b="1"/>
                </a:br>
                <a:r>
                  <a:rPr kumimoji="1" lang="en-US" altLang="en-US" sz="800" b="1"/>
                  <a:t>CO</a:t>
                </a:r>
                <a:r>
                  <a:rPr kumimoji="1" lang="en-US" altLang="en-US" sz="800" b="1" baseline="-25000"/>
                  <a:t>2</a:t>
                </a:r>
                <a:r>
                  <a:rPr kumimoji="1" lang="en-US" altLang="en-US" sz="800" b="1"/>
                  <a:t> and O</a:t>
                </a:r>
                <a:r>
                  <a:rPr kumimoji="1" lang="en-US" altLang="en-US" sz="800" b="1" baseline="-25000"/>
                  <a:t>2 </a:t>
                </a:r>
                <a:r>
                  <a:rPr kumimoji="1" lang="en-US" altLang="en-US" sz="800" b="1"/>
                  <a:t>concentrations.</a:t>
                </a:r>
                <a:r>
                  <a:rPr kumimoji="1" lang="en-US" altLang="en-US" sz="800"/>
                  <a:t> Other </a:t>
                </a:r>
                <a:br>
                  <a:rPr kumimoji="1" lang="en-US" altLang="en-US" sz="800"/>
                </a:br>
                <a:r>
                  <a:rPr kumimoji="1" lang="en-US" altLang="en-US" sz="800"/>
                  <a:t>sensors in the walls of the aorta</a:t>
                </a:r>
                <a:br>
                  <a:rPr kumimoji="1" lang="en-US" altLang="en-US" sz="800"/>
                </a:br>
                <a:r>
                  <a:rPr kumimoji="1" lang="en-US" altLang="en-US" sz="800"/>
                  <a:t>and carotid arteries in the neck </a:t>
                </a:r>
                <a:br>
                  <a:rPr kumimoji="1" lang="en-US" altLang="en-US" sz="800"/>
                </a:br>
                <a:r>
                  <a:rPr kumimoji="1" lang="en-US" altLang="en-US" sz="800"/>
                  <a:t>detect changes in blood pH and</a:t>
                </a:r>
                <a:br>
                  <a:rPr kumimoji="1" lang="en-US" altLang="en-US" sz="800"/>
                </a:br>
                <a:r>
                  <a:rPr kumimoji="1" lang="en-US" altLang="en-US" sz="800"/>
                  <a:t>send nerve impulses to the medulla. </a:t>
                </a:r>
                <a:br>
                  <a:rPr kumimoji="1" lang="en-US" altLang="en-US" sz="800"/>
                </a:br>
                <a:r>
                  <a:rPr kumimoji="1" lang="en-US" altLang="en-US" sz="800"/>
                  <a:t>In response, the medulla’s breathing</a:t>
                </a:r>
                <a:br>
                  <a:rPr kumimoji="1" lang="en-US" altLang="en-US" sz="800"/>
                </a:br>
                <a:r>
                  <a:rPr kumimoji="1" lang="en-US" altLang="en-US" sz="800"/>
                  <a:t>control center alters the rate and</a:t>
                </a:r>
                <a:br>
                  <a:rPr kumimoji="1" lang="en-US" altLang="en-US" sz="800"/>
                </a:br>
                <a:r>
                  <a:rPr kumimoji="1" lang="en-US" altLang="en-US" sz="800"/>
                  <a:t>depth of breathing, increasing both</a:t>
                </a:r>
                <a:br>
                  <a:rPr kumimoji="1" lang="en-US" altLang="en-US" sz="800"/>
                </a:br>
                <a:r>
                  <a:rPr kumimoji="1" lang="en-US" altLang="en-US" sz="800"/>
                  <a:t>to dispose of excess CO</a:t>
                </a:r>
                <a:r>
                  <a:rPr kumimoji="1" lang="en-US" altLang="en-US" sz="800" baseline="-25000"/>
                  <a:t>2 </a:t>
                </a:r>
                <a:r>
                  <a:rPr kumimoji="1" lang="en-US" altLang="en-US" sz="800"/>
                  <a:t>or decreasing</a:t>
                </a:r>
                <a:br>
                  <a:rPr kumimoji="1" lang="en-US" altLang="en-US" sz="800"/>
                </a:br>
                <a:r>
                  <a:rPr kumimoji="1" lang="en-US" altLang="en-US" sz="800"/>
                  <a:t>both if CO</a:t>
                </a:r>
                <a:r>
                  <a:rPr kumimoji="1" lang="en-US" altLang="en-US" sz="800" baseline="-25000"/>
                  <a:t>2</a:t>
                </a:r>
                <a:r>
                  <a:rPr kumimoji="1" lang="en-US" altLang="en-US" sz="800"/>
                  <a:t> levels are depressed.</a:t>
                </a:r>
              </a:p>
            </p:txBody>
          </p:sp>
          <p:sp>
            <p:nvSpPr>
              <p:cNvPr id="31771" name="Line 38"/>
              <p:cNvSpPr>
                <a:spLocks noChangeShapeType="1"/>
              </p:cNvSpPr>
              <p:nvPr/>
            </p:nvSpPr>
            <p:spPr bwMode="auto">
              <a:xfrm>
                <a:off x="4286" y="1618"/>
                <a:ext cx="0" cy="4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72" name="Line 39"/>
              <p:cNvSpPr>
                <a:spLocks noChangeShapeType="1"/>
              </p:cNvSpPr>
              <p:nvPr/>
            </p:nvSpPr>
            <p:spPr bwMode="auto">
              <a:xfrm>
                <a:off x="4288" y="2159"/>
                <a:ext cx="0" cy="8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73" name="Line 40"/>
              <p:cNvSpPr>
                <a:spLocks noChangeShapeType="1"/>
              </p:cNvSpPr>
              <p:nvPr/>
            </p:nvSpPr>
            <p:spPr bwMode="auto">
              <a:xfrm>
                <a:off x="3861" y="3484"/>
                <a:ext cx="420" cy="3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74" name="Line 41"/>
              <p:cNvSpPr>
                <a:spLocks noChangeShapeType="1"/>
              </p:cNvSpPr>
              <p:nvPr/>
            </p:nvSpPr>
            <p:spPr bwMode="auto">
              <a:xfrm flipH="1">
                <a:off x="4071" y="2689"/>
                <a:ext cx="213" cy="1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75" name="Line 42"/>
              <p:cNvSpPr>
                <a:spLocks noChangeShapeType="1"/>
              </p:cNvSpPr>
              <p:nvPr/>
            </p:nvSpPr>
            <p:spPr bwMode="auto">
              <a:xfrm flipH="1">
                <a:off x="3366" y="2685"/>
                <a:ext cx="918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76" name="Line 43"/>
              <p:cNvSpPr>
                <a:spLocks noChangeShapeType="1"/>
              </p:cNvSpPr>
              <p:nvPr/>
            </p:nvSpPr>
            <p:spPr bwMode="auto">
              <a:xfrm flipV="1">
                <a:off x="3148" y="1870"/>
                <a:ext cx="1133" cy="3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31777" name="Group 44"/>
              <p:cNvGrpSpPr>
                <a:grpSpLocks/>
              </p:cNvGrpSpPr>
              <p:nvPr/>
            </p:nvGrpSpPr>
            <p:grpSpPr bwMode="auto">
              <a:xfrm>
                <a:off x="1215" y="1602"/>
                <a:ext cx="918" cy="602"/>
                <a:chOff x="1215" y="1602"/>
                <a:chExt cx="918" cy="602"/>
              </a:xfrm>
            </p:grpSpPr>
            <p:sp>
              <p:nvSpPr>
                <p:cNvPr id="31792" name="Rectangle 45"/>
                <p:cNvSpPr>
                  <a:spLocks noChangeArrowheads="1"/>
                </p:cNvSpPr>
                <p:nvPr/>
              </p:nvSpPr>
              <p:spPr bwMode="auto">
                <a:xfrm>
                  <a:off x="1215" y="1607"/>
                  <a:ext cx="918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/>
                  <a:r>
                    <a:rPr kumimoji="1" lang="en-US" altLang="en-US" sz="800"/>
                    <a:t>The control center in the</a:t>
                  </a:r>
                </a:p>
                <a:p>
                  <a:pPr algn="r"/>
                  <a:r>
                    <a:rPr kumimoji="1" lang="en-US" altLang="en-US" sz="800"/>
                    <a:t>medulla sets the basic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rhythm, and a control center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in the pons moderates it,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smoothing out the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transitions between</a:t>
                  </a:r>
                </a:p>
                <a:p>
                  <a:pPr algn="r"/>
                  <a:r>
                    <a:rPr kumimoji="1" lang="en-US" altLang="en-US" sz="800"/>
                    <a:t>inhalations and exhalations.</a:t>
                  </a:r>
                </a:p>
              </p:txBody>
            </p:sp>
            <p:sp>
              <p:nvSpPr>
                <p:cNvPr id="31793" name="Line 46"/>
                <p:cNvSpPr>
                  <a:spLocks noChangeShapeType="1"/>
                </p:cNvSpPr>
                <p:nvPr/>
              </p:nvSpPr>
              <p:spPr bwMode="auto">
                <a:xfrm>
                  <a:off x="2133" y="1636"/>
                  <a:ext cx="0" cy="5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31794" name="Group 47"/>
                <p:cNvGrpSpPr>
                  <a:grpSpLocks/>
                </p:cNvGrpSpPr>
                <p:nvPr/>
              </p:nvGrpSpPr>
              <p:grpSpPr bwMode="auto">
                <a:xfrm>
                  <a:off x="1229" y="1602"/>
                  <a:ext cx="152" cy="135"/>
                  <a:chOff x="1229" y="1601"/>
                  <a:chExt cx="152" cy="120"/>
                </a:xfrm>
              </p:grpSpPr>
              <p:sp>
                <p:nvSpPr>
                  <p:cNvPr id="31795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1269" y="1632"/>
                    <a:ext cx="71" cy="59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179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9" y="1601"/>
                    <a:ext cx="152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800" b="1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31778" name="Group 50"/>
              <p:cNvGrpSpPr>
                <a:grpSpLocks/>
              </p:cNvGrpSpPr>
              <p:nvPr/>
            </p:nvGrpSpPr>
            <p:grpSpPr bwMode="auto">
              <a:xfrm>
                <a:off x="1134" y="2391"/>
                <a:ext cx="999" cy="674"/>
                <a:chOff x="1134" y="2391"/>
                <a:chExt cx="999" cy="674"/>
              </a:xfrm>
            </p:grpSpPr>
            <p:sp>
              <p:nvSpPr>
                <p:cNvPr id="31787" name="Rectangle 51"/>
                <p:cNvSpPr>
                  <a:spLocks noChangeArrowheads="1"/>
                </p:cNvSpPr>
                <p:nvPr/>
              </p:nvSpPr>
              <p:spPr bwMode="auto">
                <a:xfrm>
                  <a:off x="1134" y="2391"/>
                  <a:ext cx="999" cy="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/>
                  <a:r>
                    <a:rPr kumimoji="1" lang="en-US" altLang="en-US" sz="800" b="1"/>
                    <a:t>Nerve impulses trigger</a:t>
                  </a:r>
                  <a:br>
                    <a:rPr kumimoji="1" lang="en-US" altLang="en-US" sz="800" b="1"/>
                  </a:br>
                  <a:r>
                    <a:rPr kumimoji="1" lang="en-US" altLang="en-US" sz="800" b="1"/>
                    <a:t> muscle contraction.</a:t>
                  </a:r>
                  <a:r>
                    <a:rPr kumimoji="1" lang="en-US" altLang="en-US" sz="800"/>
                    <a:t> Nerves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from a breathing control center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in the medulla oblongata of the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 brain send impulses to the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diaphragm and rib muscles,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 stimulating them to contract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and causing inhalation.</a:t>
                  </a:r>
                </a:p>
              </p:txBody>
            </p:sp>
            <p:sp>
              <p:nvSpPr>
                <p:cNvPr id="31788" name="Line 52"/>
                <p:cNvSpPr>
                  <a:spLocks noChangeShapeType="1"/>
                </p:cNvSpPr>
                <p:nvPr/>
              </p:nvSpPr>
              <p:spPr bwMode="auto">
                <a:xfrm>
                  <a:off x="2126" y="2442"/>
                  <a:ext cx="0" cy="5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31789" name="Group 53"/>
                <p:cNvGrpSpPr>
                  <a:grpSpLocks/>
                </p:cNvGrpSpPr>
                <p:nvPr/>
              </p:nvGrpSpPr>
              <p:grpSpPr bwMode="auto">
                <a:xfrm>
                  <a:off x="1226" y="2398"/>
                  <a:ext cx="152" cy="135"/>
                  <a:chOff x="1226" y="2397"/>
                  <a:chExt cx="152" cy="120"/>
                </a:xfrm>
              </p:grpSpPr>
              <p:sp>
                <p:nvSpPr>
                  <p:cNvPr id="31790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266" y="2429"/>
                    <a:ext cx="71" cy="59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1791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" y="2397"/>
                    <a:ext cx="152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800" b="1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31779" name="Group 56"/>
              <p:cNvGrpSpPr>
                <a:grpSpLocks/>
              </p:cNvGrpSpPr>
              <p:nvPr/>
            </p:nvGrpSpPr>
            <p:grpSpPr bwMode="auto">
              <a:xfrm>
                <a:off x="4272" y="3682"/>
                <a:ext cx="1195" cy="443"/>
                <a:chOff x="4272" y="3682"/>
                <a:chExt cx="1195" cy="443"/>
              </a:xfrm>
            </p:grpSpPr>
            <p:sp>
              <p:nvSpPr>
                <p:cNvPr id="31783" name="Rectangle 57"/>
                <p:cNvSpPr>
                  <a:spLocks noChangeArrowheads="1"/>
                </p:cNvSpPr>
                <p:nvPr/>
              </p:nvSpPr>
              <p:spPr bwMode="auto">
                <a:xfrm>
                  <a:off x="4272" y="3682"/>
                  <a:ext cx="1195" cy="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      The sensors in the aorta and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carotid arteries also detect changes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in O</a:t>
                  </a:r>
                  <a:r>
                    <a:rPr kumimoji="1" lang="en-US" altLang="en-US" sz="800" baseline="-25000"/>
                    <a:t>2 </a:t>
                  </a:r>
                  <a:r>
                    <a:rPr kumimoji="1" lang="en-US" altLang="en-US" sz="800"/>
                    <a:t>levels in the blood and signal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the medulla to increase the breathing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rate when levels become very low. </a:t>
                  </a:r>
                </a:p>
              </p:txBody>
            </p:sp>
            <p:grpSp>
              <p:nvGrpSpPr>
                <p:cNvPr id="31784" name="Group 58"/>
                <p:cNvGrpSpPr>
                  <a:grpSpLocks/>
                </p:cNvGrpSpPr>
                <p:nvPr/>
              </p:nvGrpSpPr>
              <p:grpSpPr bwMode="auto">
                <a:xfrm>
                  <a:off x="4294" y="3689"/>
                  <a:ext cx="152" cy="135"/>
                  <a:chOff x="4300" y="3693"/>
                  <a:chExt cx="152" cy="120"/>
                </a:xfrm>
              </p:grpSpPr>
              <p:sp>
                <p:nvSpPr>
                  <p:cNvPr id="31785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4340" y="3724"/>
                    <a:ext cx="70" cy="58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1786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0" y="3693"/>
                    <a:ext cx="152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800" b="1">
                        <a:solidFill>
                          <a:schemeClr val="bg1"/>
                        </a:solidFill>
                      </a:rPr>
                      <a:t>6</a:t>
                    </a:r>
                    <a:endParaRPr kumimoji="1"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31780" name="Group 61"/>
              <p:cNvGrpSpPr>
                <a:grpSpLocks/>
              </p:cNvGrpSpPr>
              <p:nvPr/>
            </p:nvGrpSpPr>
            <p:grpSpPr bwMode="auto">
              <a:xfrm>
                <a:off x="4303" y="2120"/>
                <a:ext cx="152" cy="135"/>
                <a:chOff x="4303" y="2120"/>
                <a:chExt cx="152" cy="135"/>
              </a:xfrm>
            </p:grpSpPr>
            <p:sp>
              <p:nvSpPr>
                <p:cNvPr id="31781" name="AutoShape 62"/>
                <p:cNvSpPr>
                  <a:spLocks noChangeArrowheads="1"/>
                </p:cNvSpPr>
                <p:nvPr/>
              </p:nvSpPr>
              <p:spPr bwMode="auto">
                <a:xfrm>
                  <a:off x="4337" y="2158"/>
                  <a:ext cx="70" cy="64"/>
                </a:xfrm>
                <a:prstGeom prst="flowChartConnector">
                  <a:avLst/>
                </a:prstGeom>
                <a:solidFill>
                  <a:schemeClr val="hlink"/>
                </a:solidFill>
                <a:ln w="254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8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303" y="2120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800" b="1">
                      <a:solidFill>
                        <a:schemeClr val="bg1"/>
                      </a:solidFill>
                    </a:rPr>
                    <a:t>5</a:t>
                  </a:r>
                  <a:endParaRPr kumimoji="1" lang="en-US" altLang="en-US" sz="1000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6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Circulatory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Function: distribute nutrients and oxygen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   transport waste products for removal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   immune system</a:t>
            </a:r>
          </a:p>
        </p:txBody>
      </p:sp>
    </p:spTree>
    <p:extLst>
      <p:ext uri="{BB962C8B-B14F-4D97-AF65-F5344CB8AC3E}">
        <p14:creationId xmlns:p14="http://schemas.microsoft.com/office/powerpoint/2010/main" val="941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u="sng" dirty="0" smtClean="0"/>
              <a:t>Structures of </a:t>
            </a:r>
            <a:r>
              <a:rPr lang="en-US" altLang="en-US" b="1" u="sng" dirty="0" smtClean="0"/>
              <a:t>Circulatory </a:t>
            </a:r>
            <a:r>
              <a:rPr lang="en-US" altLang="en-US" b="1" u="sng" dirty="0" smtClean="0"/>
              <a:t>Systems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Vessels: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	</a:t>
            </a:r>
            <a:r>
              <a:rPr lang="en-US" altLang="en-US" b="1" u="sng" dirty="0" smtClean="0"/>
              <a:t>Arteries</a:t>
            </a:r>
            <a:r>
              <a:rPr lang="en-US" altLang="en-US" dirty="0" smtClean="0"/>
              <a:t>			</a:t>
            </a:r>
            <a:r>
              <a:rPr lang="en-US" altLang="en-US" b="1" u="sng" dirty="0" smtClean="0"/>
              <a:t>Veins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move blood </a:t>
            </a:r>
            <a:r>
              <a:rPr lang="en-US" altLang="en-US" sz="2000" dirty="0" smtClean="0">
                <a:solidFill>
                  <a:srgbClr val="FFFF00"/>
                </a:solidFill>
              </a:rPr>
              <a:t>away from heart</a:t>
            </a:r>
            <a:r>
              <a:rPr lang="en-US" altLang="en-US" sz="2000" dirty="0" smtClean="0"/>
              <a:t> 	blood </a:t>
            </a:r>
            <a:r>
              <a:rPr lang="en-US" altLang="en-US" sz="2000" dirty="0" smtClean="0">
                <a:solidFill>
                  <a:srgbClr val="FFFF00"/>
                </a:solidFill>
              </a:rPr>
              <a:t>to heart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  	</a:t>
            </a:r>
            <a:r>
              <a:rPr lang="en-US" altLang="en-US" sz="2000" dirty="0" smtClean="0">
                <a:solidFill>
                  <a:srgbClr val="FFFF00"/>
                </a:solidFill>
              </a:rPr>
              <a:t>thick </a:t>
            </a:r>
            <a:r>
              <a:rPr lang="en-US" altLang="en-US" sz="2000" dirty="0" smtClean="0"/>
              <a:t>layer of smooth muscle      	</a:t>
            </a:r>
            <a:r>
              <a:rPr lang="en-US" altLang="en-US" sz="2000" dirty="0" smtClean="0">
                <a:solidFill>
                  <a:srgbClr val="FFFF00"/>
                </a:solidFill>
              </a:rPr>
              <a:t>thin </a:t>
            </a:r>
            <a:r>
              <a:rPr lang="en-US" altLang="en-US" sz="2000" dirty="0" smtClean="0"/>
              <a:t>layer of smooth 					muscle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Branch into </a:t>
            </a:r>
            <a:r>
              <a:rPr lang="en-US" altLang="en-US" sz="2000" dirty="0" smtClean="0">
                <a:solidFill>
                  <a:srgbClr val="FFFF00"/>
                </a:solidFill>
              </a:rPr>
              <a:t>arterioles</a:t>
            </a:r>
            <a:r>
              <a:rPr lang="en-US" altLang="en-US" sz="2000" dirty="0" smtClean="0"/>
              <a:t>		</a:t>
            </a:r>
            <a:r>
              <a:rPr lang="en-US" altLang="en-US" sz="1800" dirty="0" smtClean="0"/>
              <a:t>Formed from converging 					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venules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01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-387350" y="366713"/>
            <a:ext cx="8888413" cy="5945793"/>
            <a:chOff x="1471" y="1629"/>
            <a:chExt cx="3169" cy="2458"/>
          </a:xfrm>
        </p:grpSpPr>
        <p:sp>
          <p:nvSpPr>
            <p:cNvPr id="37891" name="Rectangle 5"/>
            <p:cNvSpPr>
              <a:spLocks noChangeArrowheads="1"/>
            </p:cNvSpPr>
            <p:nvPr/>
          </p:nvSpPr>
          <p:spPr bwMode="auto">
            <a:xfrm>
              <a:off x="1471" y="3921"/>
              <a:ext cx="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/>
            </a:p>
          </p:txBody>
        </p:sp>
        <p:grpSp>
          <p:nvGrpSpPr>
            <p:cNvPr id="37892" name="Group 6"/>
            <p:cNvGrpSpPr>
              <a:grpSpLocks/>
            </p:cNvGrpSpPr>
            <p:nvPr/>
          </p:nvGrpSpPr>
          <p:grpSpPr bwMode="auto">
            <a:xfrm>
              <a:off x="1928" y="1629"/>
              <a:ext cx="2712" cy="2458"/>
              <a:chOff x="1928" y="1629"/>
              <a:chExt cx="2712" cy="2458"/>
            </a:xfrm>
          </p:grpSpPr>
          <p:pic>
            <p:nvPicPr>
              <p:cNvPr id="3789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" y="1794"/>
                <a:ext cx="2639" cy="2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4" name="Line 8"/>
              <p:cNvSpPr>
                <a:spLocks noChangeShapeType="1"/>
              </p:cNvSpPr>
              <p:nvPr/>
            </p:nvSpPr>
            <p:spPr bwMode="auto">
              <a:xfrm flipH="1" flipV="1">
                <a:off x="3012" y="1752"/>
                <a:ext cx="0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895" name="Line 9"/>
              <p:cNvSpPr>
                <a:spLocks noChangeShapeType="1"/>
              </p:cNvSpPr>
              <p:nvPr/>
            </p:nvSpPr>
            <p:spPr bwMode="auto">
              <a:xfrm flipV="1">
                <a:off x="3441" y="1753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896" name="Rectangle 10"/>
              <p:cNvSpPr>
                <a:spLocks noChangeArrowheads="1"/>
              </p:cNvSpPr>
              <p:nvPr/>
            </p:nvSpPr>
            <p:spPr bwMode="auto">
              <a:xfrm>
                <a:off x="2920" y="1635"/>
                <a:ext cx="18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Artery</a:t>
                </a:r>
              </a:p>
            </p:txBody>
          </p:sp>
          <p:sp>
            <p:nvSpPr>
              <p:cNvPr id="37897" name="Rectangle 11"/>
              <p:cNvSpPr>
                <a:spLocks noChangeArrowheads="1"/>
              </p:cNvSpPr>
              <p:nvPr/>
            </p:nvSpPr>
            <p:spPr bwMode="auto">
              <a:xfrm>
                <a:off x="3358" y="1629"/>
                <a:ext cx="155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Vein</a:t>
                </a:r>
              </a:p>
            </p:txBody>
          </p:sp>
          <p:sp>
            <p:nvSpPr>
              <p:cNvPr id="37898" name="Rectangle 12"/>
              <p:cNvSpPr>
                <a:spLocks noChangeArrowheads="1"/>
              </p:cNvSpPr>
              <p:nvPr/>
            </p:nvSpPr>
            <p:spPr bwMode="auto">
              <a:xfrm>
                <a:off x="3478" y="2253"/>
                <a:ext cx="217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100 µm</a:t>
                </a:r>
              </a:p>
            </p:txBody>
          </p:sp>
          <p:sp>
            <p:nvSpPr>
              <p:cNvPr id="37899" name="Rectangle 13"/>
              <p:cNvSpPr>
                <a:spLocks noChangeArrowheads="1"/>
              </p:cNvSpPr>
              <p:nvPr/>
            </p:nvSpPr>
            <p:spPr bwMode="auto">
              <a:xfrm>
                <a:off x="2095" y="3217"/>
                <a:ext cx="19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Artery</a:t>
                </a:r>
              </a:p>
            </p:txBody>
          </p:sp>
          <p:sp>
            <p:nvSpPr>
              <p:cNvPr id="37900" name="Rectangle 14"/>
              <p:cNvSpPr>
                <a:spLocks noChangeArrowheads="1"/>
              </p:cNvSpPr>
              <p:nvPr/>
            </p:nvSpPr>
            <p:spPr bwMode="auto">
              <a:xfrm>
                <a:off x="4184" y="3217"/>
                <a:ext cx="16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Vein</a:t>
                </a:r>
              </a:p>
            </p:txBody>
          </p:sp>
          <p:grpSp>
            <p:nvGrpSpPr>
              <p:cNvPr id="37901" name="Group 15"/>
              <p:cNvGrpSpPr>
                <a:grpSpLocks/>
              </p:cNvGrpSpPr>
              <p:nvPr/>
            </p:nvGrpSpPr>
            <p:grpSpPr bwMode="auto">
              <a:xfrm>
                <a:off x="2484" y="3707"/>
                <a:ext cx="252" cy="306"/>
                <a:chOff x="1795" y="3512"/>
                <a:chExt cx="329" cy="451"/>
              </a:xfrm>
            </p:grpSpPr>
            <p:sp>
              <p:nvSpPr>
                <p:cNvPr id="37928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5" y="3815"/>
                  <a:ext cx="329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000" b="1"/>
                    <a:t>Arteriole</a:t>
                  </a:r>
                </a:p>
              </p:txBody>
            </p:sp>
            <p:sp>
              <p:nvSpPr>
                <p:cNvPr id="37929" name="Line 17"/>
                <p:cNvSpPr>
                  <a:spLocks noChangeShapeType="1"/>
                </p:cNvSpPr>
                <p:nvPr/>
              </p:nvSpPr>
              <p:spPr bwMode="auto">
                <a:xfrm>
                  <a:off x="1832" y="3512"/>
                  <a:ext cx="0" cy="3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02" name="Group 18"/>
              <p:cNvGrpSpPr>
                <a:grpSpLocks/>
              </p:cNvGrpSpPr>
              <p:nvPr/>
            </p:nvGrpSpPr>
            <p:grpSpPr bwMode="auto">
              <a:xfrm>
                <a:off x="3750" y="3613"/>
                <a:ext cx="213" cy="318"/>
                <a:chOff x="3452" y="3373"/>
                <a:chExt cx="279" cy="469"/>
              </a:xfrm>
            </p:grpSpPr>
            <p:sp>
              <p:nvSpPr>
                <p:cNvPr id="37926" name="Line 19"/>
                <p:cNvSpPr>
                  <a:spLocks noChangeShapeType="1"/>
                </p:cNvSpPr>
                <p:nvPr/>
              </p:nvSpPr>
              <p:spPr bwMode="auto">
                <a:xfrm>
                  <a:off x="3647" y="3373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7927" name="Rectangle 20"/>
                <p:cNvSpPr>
                  <a:spLocks noChangeArrowheads="1"/>
                </p:cNvSpPr>
                <p:nvPr/>
              </p:nvSpPr>
              <p:spPr bwMode="auto">
                <a:xfrm>
                  <a:off x="3452" y="3693"/>
                  <a:ext cx="279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000" b="1"/>
                    <a:t>Venule</a:t>
                  </a:r>
                </a:p>
              </p:txBody>
            </p:sp>
          </p:grpSp>
          <p:grpSp>
            <p:nvGrpSpPr>
              <p:cNvPr id="37903" name="Group 21"/>
              <p:cNvGrpSpPr>
                <a:grpSpLocks/>
              </p:cNvGrpSpPr>
              <p:nvPr/>
            </p:nvGrpSpPr>
            <p:grpSpPr bwMode="auto">
              <a:xfrm>
                <a:off x="2464" y="3023"/>
                <a:ext cx="420" cy="165"/>
                <a:chOff x="1768" y="2507"/>
                <a:chExt cx="551" cy="244"/>
              </a:xfrm>
            </p:grpSpPr>
            <p:sp>
              <p:nvSpPr>
                <p:cNvPr id="37924" name="Line 22"/>
                <p:cNvSpPr>
                  <a:spLocks noChangeShapeType="1"/>
                </p:cNvSpPr>
                <p:nvPr/>
              </p:nvSpPr>
              <p:spPr bwMode="auto">
                <a:xfrm>
                  <a:off x="1768" y="2568"/>
                  <a:ext cx="2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7925" name="Rectangle 23"/>
                <p:cNvSpPr>
                  <a:spLocks noChangeArrowheads="1"/>
                </p:cNvSpPr>
                <p:nvPr/>
              </p:nvSpPr>
              <p:spPr bwMode="auto">
                <a:xfrm>
                  <a:off x="1934" y="2507"/>
                  <a:ext cx="385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000" dirty="0">
                      <a:solidFill>
                        <a:schemeClr val="bg1"/>
                      </a:solidFill>
                    </a:rPr>
                    <a:t>Connective</a:t>
                  </a:r>
                  <a:br>
                    <a:rPr kumimoji="1" lang="en-US" altLang="en-US" sz="1000" dirty="0">
                      <a:solidFill>
                        <a:schemeClr val="bg1"/>
                      </a:solidFill>
                    </a:rPr>
                  </a:br>
                  <a:r>
                    <a:rPr kumimoji="1" lang="en-US" altLang="en-US" sz="1000" dirty="0">
                      <a:solidFill>
                        <a:schemeClr val="bg1"/>
                      </a:solidFill>
                    </a:rPr>
                    <a:t>tissue</a:t>
                  </a:r>
                </a:p>
              </p:txBody>
            </p:sp>
          </p:grpSp>
          <p:grpSp>
            <p:nvGrpSpPr>
              <p:cNvPr id="37904" name="Group 24"/>
              <p:cNvGrpSpPr>
                <a:grpSpLocks/>
              </p:cNvGrpSpPr>
              <p:nvPr/>
            </p:nvGrpSpPr>
            <p:grpSpPr bwMode="auto">
              <a:xfrm>
                <a:off x="2459" y="2777"/>
                <a:ext cx="300" cy="164"/>
                <a:chOff x="1755" y="2139"/>
                <a:chExt cx="393" cy="242"/>
              </a:xfrm>
            </p:grpSpPr>
            <p:sp>
              <p:nvSpPr>
                <p:cNvPr id="37922" name="Line 25"/>
                <p:cNvSpPr>
                  <a:spLocks noChangeShapeType="1"/>
                </p:cNvSpPr>
                <p:nvPr/>
              </p:nvSpPr>
              <p:spPr bwMode="auto">
                <a:xfrm>
                  <a:off x="1755" y="2198"/>
                  <a:ext cx="14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7923" name="Rectangle 26"/>
                <p:cNvSpPr>
                  <a:spLocks noChangeArrowheads="1"/>
                </p:cNvSpPr>
                <p:nvPr/>
              </p:nvSpPr>
              <p:spPr bwMode="auto">
                <a:xfrm>
                  <a:off x="1859" y="2139"/>
                  <a:ext cx="28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000"/>
                    <a:t>Smooth</a:t>
                  </a:r>
                  <a:br>
                    <a:rPr kumimoji="1" lang="en-US" altLang="en-US" sz="1000"/>
                  </a:br>
                  <a:r>
                    <a:rPr kumimoji="1" lang="en-US" altLang="en-US" sz="1000"/>
                    <a:t>muscle</a:t>
                  </a:r>
                </a:p>
              </p:txBody>
            </p:sp>
          </p:grpSp>
          <p:grpSp>
            <p:nvGrpSpPr>
              <p:cNvPr id="37905" name="Group 27"/>
              <p:cNvGrpSpPr>
                <a:grpSpLocks/>
              </p:cNvGrpSpPr>
              <p:nvPr/>
            </p:nvGrpSpPr>
            <p:grpSpPr bwMode="auto">
              <a:xfrm>
                <a:off x="2360" y="2534"/>
                <a:ext cx="407" cy="121"/>
                <a:chOff x="1632" y="1782"/>
                <a:chExt cx="533" cy="178"/>
              </a:xfrm>
            </p:grpSpPr>
            <p:sp>
              <p:nvSpPr>
                <p:cNvPr id="379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632" y="1872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7921" name="Rectangle 29"/>
                <p:cNvSpPr>
                  <a:spLocks noChangeArrowheads="1"/>
                </p:cNvSpPr>
                <p:nvPr/>
              </p:nvSpPr>
              <p:spPr bwMode="auto">
                <a:xfrm>
                  <a:off x="1751" y="1782"/>
                  <a:ext cx="414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000" dirty="0">
                      <a:solidFill>
                        <a:schemeClr val="bg1"/>
                      </a:solidFill>
                    </a:rPr>
                    <a:t>Endothelium</a:t>
                  </a:r>
                </a:p>
              </p:txBody>
            </p:sp>
          </p:grpSp>
          <p:sp>
            <p:nvSpPr>
              <p:cNvPr id="37906" name="Rectangle 30"/>
              <p:cNvSpPr>
                <a:spLocks noChangeArrowheads="1"/>
              </p:cNvSpPr>
              <p:nvPr/>
            </p:nvSpPr>
            <p:spPr bwMode="auto">
              <a:xfrm>
                <a:off x="3346" y="2983"/>
                <a:ext cx="29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Connective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tissue</a:t>
                </a:r>
              </a:p>
            </p:txBody>
          </p:sp>
          <p:sp>
            <p:nvSpPr>
              <p:cNvPr id="37907" name="Line 31"/>
              <p:cNvSpPr>
                <a:spLocks noChangeShapeType="1"/>
              </p:cNvSpPr>
              <p:nvPr/>
            </p:nvSpPr>
            <p:spPr bwMode="auto">
              <a:xfrm flipH="1">
                <a:off x="3844" y="3019"/>
                <a:ext cx="1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908" name="Line 32"/>
              <p:cNvSpPr>
                <a:spLocks noChangeShapeType="1"/>
              </p:cNvSpPr>
              <p:nvPr/>
            </p:nvSpPr>
            <p:spPr bwMode="auto">
              <a:xfrm flipH="1">
                <a:off x="3875" y="2851"/>
                <a:ext cx="1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909" name="Rectangle 33"/>
              <p:cNvSpPr>
                <a:spLocks noChangeArrowheads="1"/>
              </p:cNvSpPr>
              <p:nvPr/>
            </p:nvSpPr>
            <p:spPr bwMode="auto">
              <a:xfrm>
                <a:off x="3539" y="2755"/>
                <a:ext cx="22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Smooth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muscle</a:t>
                </a:r>
              </a:p>
            </p:txBody>
          </p:sp>
          <p:sp>
            <p:nvSpPr>
              <p:cNvPr id="37910" name="Rectangle 34"/>
              <p:cNvSpPr>
                <a:spLocks noChangeArrowheads="1"/>
              </p:cNvSpPr>
              <p:nvPr/>
            </p:nvSpPr>
            <p:spPr bwMode="auto">
              <a:xfrm>
                <a:off x="3619" y="2533"/>
                <a:ext cx="31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dirty="0">
                    <a:solidFill>
                      <a:schemeClr val="bg1"/>
                    </a:solidFill>
                  </a:rPr>
                  <a:t>Endothelium</a:t>
                </a:r>
              </a:p>
            </p:txBody>
          </p:sp>
          <p:sp>
            <p:nvSpPr>
              <p:cNvPr id="37911" name="Line 35"/>
              <p:cNvSpPr>
                <a:spLocks noChangeShapeType="1"/>
              </p:cNvSpPr>
              <p:nvPr/>
            </p:nvSpPr>
            <p:spPr bwMode="auto">
              <a:xfrm flipH="1" flipV="1">
                <a:off x="4016" y="2645"/>
                <a:ext cx="60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37912" name="Group 36"/>
              <p:cNvGrpSpPr>
                <a:grpSpLocks/>
              </p:cNvGrpSpPr>
              <p:nvPr/>
            </p:nvGrpSpPr>
            <p:grpSpPr bwMode="auto">
              <a:xfrm>
                <a:off x="4254" y="2447"/>
                <a:ext cx="386" cy="225"/>
                <a:chOff x="4112" y="1653"/>
                <a:chExt cx="506" cy="331"/>
              </a:xfrm>
            </p:grpSpPr>
            <p:sp>
              <p:nvSpPr>
                <p:cNvPr id="37918" name="Rectangle 37"/>
                <p:cNvSpPr>
                  <a:spLocks noChangeArrowheads="1"/>
                </p:cNvSpPr>
                <p:nvPr/>
              </p:nvSpPr>
              <p:spPr bwMode="auto">
                <a:xfrm>
                  <a:off x="4385" y="1653"/>
                  <a:ext cx="23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000"/>
                    <a:t>Valve</a:t>
                  </a:r>
                </a:p>
              </p:txBody>
            </p:sp>
            <p:sp>
              <p:nvSpPr>
                <p:cNvPr id="379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112" y="1728"/>
                  <a:ext cx="208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37913" name="Rectangle 39"/>
              <p:cNvSpPr>
                <a:spLocks noChangeArrowheads="1"/>
              </p:cNvSpPr>
              <p:nvPr/>
            </p:nvSpPr>
            <p:spPr bwMode="auto">
              <a:xfrm>
                <a:off x="2960" y="2285"/>
                <a:ext cx="31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Endothelium</a:t>
                </a:r>
              </a:p>
            </p:txBody>
          </p:sp>
          <p:sp>
            <p:nvSpPr>
              <p:cNvPr id="37914" name="Line 40"/>
              <p:cNvSpPr>
                <a:spLocks noChangeShapeType="1"/>
              </p:cNvSpPr>
              <p:nvPr/>
            </p:nvSpPr>
            <p:spPr bwMode="auto">
              <a:xfrm>
                <a:off x="3136" y="2390"/>
                <a:ext cx="0" cy="2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915" name="Rectangle 41"/>
              <p:cNvSpPr>
                <a:spLocks noChangeArrowheads="1"/>
              </p:cNvSpPr>
              <p:nvPr/>
            </p:nvSpPr>
            <p:spPr bwMode="auto">
              <a:xfrm>
                <a:off x="3957" y="2097"/>
                <a:ext cx="28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Basement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membrane</a:t>
                </a:r>
              </a:p>
            </p:txBody>
          </p:sp>
          <p:sp>
            <p:nvSpPr>
              <p:cNvPr id="37916" name="Line 42"/>
              <p:cNvSpPr>
                <a:spLocks noChangeShapeType="1"/>
              </p:cNvSpPr>
              <p:nvPr/>
            </p:nvSpPr>
            <p:spPr bwMode="auto">
              <a:xfrm flipV="1">
                <a:off x="3325" y="2205"/>
                <a:ext cx="648" cy="5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917" name="Rectangle 43"/>
              <p:cNvSpPr>
                <a:spLocks noChangeArrowheads="1"/>
              </p:cNvSpPr>
              <p:nvPr/>
            </p:nvSpPr>
            <p:spPr bwMode="auto">
              <a:xfrm>
                <a:off x="3098" y="2898"/>
                <a:ext cx="24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Capillary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Capillaries</a:t>
            </a:r>
            <a:r>
              <a:rPr lang="en-US" altLang="en-US" sz="2700" dirty="0" smtClean="0"/>
              <a:t>: smallest blood vessels - transfer of nutrients and waste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Heart</a:t>
            </a:r>
            <a:r>
              <a:rPr lang="en-US" altLang="en-US" sz="2700" dirty="0" smtClean="0"/>
              <a:t>: Pumping mechanism: cardiac muscle tissue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r>
              <a:rPr lang="en-US" altLang="en-US" sz="2700" u="sng" dirty="0" smtClean="0"/>
              <a:t>Compartments</a:t>
            </a:r>
            <a:r>
              <a:rPr lang="en-US" altLang="en-US" sz="27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r>
              <a:rPr lang="en-US" altLang="en-US" sz="2700" b="1" u="sng" dirty="0" smtClean="0">
                <a:solidFill>
                  <a:srgbClr val="FFFF00"/>
                </a:solidFill>
              </a:rPr>
              <a:t>Atria</a:t>
            </a:r>
            <a:r>
              <a:rPr lang="en-US" altLang="en-US" sz="2700" dirty="0" smtClean="0"/>
              <a:t>: receive blood from veins pump blood to </a:t>
            </a:r>
            <a:r>
              <a:rPr lang="en-US" altLang="en-US" sz="2700" dirty="0" smtClean="0">
                <a:solidFill>
                  <a:srgbClr val="FFFF00"/>
                </a:solidFill>
              </a:rPr>
              <a:t>ventricles</a:t>
            </a:r>
            <a:endParaRPr lang="en-US" altLang="en-US" sz="2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r>
              <a:rPr lang="en-US" altLang="en-US" sz="2700" b="1" u="sng" dirty="0" smtClean="0">
                <a:solidFill>
                  <a:srgbClr val="FFFF00"/>
                </a:solidFill>
              </a:rPr>
              <a:t>Ventricles</a:t>
            </a:r>
            <a:r>
              <a:rPr lang="en-US" altLang="en-US" sz="2700" dirty="0" smtClean="0"/>
              <a:t>: typically larger chamber with thicker wall - pump blood into arteries</a:t>
            </a:r>
          </a:p>
        </p:txBody>
      </p:sp>
    </p:spTree>
    <p:extLst>
      <p:ext uri="{BB962C8B-B14F-4D97-AF65-F5344CB8AC3E}">
        <p14:creationId xmlns:p14="http://schemas.microsoft.com/office/powerpoint/2010/main" val="114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evisionworld.co.uk/files/circulatorysystem%20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419600" cy="67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Human Circulatory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Parts/Pathway: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1. 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Vena Cava</a:t>
            </a:r>
            <a:r>
              <a:rPr lang="en-US" altLang="en-US" sz="2200" dirty="0" smtClean="0"/>
              <a:t>- largest veins: </a:t>
            </a:r>
            <a:r>
              <a:rPr lang="en-US" altLang="en-US" sz="2200" dirty="0" smtClean="0">
                <a:solidFill>
                  <a:srgbClr val="FFFF00"/>
                </a:solidFill>
              </a:rPr>
              <a:t>Superior </a:t>
            </a:r>
            <a:r>
              <a:rPr lang="en-US" altLang="en-US" sz="2200" dirty="0" smtClean="0"/>
              <a:t>(anterior) - head and forelimbs and </a:t>
            </a:r>
            <a:r>
              <a:rPr lang="en-US" altLang="en-US" sz="2200" dirty="0" smtClean="0">
                <a:solidFill>
                  <a:srgbClr val="FFFF00"/>
                </a:solidFill>
              </a:rPr>
              <a:t>Inferior</a:t>
            </a:r>
            <a:r>
              <a:rPr lang="en-US" altLang="en-US" sz="2200" dirty="0" smtClean="0"/>
              <a:t> (posterior) - torso and legs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2. 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Right Atrium (RA)</a:t>
            </a:r>
            <a:r>
              <a:rPr lang="en-US" altLang="en-US" sz="2200" dirty="0" smtClean="0"/>
              <a:t>- receives blood from vena </a:t>
            </a:r>
            <a:r>
              <a:rPr lang="en-US" altLang="en-US" sz="2200" dirty="0" err="1" smtClean="0"/>
              <a:t>cavas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3. </a:t>
            </a:r>
            <a:r>
              <a:rPr lang="en-US" altLang="en-US" sz="2200" u="sng" dirty="0" err="1" smtClean="0">
                <a:solidFill>
                  <a:srgbClr val="FFFF00"/>
                </a:solidFill>
              </a:rPr>
              <a:t>Atrioventricular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 Valve </a:t>
            </a:r>
            <a:r>
              <a:rPr lang="en-US" altLang="en-US" sz="2200" dirty="0" smtClean="0"/>
              <a:t>(AV valve): </a:t>
            </a:r>
            <a:r>
              <a:rPr lang="en-US" altLang="en-US" sz="2200" dirty="0" smtClean="0">
                <a:solidFill>
                  <a:srgbClr val="FFFF00"/>
                </a:solidFill>
              </a:rPr>
              <a:t>tricuspid </a:t>
            </a:r>
            <a:r>
              <a:rPr lang="en-US" altLang="en-US" sz="2200" dirty="0" smtClean="0"/>
              <a:t>valve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- passes blood to RV - separates the right chambers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- prevents </a:t>
            </a:r>
            <a:r>
              <a:rPr lang="en-US" altLang="en-US" sz="2200" dirty="0" smtClean="0">
                <a:solidFill>
                  <a:srgbClr val="FFFF00"/>
                </a:solidFill>
              </a:rPr>
              <a:t>backflow </a:t>
            </a:r>
            <a:r>
              <a:rPr lang="en-US" altLang="en-US" sz="2200" dirty="0" smtClean="0"/>
              <a:t>of blood from RV so blood only moves forward</a:t>
            </a:r>
          </a:p>
        </p:txBody>
      </p:sp>
    </p:spTree>
    <p:extLst>
      <p:ext uri="{BB962C8B-B14F-4D97-AF65-F5344CB8AC3E}">
        <p14:creationId xmlns:p14="http://schemas.microsoft.com/office/powerpoint/2010/main" val="7228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www.infohow.org/wp-content/uploads/2012/11/Human-He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629400" cy="61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412750" y="838200"/>
            <a:ext cx="7567613" cy="5580063"/>
            <a:chOff x="1083" y="2112"/>
            <a:chExt cx="2929" cy="1973"/>
          </a:xfrm>
        </p:grpSpPr>
        <p:pic>
          <p:nvPicPr>
            <p:cNvPr id="717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112"/>
              <a:ext cx="2476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083" y="3977"/>
              <a:ext cx="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634" y="2688"/>
              <a:ext cx="36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100"/>
                <a:t>Organismal </a:t>
              </a:r>
              <a:br>
                <a:rPr kumimoji="1" lang="en-US" altLang="en-US" sz="1100"/>
              </a:br>
              <a:r>
                <a:rPr kumimoji="1" lang="en-US" altLang="en-US" sz="1100"/>
                <a:t>level</a:t>
              </a:r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1791" y="3234"/>
              <a:ext cx="3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100"/>
                <a:t>Cellular level</a:t>
              </a:r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2673" y="2897"/>
              <a:ext cx="55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100" b="1"/>
                <a:t>Circulatory system</a:t>
              </a:r>
            </a:p>
          </p:txBody>
        </p:sp>
        <p:sp>
          <p:nvSpPr>
            <p:cNvPr id="7177" name="Rectangle 10"/>
            <p:cNvSpPr>
              <a:spLocks noChangeArrowheads="1"/>
            </p:cNvSpPr>
            <p:nvPr/>
          </p:nvSpPr>
          <p:spPr bwMode="auto">
            <a:xfrm>
              <a:off x="2641" y="3522"/>
              <a:ext cx="56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100" b="1"/>
                <a:t>Cellular respiration</a:t>
              </a:r>
            </a:p>
          </p:txBody>
        </p:sp>
        <p:sp>
          <p:nvSpPr>
            <p:cNvPr id="7178" name="Rectangle 11"/>
            <p:cNvSpPr>
              <a:spLocks noChangeArrowheads="1"/>
            </p:cNvSpPr>
            <p:nvPr/>
          </p:nvSpPr>
          <p:spPr bwMode="auto">
            <a:xfrm>
              <a:off x="3552" y="3517"/>
              <a:ext cx="17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100"/>
                <a:t>ATP</a:t>
              </a:r>
            </a:p>
          </p:txBody>
        </p:sp>
        <p:sp>
          <p:nvSpPr>
            <p:cNvPr id="7179" name="Rectangle 12"/>
            <p:cNvSpPr>
              <a:spLocks noChangeArrowheads="1"/>
            </p:cNvSpPr>
            <p:nvPr/>
          </p:nvSpPr>
          <p:spPr bwMode="auto">
            <a:xfrm>
              <a:off x="1792" y="3473"/>
              <a:ext cx="3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100"/>
                <a:t>Energy-rich</a:t>
              </a:r>
              <a:br>
                <a:rPr kumimoji="1" lang="en-US" altLang="en-US" sz="1100"/>
              </a:br>
              <a:r>
                <a:rPr kumimoji="1" lang="en-US" altLang="en-US" sz="1100"/>
                <a:t>molecules</a:t>
              </a:r>
              <a:br>
                <a:rPr kumimoji="1" lang="en-US" altLang="en-US" sz="1100"/>
              </a:br>
              <a:r>
                <a:rPr kumimoji="1" lang="en-US" altLang="en-US" sz="1100"/>
                <a:t>from food</a:t>
              </a:r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3496" y="2290"/>
              <a:ext cx="34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100"/>
                <a:t>Respiratory</a:t>
              </a:r>
              <a:br>
                <a:rPr kumimoji="1" lang="en-US" altLang="en-US" sz="1100"/>
              </a:br>
              <a:r>
                <a:rPr kumimoji="1" lang="en-US" altLang="en-US" sz="1100"/>
                <a:t>surface</a:t>
              </a:r>
            </a:p>
          </p:txBody>
        </p:sp>
        <p:sp>
          <p:nvSpPr>
            <p:cNvPr id="7181" name="Line 14"/>
            <p:cNvSpPr>
              <a:spLocks noChangeShapeType="1"/>
            </p:cNvSpPr>
            <p:nvPr/>
          </p:nvSpPr>
          <p:spPr bwMode="auto">
            <a:xfrm flipV="1">
              <a:off x="3250" y="2332"/>
              <a:ext cx="267" cy="1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182" name="Rectangle 15"/>
            <p:cNvSpPr>
              <a:spLocks noChangeArrowheads="1"/>
            </p:cNvSpPr>
            <p:nvPr/>
          </p:nvSpPr>
          <p:spPr bwMode="auto">
            <a:xfrm>
              <a:off x="1616" y="2224"/>
              <a:ext cx="3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100"/>
                <a:t>Respiratory</a:t>
              </a:r>
              <a:br>
                <a:rPr kumimoji="1" lang="en-US" altLang="en-US" sz="1100"/>
              </a:br>
              <a:r>
                <a:rPr kumimoji="1" lang="en-US" altLang="en-US" sz="1100"/>
                <a:t>medium</a:t>
              </a:r>
              <a:br>
                <a:rPr kumimoji="1" lang="en-US" altLang="en-US" sz="1100"/>
              </a:br>
              <a:r>
                <a:rPr kumimoji="1" lang="en-US" altLang="en-US" sz="1100"/>
                <a:t>(air of water)</a:t>
              </a:r>
            </a:p>
          </p:txBody>
        </p:sp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2639" y="2204"/>
              <a:ext cx="1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O</a:t>
              </a:r>
              <a:r>
                <a:rPr kumimoji="1" lang="en-US" altLang="en-US" sz="1200" baseline="-25000"/>
                <a:t>2</a:t>
              </a:r>
              <a:endParaRPr kumimoji="1" lang="en-US" altLang="en-US" sz="1200"/>
            </a:p>
          </p:txBody>
        </p:sp>
        <p:sp>
          <p:nvSpPr>
            <p:cNvPr id="7184" name="Rectangle 17"/>
            <p:cNvSpPr>
              <a:spLocks noChangeArrowheads="1"/>
            </p:cNvSpPr>
            <p:nvPr/>
          </p:nvSpPr>
          <p:spPr bwMode="auto">
            <a:xfrm>
              <a:off x="3017" y="2205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</a:t>
              </a:r>
              <a:r>
                <a:rPr kumimoji="1" lang="en-US" altLang="en-US" sz="1200" baseline="-25000"/>
                <a:t>2</a:t>
              </a:r>
              <a:endParaRPr kumimoji="1" lang="en-US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7635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4.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Right Ventricle (RV)</a:t>
            </a:r>
            <a:r>
              <a:rPr lang="en-US" altLang="en-US" sz="2700" dirty="0" smtClean="0"/>
              <a:t>- thicker </a:t>
            </a:r>
            <a:r>
              <a:rPr lang="en-US" altLang="en-US" sz="2700" dirty="0" smtClean="0">
                <a:solidFill>
                  <a:srgbClr val="FFFF00"/>
                </a:solidFill>
              </a:rPr>
              <a:t>wall</a:t>
            </a:r>
            <a:r>
              <a:rPr lang="en-US" altLang="en-US" sz="2700" dirty="0" smtClean="0"/>
              <a:t>- pumps blood to Pulmonary Artery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5.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Pulmonary Semi-lunar Valve</a:t>
            </a:r>
            <a:r>
              <a:rPr lang="en-US" altLang="en-US" sz="2700" dirty="0" smtClean="0"/>
              <a:t>: gateway to pulmonary artery - prevents blood from flowing into the </a:t>
            </a:r>
            <a:r>
              <a:rPr lang="en-US" altLang="en-US" sz="2700" dirty="0" smtClean="0">
                <a:solidFill>
                  <a:srgbClr val="FFFF00"/>
                </a:solidFill>
              </a:rPr>
              <a:t>RV</a:t>
            </a:r>
            <a:r>
              <a:rPr lang="en-US" altLang="en-US" sz="27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6. </a:t>
            </a:r>
            <a:r>
              <a:rPr lang="en-US" altLang="en-US" sz="2700" u="sng" dirty="0" smtClean="0"/>
              <a:t>	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Pulmonary Artery</a:t>
            </a:r>
            <a:r>
              <a:rPr lang="en-US" altLang="en-US" sz="2700" dirty="0" smtClean="0"/>
              <a:t>: carries blood to lungs for oxygen - </a:t>
            </a:r>
            <a:r>
              <a:rPr lang="en-US" altLang="en-US" sz="2700" b="1" dirty="0" smtClean="0"/>
              <a:t>NOTE</a:t>
            </a:r>
            <a:r>
              <a:rPr lang="en-US" altLang="en-US" sz="2700" dirty="0" smtClean="0"/>
              <a:t>: blood is leaving the heart through an artery but is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O</a:t>
            </a:r>
            <a:r>
              <a:rPr lang="en-US" altLang="en-US" sz="2700" u="sng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 Poor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>
                <a:solidFill>
                  <a:srgbClr val="FFFF00"/>
                </a:solidFill>
              </a:rPr>
              <a:t>	- </a:t>
            </a:r>
            <a:r>
              <a:rPr lang="en-US" altLang="en-US" sz="2700" dirty="0" smtClean="0"/>
              <a:t>in lungs the arteries branch into arterioles and then into a capillary net around the alveoli allowing for gas exchange</a:t>
            </a:r>
          </a:p>
        </p:txBody>
      </p:sp>
    </p:spTree>
    <p:extLst>
      <p:ext uri="{BB962C8B-B14F-4D97-AF65-F5344CB8AC3E}">
        <p14:creationId xmlns:p14="http://schemas.microsoft.com/office/powerpoint/2010/main" val="27185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 descr="http://www.infohow.org/wp-content/uploads/2012/11/Human-He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629400" cy="61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7. </a:t>
            </a:r>
            <a:r>
              <a:rPr lang="en-US" altLang="en-US" u="sng" dirty="0" smtClean="0">
                <a:solidFill>
                  <a:srgbClr val="FFFF00"/>
                </a:solidFill>
              </a:rPr>
              <a:t>Pulmonary Veins</a:t>
            </a:r>
            <a:r>
              <a:rPr lang="en-US" altLang="en-US" dirty="0" smtClean="0"/>
              <a:t>: from lungs to LA - carries </a:t>
            </a:r>
            <a:r>
              <a:rPr lang="en-US" altLang="en-US" u="sng" dirty="0" smtClean="0">
                <a:solidFill>
                  <a:srgbClr val="FFFF00"/>
                </a:solidFill>
              </a:rPr>
              <a:t>O</a:t>
            </a:r>
            <a:r>
              <a:rPr lang="en-US" altLang="en-US" u="sng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u="sng" dirty="0" smtClean="0">
                <a:solidFill>
                  <a:srgbClr val="FFFF00"/>
                </a:solidFill>
              </a:rPr>
              <a:t> rich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blood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u="sng" dirty="0" smtClean="0"/>
              <a:t>8. </a:t>
            </a:r>
            <a:r>
              <a:rPr lang="en-US" altLang="en-US" u="sng" dirty="0" smtClean="0">
                <a:solidFill>
                  <a:srgbClr val="FFFF00"/>
                </a:solidFill>
              </a:rPr>
              <a:t>Left Atrium (LA)</a:t>
            </a:r>
            <a:r>
              <a:rPr lang="en-US" altLang="en-US" dirty="0" smtClean="0">
                <a:solidFill>
                  <a:srgbClr val="FFFF00"/>
                </a:solidFill>
              </a:rPr>
              <a:t>:</a:t>
            </a:r>
            <a:r>
              <a:rPr lang="en-US" altLang="en-US" dirty="0" smtClean="0"/>
              <a:t> receives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rich blood and pumps it into the LV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u="sng" dirty="0" smtClean="0"/>
              <a:t>9. </a:t>
            </a:r>
            <a:r>
              <a:rPr lang="en-US" altLang="en-US" u="sng" dirty="0" smtClean="0">
                <a:solidFill>
                  <a:srgbClr val="FFFF00"/>
                </a:solidFill>
              </a:rPr>
              <a:t>Left </a:t>
            </a:r>
            <a:r>
              <a:rPr lang="en-US" altLang="en-US" u="sng" dirty="0" err="1" smtClean="0">
                <a:solidFill>
                  <a:srgbClr val="FFFF00"/>
                </a:solidFill>
              </a:rPr>
              <a:t>Atrioventricular</a:t>
            </a:r>
            <a:r>
              <a:rPr lang="en-US" altLang="en-US" u="sng" dirty="0" smtClean="0">
                <a:solidFill>
                  <a:srgbClr val="FFFF00"/>
                </a:solidFill>
              </a:rPr>
              <a:t> Valve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- aka </a:t>
            </a:r>
            <a:r>
              <a:rPr lang="en-US" altLang="en-US" dirty="0" smtClean="0">
                <a:solidFill>
                  <a:srgbClr val="FFFF00"/>
                </a:solidFill>
              </a:rPr>
              <a:t>mitral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valve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rgbClr val="FFFF00"/>
                </a:solidFill>
              </a:rPr>
              <a:t>bicuspid valve</a:t>
            </a:r>
            <a:r>
              <a:rPr lang="en-US" alt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	- prevents backflow from LV</a:t>
            </a:r>
          </a:p>
        </p:txBody>
      </p:sp>
    </p:spTree>
    <p:extLst>
      <p:ext uri="{BB962C8B-B14F-4D97-AF65-F5344CB8AC3E}">
        <p14:creationId xmlns:p14="http://schemas.microsoft.com/office/powerpoint/2010/main" val="15280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 descr="http://www.infohow.org/wp-content/uploads/2012/11/Human-He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629400" cy="61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1534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10.</a:t>
            </a:r>
            <a:r>
              <a:rPr lang="en-US" altLang="en-US" sz="2700" u="sng" dirty="0" smtClean="0"/>
              <a:t>	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Left Ventricle (LV)</a:t>
            </a:r>
            <a:r>
              <a:rPr lang="en-US" altLang="en-US" sz="2700" u="sng" dirty="0" smtClean="0"/>
              <a:t> </a:t>
            </a:r>
            <a:r>
              <a:rPr lang="en-US" altLang="en-US" sz="2700" dirty="0" smtClean="0"/>
              <a:t>: pumps blood into Aorta </a:t>
            </a:r>
            <a:endParaRPr lang="en-US" altLang="en-US" sz="2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    11.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Left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Semilunar Valve</a:t>
            </a:r>
            <a:r>
              <a:rPr lang="en-US" altLang="en-US" sz="2700" u="sng" dirty="0" smtClean="0"/>
              <a:t> </a:t>
            </a:r>
            <a:r>
              <a:rPr lang="en-US" altLang="en-US" sz="2700" dirty="0" smtClean="0"/>
              <a:t>: prevents blood from flowing back into LV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12.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Aorta</a:t>
            </a:r>
            <a:r>
              <a:rPr lang="en-US" altLang="en-US" sz="2700" dirty="0" smtClean="0"/>
              <a:t>: main artery - branches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	- sends blood to body systems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13.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Arteries</a:t>
            </a:r>
            <a:r>
              <a:rPr lang="en-US" altLang="en-US" sz="27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	- branch into </a:t>
            </a:r>
            <a:r>
              <a:rPr lang="en-US" altLang="en-US" sz="2700" dirty="0" smtClean="0">
                <a:solidFill>
                  <a:srgbClr val="FFFF00"/>
                </a:solidFill>
              </a:rPr>
              <a:t>arterioles </a:t>
            </a:r>
            <a:r>
              <a:rPr lang="en-US" altLang="en-US" sz="2700" dirty="0" smtClean="0"/>
              <a:t>and then into capillaries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14. 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Capillaries/Capillary Nets</a:t>
            </a:r>
            <a:r>
              <a:rPr lang="en-US" altLang="en-US" sz="27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	- gas and nutrient exchange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15. </a:t>
            </a:r>
            <a:r>
              <a:rPr lang="en-US" altLang="en-US" sz="2700" u="sng" dirty="0" err="1" smtClean="0">
                <a:solidFill>
                  <a:srgbClr val="FFFF00"/>
                </a:solidFill>
              </a:rPr>
              <a:t>Venules</a:t>
            </a:r>
            <a:r>
              <a:rPr lang="en-US" altLang="en-US" sz="2700" u="sng" dirty="0" smtClean="0">
                <a:solidFill>
                  <a:srgbClr val="FFFF00"/>
                </a:solidFill>
              </a:rPr>
              <a:t> and veins</a:t>
            </a:r>
            <a:r>
              <a:rPr lang="en-US" altLang="en-US" sz="2700" dirty="0" smtClean="0"/>
              <a:t>: capillaries merging into larger vessels like streams into rivers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169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://revisionworld.co.uk/files/circulatorysystem%20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419600" cy="67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4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THE HEART</a:t>
            </a:r>
            <a:endParaRPr lang="en-US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In 1 year, the average human heart circulates from 770,000 to 1.6 million gallons of blood through the body. This is enough fluid to fill 200 tank cars, each with a capacity of 8,000 gallons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>
                <a:hlinkClick r:id="rId3"/>
              </a:rPr>
              <a:t>Beating Heart/Heart Surgery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91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153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u="sng" dirty="0" smtClean="0"/>
              <a:t>Blood Pressure</a:t>
            </a:r>
            <a:r>
              <a:rPr lang="en-US" altLang="en-US" sz="3200" dirty="0" smtClean="0"/>
              <a:t>: </a:t>
            </a:r>
            <a:r>
              <a:rPr lang="en-US" altLang="en-US" sz="3200" dirty="0" smtClean="0">
                <a:solidFill>
                  <a:srgbClr val="FFFF00"/>
                </a:solidFill>
              </a:rPr>
              <a:t>120/80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</a:t>
            </a:r>
            <a:r>
              <a:rPr lang="en-US" altLang="en-US" sz="3200" u="sng" dirty="0" smtClean="0">
                <a:solidFill>
                  <a:srgbClr val="FFFF00"/>
                </a:solidFill>
              </a:rPr>
              <a:t>Systole</a:t>
            </a:r>
            <a:r>
              <a:rPr lang="en-US" altLang="en-US" sz="3200" dirty="0" smtClean="0"/>
              <a:t>: blood being forced into the </a:t>
            </a:r>
            <a:r>
              <a:rPr lang="en-US" altLang="en-US" sz="3200" dirty="0" smtClean="0">
                <a:solidFill>
                  <a:srgbClr val="FFFF00"/>
                </a:solidFill>
              </a:rPr>
              <a:t>arteries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- larger pressure because of the </a:t>
            </a:r>
            <a:r>
              <a:rPr lang="en-US" altLang="en-US" sz="3200" dirty="0" smtClean="0">
                <a:solidFill>
                  <a:srgbClr val="FFFF00"/>
                </a:solidFill>
              </a:rPr>
              <a:t>stronger contraction</a:t>
            </a:r>
            <a:r>
              <a:rPr lang="en-US" altLang="en-US" sz="3200" dirty="0" smtClean="0"/>
              <a:t> of the </a:t>
            </a:r>
            <a:r>
              <a:rPr lang="en-US" altLang="en-US" sz="3200" dirty="0" smtClean="0">
                <a:solidFill>
                  <a:srgbClr val="FFFF00"/>
                </a:solidFill>
              </a:rPr>
              <a:t>ventricles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</a:t>
            </a:r>
            <a:r>
              <a:rPr lang="en-US" altLang="en-US" sz="3200" u="sng" dirty="0" smtClean="0">
                <a:solidFill>
                  <a:srgbClr val="FFFF00"/>
                </a:solidFill>
              </a:rPr>
              <a:t>Diastole</a:t>
            </a:r>
            <a:r>
              <a:rPr lang="en-US" altLang="en-US" sz="3200" dirty="0" smtClean="0"/>
              <a:t>: relaxing of the </a:t>
            </a:r>
            <a:r>
              <a:rPr lang="en-US" altLang="en-US" sz="3200" dirty="0" smtClean="0">
                <a:solidFill>
                  <a:srgbClr val="FFFF00"/>
                </a:solidFill>
              </a:rPr>
              <a:t>ventricles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</a:t>
            </a:r>
            <a:r>
              <a:rPr lang="en-US" altLang="en-US" sz="3200" dirty="0" smtClean="0">
                <a:solidFill>
                  <a:srgbClr val="FFFF00"/>
                </a:solidFill>
              </a:rPr>
              <a:t>Sphygmomanometer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 	</a:t>
            </a:r>
          </a:p>
        </p:txBody>
      </p:sp>
    </p:spTree>
    <p:extLst>
      <p:ext uri="{BB962C8B-B14F-4D97-AF65-F5344CB8AC3E}">
        <p14:creationId xmlns:p14="http://schemas.microsoft.com/office/powerpoint/2010/main" val="37593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4"/>
          <p:cNvGrpSpPr>
            <a:grpSpLocks/>
          </p:cNvGrpSpPr>
          <p:nvPr/>
        </p:nvGrpSpPr>
        <p:grpSpPr bwMode="auto">
          <a:xfrm>
            <a:off x="576263" y="714375"/>
            <a:ext cx="8110537" cy="5783263"/>
            <a:chOff x="357" y="1218"/>
            <a:chExt cx="4516" cy="2881"/>
          </a:xfrm>
        </p:grpSpPr>
        <p:pic>
          <p:nvPicPr>
            <p:cNvPr id="6041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1652"/>
              <a:ext cx="3952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0" name="Rectangle 6"/>
            <p:cNvSpPr>
              <a:spLocks noChangeArrowheads="1"/>
            </p:cNvSpPr>
            <p:nvPr/>
          </p:nvSpPr>
          <p:spPr bwMode="auto">
            <a:xfrm>
              <a:off x="357" y="3948"/>
              <a:ext cx="67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/>
                <a:t>Figure 42.12</a:t>
              </a:r>
            </a:p>
          </p:txBody>
        </p:sp>
        <p:grpSp>
          <p:nvGrpSpPr>
            <p:cNvPr id="60421" name="Group 7"/>
            <p:cNvGrpSpPr>
              <a:grpSpLocks/>
            </p:cNvGrpSpPr>
            <p:nvPr/>
          </p:nvGrpSpPr>
          <p:grpSpPr bwMode="auto">
            <a:xfrm>
              <a:off x="704" y="2508"/>
              <a:ext cx="255" cy="614"/>
              <a:chOff x="421" y="2349"/>
              <a:chExt cx="294" cy="853"/>
            </a:xfrm>
          </p:grpSpPr>
          <p:sp>
            <p:nvSpPr>
              <p:cNvPr id="60471" name="Line 8"/>
              <p:cNvSpPr>
                <a:spLocks noChangeShapeType="1"/>
              </p:cNvSpPr>
              <p:nvPr/>
            </p:nvSpPr>
            <p:spPr bwMode="auto">
              <a:xfrm>
                <a:off x="564" y="2349"/>
                <a:ext cx="0" cy="7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72" name="Text Box 9"/>
              <p:cNvSpPr txBox="1">
                <a:spLocks noChangeArrowheads="1"/>
              </p:cNvSpPr>
              <p:nvPr/>
            </p:nvSpPr>
            <p:spPr bwMode="auto">
              <a:xfrm>
                <a:off x="421" y="3054"/>
                <a:ext cx="294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Artery</a:t>
                </a:r>
              </a:p>
            </p:txBody>
          </p:sp>
        </p:grpSp>
        <p:sp>
          <p:nvSpPr>
            <p:cNvPr id="60422" name="Text Box 10"/>
            <p:cNvSpPr txBox="1">
              <a:spLocks noChangeArrowheads="1"/>
            </p:cNvSpPr>
            <p:nvPr/>
          </p:nvSpPr>
          <p:spPr bwMode="auto">
            <a:xfrm>
              <a:off x="1064" y="2142"/>
              <a:ext cx="39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Rubber cuff</a:t>
              </a:r>
              <a:br>
                <a:rPr kumimoji="1" lang="en-US" altLang="en-US" sz="800"/>
              </a:br>
              <a:r>
                <a:rPr kumimoji="1" lang="en-US" altLang="en-US" sz="800"/>
                <a:t>inflated</a:t>
              </a:r>
              <a:br>
                <a:rPr kumimoji="1" lang="en-US" altLang="en-US" sz="800"/>
              </a:br>
              <a:r>
                <a:rPr kumimoji="1" lang="en-US" altLang="en-US" sz="800"/>
                <a:t>with air</a:t>
              </a:r>
            </a:p>
          </p:txBody>
        </p:sp>
        <p:grpSp>
          <p:nvGrpSpPr>
            <p:cNvPr id="60423" name="Group 11"/>
            <p:cNvGrpSpPr>
              <a:grpSpLocks/>
            </p:cNvGrpSpPr>
            <p:nvPr/>
          </p:nvGrpSpPr>
          <p:grpSpPr bwMode="auto">
            <a:xfrm>
              <a:off x="1723" y="2579"/>
              <a:ext cx="268" cy="701"/>
              <a:chOff x="1608" y="2437"/>
              <a:chExt cx="308" cy="974"/>
            </a:xfrm>
          </p:grpSpPr>
          <p:sp>
            <p:nvSpPr>
              <p:cNvPr id="60469" name="Line 12"/>
              <p:cNvSpPr>
                <a:spLocks noChangeShapeType="1"/>
              </p:cNvSpPr>
              <p:nvPr/>
            </p:nvSpPr>
            <p:spPr bwMode="auto">
              <a:xfrm>
                <a:off x="1758" y="2437"/>
                <a:ext cx="0" cy="7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70" name="Text Box 13"/>
              <p:cNvSpPr txBox="1">
                <a:spLocks noChangeArrowheads="1"/>
              </p:cNvSpPr>
              <p:nvPr/>
            </p:nvSpPr>
            <p:spPr bwMode="auto">
              <a:xfrm>
                <a:off x="1608" y="3178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Artery</a:t>
                </a:r>
                <a:br>
                  <a:rPr kumimoji="1" lang="en-US" altLang="en-US" sz="800"/>
                </a:br>
                <a:r>
                  <a:rPr kumimoji="1" lang="en-US" altLang="en-US" sz="800"/>
                  <a:t>closed</a:t>
                </a:r>
              </a:p>
            </p:txBody>
          </p:sp>
        </p:grpSp>
        <p:grpSp>
          <p:nvGrpSpPr>
            <p:cNvPr id="60424" name="Group 14"/>
            <p:cNvGrpSpPr>
              <a:grpSpLocks/>
            </p:cNvGrpSpPr>
            <p:nvPr/>
          </p:nvGrpSpPr>
          <p:grpSpPr bwMode="auto">
            <a:xfrm>
              <a:off x="2208" y="2207"/>
              <a:ext cx="345" cy="107"/>
              <a:chOff x="2320" y="2215"/>
              <a:chExt cx="345" cy="107"/>
            </a:xfrm>
          </p:grpSpPr>
          <p:sp>
            <p:nvSpPr>
              <p:cNvPr id="60467" name="Line 15"/>
              <p:cNvSpPr>
                <a:spLocks noChangeShapeType="1"/>
              </p:cNvSpPr>
              <p:nvPr/>
            </p:nvSpPr>
            <p:spPr bwMode="auto">
              <a:xfrm>
                <a:off x="2320" y="2271"/>
                <a:ext cx="1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68" name="Text Box 16"/>
              <p:cNvSpPr txBox="1">
                <a:spLocks noChangeArrowheads="1"/>
              </p:cNvSpPr>
              <p:nvPr/>
            </p:nvSpPr>
            <p:spPr bwMode="auto">
              <a:xfrm>
                <a:off x="2467" y="2215"/>
                <a:ext cx="19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120</a:t>
                </a:r>
              </a:p>
            </p:txBody>
          </p:sp>
        </p:grpSp>
        <p:grpSp>
          <p:nvGrpSpPr>
            <p:cNvPr id="60425" name="Group 17"/>
            <p:cNvGrpSpPr>
              <a:grpSpLocks/>
            </p:cNvGrpSpPr>
            <p:nvPr/>
          </p:nvGrpSpPr>
          <p:grpSpPr bwMode="auto">
            <a:xfrm>
              <a:off x="3304" y="2207"/>
              <a:ext cx="334" cy="107"/>
              <a:chOff x="3573" y="2215"/>
              <a:chExt cx="334" cy="107"/>
            </a:xfrm>
          </p:grpSpPr>
          <p:sp>
            <p:nvSpPr>
              <p:cNvPr id="60465" name="Line 18"/>
              <p:cNvSpPr>
                <a:spLocks noChangeShapeType="1"/>
              </p:cNvSpPr>
              <p:nvPr/>
            </p:nvSpPr>
            <p:spPr bwMode="auto">
              <a:xfrm>
                <a:off x="3573" y="2271"/>
                <a:ext cx="1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66" name="Text Box 19"/>
              <p:cNvSpPr txBox="1">
                <a:spLocks noChangeArrowheads="1"/>
              </p:cNvSpPr>
              <p:nvPr/>
            </p:nvSpPr>
            <p:spPr bwMode="auto">
              <a:xfrm>
                <a:off x="3708" y="2215"/>
                <a:ext cx="1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120</a:t>
                </a:r>
              </a:p>
            </p:txBody>
          </p:sp>
        </p:grpSp>
        <p:sp>
          <p:nvSpPr>
            <p:cNvPr id="60426" name="Text Box 20"/>
            <p:cNvSpPr txBox="1">
              <a:spLocks noChangeArrowheads="1"/>
            </p:cNvSpPr>
            <p:nvPr/>
          </p:nvSpPr>
          <p:spPr bwMode="auto">
            <a:xfrm>
              <a:off x="2208" y="1897"/>
              <a:ext cx="37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Pressure</a:t>
              </a:r>
              <a:br>
                <a:rPr kumimoji="1" lang="en-US" altLang="en-US" sz="800"/>
              </a:br>
              <a:r>
                <a:rPr kumimoji="1" lang="en-US" altLang="en-US" sz="800"/>
                <a:t>in cuff </a:t>
              </a:r>
              <a:br>
                <a:rPr kumimoji="1" lang="en-US" altLang="en-US" sz="800"/>
              </a:br>
              <a:r>
                <a:rPr kumimoji="1" lang="en-US" altLang="en-US" sz="800"/>
                <a:t>above 120</a:t>
              </a: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3246" y="1899"/>
              <a:ext cx="36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Pressure</a:t>
              </a:r>
              <a:br>
                <a:rPr kumimoji="1" lang="en-US" altLang="en-US" sz="800"/>
              </a:br>
              <a:r>
                <a:rPr kumimoji="1" lang="en-US" altLang="en-US" sz="800"/>
                <a:t>in cuff </a:t>
              </a:r>
              <a:br>
                <a:rPr kumimoji="1" lang="en-US" altLang="en-US" sz="800"/>
              </a:br>
              <a:r>
                <a:rPr kumimoji="1" lang="en-US" altLang="en-US" sz="800"/>
                <a:t>below 120</a:t>
              </a:r>
            </a:p>
          </p:txBody>
        </p:sp>
        <p:sp>
          <p:nvSpPr>
            <p:cNvPr id="60428" name="Text Box 22"/>
            <p:cNvSpPr txBox="1">
              <a:spLocks noChangeArrowheads="1"/>
            </p:cNvSpPr>
            <p:nvPr/>
          </p:nvSpPr>
          <p:spPr bwMode="auto">
            <a:xfrm>
              <a:off x="4330" y="1902"/>
              <a:ext cx="33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Pressure</a:t>
              </a:r>
              <a:br>
                <a:rPr kumimoji="1" lang="en-US" altLang="en-US" sz="800"/>
              </a:br>
              <a:r>
                <a:rPr kumimoji="1" lang="en-US" altLang="en-US" sz="800"/>
                <a:t>in cuff </a:t>
              </a:r>
              <a:br>
                <a:rPr kumimoji="1" lang="en-US" altLang="en-US" sz="800"/>
              </a:br>
              <a:r>
                <a:rPr kumimoji="1" lang="en-US" altLang="en-US" sz="800"/>
                <a:t>below 70</a:t>
              </a:r>
            </a:p>
          </p:txBody>
        </p:sp>
        <p:sp>
          <p:nvSpPr>
            <p:cNvPr id="60429" name="Text Box 23"/>
            <p:cNvSpPr txBox="1">
              <a:spLocks noChangeArrowheads="1"/>
            </p:cNvSpPr>
            <p:nvPr/>
          </p:nvSpPr>
          <p:spPr bwMode="auto">
            <a:xfrm>
              <a:off x="3477" y="2804"/>
              <a:ext cx="4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Sounds </a:t>
              </a:r>
              <a:br>
                <a:rPr kumimoji="1" lang="en-US" altLang="en-US" sz="800"/>
              </a:br>
              <a:r>
                <a:rPr kumimoji="1" lang="en-US" altLang="en-US" sz="800"/>
                <a:t>audible in</a:t>
              </a:r>
              <a:br>
                <a:rPr kumimoji="1" lang="en-US" altLang="en-US" sz="800"/>
              </a:br>
              <a:r>
                <a:rPr kumimoji="1" lang="en-US" altLang="en-US" sz="800"/>
                <a:t>stethoscope</a:t>
              </a:r>
            </a:p>
          </p:txBody>
        </p:sp>
        <p:sp>
          <p:nvSpPr>
            <p:cNvPr id="60430" name="Text Box 24"/>
            <p:cNvSpPr txBox="1">
              <a:spLocks noChangeArrowheads="1"/>
            </p:cNvSpPr>
            <p:nvPr/>
          </p:nvSpPr>
          <p:spPr bwMode="auto">
            <a:xfrm>
              <a:off x="4454" y="2702"/>
              <a:ext cx="31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800"/>
                <a:t>Sounds </a:t>
              </a:r>
              <a:br>
                <a:rPr kumimoji="1" lang="en-US" altLang="en-US" sz="800"/>
              </a:br>
              <a:r>
                <a:rPr kumimoji="1" lang="en-US" altLang="en-US" sz="800"/>
                <a:t>stop</a:t>
              </a:r>
            </a:p>
          </p:txBody>
        </p:sp>
        <p:sp>
          <p:nvSpPr>
            <p:cNvPr id="60431" name="Text Box 25"/>
            <p:cNvSpPr txBox="1">
              <a:spLocks noChangeArrowheads="1"/>
            </p:cNvSpPr>
            <p:nvPr/>
          </p:nvSpPr>
          <p:spPr bwMode="auto">
            <a:xfrm>
              <a:off x="4204" y="1643"/>
              <a:ext cx="51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800" b="1"/>
                <a:t>Blood pressure</a:t>
              </a:r>
            </a:p>
            <a:p>
              <a:r>
                <a:rPr kumimoji="1" lang="en-US" altLang="en-US" sz="800" b="1"/>
                <a:t>reading: 120/70</a:t>
              </a:r>
            </a:p>
          </p:txBody>
        </p:sp>
        <p:grpSp>
          <p:nvGrpSpPr>
            <p:cNvPr id="60432" name="Group 26"/>
            <p:cNvGrpSpPr>
              <a:grpSpLocks/>
            </p:cNvGrpSpPr>
            <p:nvPr/>
          </p:nvGrpSpPr>
          <p:grpSpPr bwMode="auto">
            <a:xfrm>
              <a:off x="848" y="1218"/>
              <a:ext cx="1643" cy="708"/>
              <a:chOff x="848" y="1218"/>
              <a:chExt cx="1643" cy="708"/>
            </a:xfrm>
          </p:grpSpPr>
          <p:sp>
            <p:nvSpPr>
              <p:cNvPr id="60459" name="Rectangle 27"/>
              <p:cNvSpPr>
                <a:spLocks noChangeArrowheads="1"/>
              </p:cNvSpPr>
              <p:nvPr/>
            </p:nvSpPr>
            <p:spPr bwMode="auto">
              <a:xfrm>
                <a:off x="848" y="1245"/>
                <a:ext cx="1437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     A typical blood pressure reading for a 20-year-old</a:t>
                </a:r>
                <a:br>
                  <a:rPr kumimoji="1" lang="en-US" altLang="en-US" sz="800"/>
                </a:br>
                <a:r>
                  <a:rPr kumimoji="1" lang="en-US" altLang="en-US" sz="800"/>
                  <a:t>is 120/70. The units for these numbers are mm of </a:t>
                </a:r>
                <a:br>
                  <a:rPr kumimoji="1" lang="en-US" altLang="en-US" sz="800"/>
                </a:br>
                <a:r>
                  <a:rPr kumimoji="1" lang="en-US" altLang="en-US" sz="800"/>
                  <a:t>mercury (Hg); a blood pressure of 120 is a force that </a:t>
                </a:r>
                <a:br>
                  <a:rPr kumimoji="1" lang="en-US" altLang="en-US" sz="800"/>
                </a:br>
                <a:r>
                  <a:rPr kumimoji="1" lang="en-US" altLang="en-US" sz="800"/>
                  <a:t>can support a column of mercury 120 mm high.</a:t>
                </a:r>
              </a:p>
            </p:txBody>
          </p:sp>
          <p:sp>
            <p:nvSpPr>
              <p:cNvPr id="60460" name="Line 28"/>
              <p:cNvSpPr>
                <a:spLocks noChangeShapeType="1"/>
              </p:cNvSpPr>
              <p:nvPr/>
            </p:nvSpPr>
            <p:spPr bwMode="auto">
              <a:xfrm>
                <a:off x="910" y="1573"/>
                <a:ext cx="15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61" name="Line 29"/>
              <p:cNvSpPr>
                <a:spLocks noChangeShapeType="1"/>
              </p:cNvSpPr>
              <p:nvPr/>
            </p:nvSpPr>
            <p:spPr bwMode="auto">
              <a:xfrm flipH="1">
                <a:off x="917" y="1573"/>
                <a:ext cx="735" cy="3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60462" name="Group 30"/>
              <p:cNvGrpSpPr>
                <a:grpSpLocks/>
              </p:cNvGrpSpPr>
              <p:nvPr/>
            </p:nvGrpSpPr>
            <p:grpSpPr bwMode="auto">
              <a:xfrm>
                <a:off x="864" y="1218"/>
                <a:ext cx="134" cy="107"/>
                <a:chOff x="398" y="441"/>
                <a:chExt cx="155" cy="147"/>
              </a:xfrm>
            </p:grpSpPr>
            <p:sp>
              <p:nvSpPr>
                <p:cNvPr id="60463" name="AutoShape 31"/>
                <p:cNvSpPr>
                  <a:spLocks noChangeArrowheads="1"/>
                </p:cNvSpPr>
                <p:nvPr/>
              </p:nvSpPr>
              <p:spPr bwMode="auto">
                <a:xfrm>
                  <a:off x="432" y="468"/>
                  <a:ext cx="90" cy="94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398" y="441"/>
                  <a:ext cx="155" cy="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800" b="1">
                      <a:solidFill>
                        <a:schemeClr val="bg1"/>
                      </a:solidFill>
                    </a:rPr>
                    <a:t>1</a:t>
                  </a:r>
                  <a:endParaRPr kumimoji="1" lang="en-US" altLang="en-US" sz="10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0433" name="Group 33"/>
            <p:cNvGrpSpPr>
              <a:grpSpLocks/>
            </p:cNvGrpSpPr>
            <p:nvPr/>
          </p:nvGrpSpPr>
          <p:grpSpPr bwMode="auto">
            <a:xfrm>
              <a:off x="704" y="2420"/>
              <a:ext cx="1690" cy="1405"/>
              <a:chOff x="806" y="2464"/>
              <a:chExt cx="1690" cy="1405"/>
            </a:xfrm>
          </p:grpSpPr>
          <p:sp>
            <p:nvSpPr>
              <p:cNvPr id="60452" name="Line 34"/>
              <p:cNvSpPr>
                <a:spLocks noChangeShapeType="1"/>
              </p:cNvSpPr>
              <p:nvPr/>
            </p:nvSpPr>
            <p:spPr bwMode="auto">
              <a:xfrm>
                <a:off x="1819" y="2464"/>
                <a:ext cx="0" cy="9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53" name="Line 35"/>
              <p:cNvSpPr>
                <a:spLocks noChangeShapeType="1"/>
              </p:cNvSpPr>
              <p:nvPr/>
            </p:nvSpPr>
            <p:spPr bwMode="auto">
              <a:xfrm>
                <a:off x="855" y="3408"/>
                <a:ext cx="16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60454" name="Group 36"/>
              <p:cNvGrpSpPr>
                <a:grpSpLocks/>
              </p:cNvGrpSpPr>
              <p:nvPr/>
            </p:nvGrpSpPr>
            <p:grpSpPr bwMode="auto">
              <a:xfrm>
                <a:off x="806" y="3418"/>
                <a:ext cx="1548" cy="451"/>
                <a:chOff x="806" y="3406"/>
                <a:chExt cx="1548" cy="451"/>
              </a:xfrm>
            </p:grpSpPr>
            <p:sp>
              <p:nvSpPr>
                <p:cNvPr id="60455" name="Rectangle 37"/>
                <p:cNvSpPr>
                  <a:spLocks noChangeArrowheads="1"/>
                </p:cNvSpPr>
                <p:nvPr/>
              </p:nvSpPr>
              <p:spPr bwMode="auto">
                <a:xfrm>
                  <a:off x="806" y="3446"/>
                  <a:ext cx="1548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     A sphygmomanometer, an inflatable cuff attached to a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pressure gauge, measures blood pressure in an artery.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The cuff is wrapped around the upper arm and inflated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until the pressure closes the artery, so that no blood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flows past the cuff. When this occurs, the pressure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exerted by the cuff exceeds the pressure in the artery.</a:t>
                  </a:r>
                </a:p>
              </p:txBody>
            </p:sp>
            <p:grpSp>
              <p:nvGrpSpPr>
                <p:cNvPr id="60456" name="Group 38"/>
                <p:cNvGrpSpPr>
                  <a:grpSpLocks/>
                </p:cNvGrpSpPr>
                <p:nvPr/>
              </p:nvGrpSpPr>
              <p:grpSpPr bwMode="auto">
                <a:xfrm>
                  <a:off x="832" y="3406"/>
                  <a:ext cx="134" cy="107"/>
                  <a:chOff x="840" y="3406"/>
                  <a:chExt cx="134" cy="107"/>
                </a:xfrm>
              </p:grpSpPr>
              <p:sp>
                <p:nvSpPr>
                  <p:cNvPr id="60457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862" y="3424"/>
                    <a:ext cx="78" cy="68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3406"/>
                    <a:ext cx="134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800" b="1">
                        <a:solidFill>
                          <a:schemeClr val="bg1"/>
                        </a:solidFill>
                      </a:rPr>
                      <a:t>2</a:t>
                    </a:r>
                    <a:endParaRPr kumimoji="1"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0434" name="Group 41"/>
            <p:cNvGrpSpPr>
              <a:grpSpLocks/>
            </p:cNvGrpSpPr>
            <p:nvPr/>
          </p:nvGrpSpPr>
          <p:grpSpPr bwMode="auto">
            <a:xfrm>
              <a:off x="2688" y="2544"/>
              <a:ext cx="1743" cy="1412"/>
              <a:chOff x="3009" y="2544"/>
              <a:chExt cx="1743" cy="1412"/>
            </a:xfrm>
          </p:grpSpPr>
          <p:sp>
            <p:nvSpPr>
              <p:cNvPr id="60445" name="Line 42"/>
              <p:cNvSpPr>
                <a:spLocks noChangeShapeType="1"/>
              </p:cNvSpPr>
              <p:nvPr/>
            </p:nvSpPr>
            <p:spPr bwMode="auto">
              <a:xfrm flipV="1">
                <a:off x="3058" y="3359"/>
                <a:ext cx="169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46" name="Line 43"/>
              <p:cNvSpPr>
                <a:spLocks noChangeShapeType="1"/>
              </p:cNvSpPr>
              <p:nvPr/>
            </p:nvSpPr>
            <p:spPr bwMode="auto">
              <a:xfrm flipH="1" flipV="1">
                <a:off x="3312" y="2544"/>
                <a:ext cx="85" cy="8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60447" name="Group 44"/>
              <p:cNvGrpSpPr>
                <a:grpSpLocks/>
              </p:cNvGrpSpPr>
              <p:nvPr/>
            </p:nvGrpSpPr>
            <p:grpSpPr bwMode="auto">
              <a:xfrm>
                <a:off x="3009" y="3366"/>
                <a:ext cx="1585" cy="590"/>
                <a:chOff x="2942" y="3310"/>
                <a:chExt cx="1585" cy="590"/>
              </a:xfrm>
            </p:grpSpPr>
            <p:sp>
              <p:nvSpPr>
                <p:cNvPr id="60448" name="Rectangle 45"/>
                <p:cNvSpPr>
                  <a:spLocks noChangeArrowheads="1"/>
                </p:cNvSpPr>
                <p:nvPr/>
              </p:nvSpPr>
              <p:spPr bwMode="auto">
                <a:xfrm>
                  <a:off x="2942" y="3366"/>
                  <a:ext cx="1585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     A stethoscope is used to listen for sounds of blood flow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below the cuff. If the artery is closed, there is no pulse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below the cuff. The cuff is gradually deflated until blood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begins to flow into the forearm, and sounds from blood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pulsing into the artery below the cuff can be heard with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the stethoscope. This occurs when the blood pressure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is greater than the pressure exerted by the cuff. The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pressure at this point is the systolic pressure.</a:t>
                  </a:r>
                </a:p>
              </p:txBody>
            </p:sp>
            <p:grpSp>
              <p:nvGrpSpPr>
                <p:cNvPr id="60449" name="Group 46"/>
                <p:cNvGrpSpPr>
                  <a:grpSpLocks/>
                </p:cNvGrpSpPr>
                <p:nvPr/>
              </p:nvGrpSpPr>
              <p:grpSpPr bwMode="auto">
                <a:xfrm>
                  <a:off x="2958" y="3310"/>
                  <a:ext cx="134" cy="107"/>
                  <a:chOff x="398" y="444"/>
                  <a:chExt cx="155" cy="147"/>
                </a:xfrm>
              </p:grpSpPr>
              <p:sp>
                <p:nvSpPr>
                  <p:cNvPr id="60450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468"/>
                    <a:ext cx="90" cy="94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1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98" y="444"/>
                    <a:ext cx="155" cy="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800" b="1">
                        <a:solidFill>
                          <a:schemeClr val="bg1"/>
                        </a:solidFill>
                      </a:rPr>
                      <a:t>3</a:t>
                    </a:r>
                    <a:endParaRPr kumimoji="1"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0435" name="Group 49"/>
            <p:cNvGrpSpPr>
              <a:grpSpLocks/>
            </p:cNvGrpSpPr>
            <p:nvPr/>
          </p:nvGrpSpPr>
          <p:grpSpPr bwMode="auto">
            <a:xfrm>
              <a:off x="3056" y="1248"/>
              <a:ext cx="1817" cy="928"/>
              <a:chOff x="3443" y="1248"/>
              <a:chExt cx="1817" cy="928"/>
            </a:xfrm>
          </p:grpSpPr>
          <p:sp>
            <p:nvSpPr>
              <p:cNvPr id="60439" name="AutoShape 50"/>
              <p:cNvSpPr>
                <a:spLocks noChangeArrowheads="1"/>
              </p:cNvSpPr>
              <p:nvPr/>
            </p:nvSpPr>
            <p:spPr bwMode="auto">
              <a:xfrm>
                <a:off x="3505" y="1268"/>
                <a:ext cx="78" cy="67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0440" name="Group 51"/>
              <p:cNvGrpSpPr>
                <a:grpSpLocks/>
              </p:cNvGrpSpPr>
              <p:nvPr/>
            </p:nvGrpSpPr>
            <p:grpSpPr bwMode="auto">
              <a:xfrm>
                <a:off x="3443" y="1248"/>
                <a:ext cx="1817" cy="928"/>
                <a:chOff x="3441" y="1250"/>
                <a:chExt cx="1817" cy="928"/>
              </a:xfrm>
            </p:grpSpPr>
            <p:sp>
              <p:nvSpPr>
                <p:cNvPr id="60441" name="Line 52"/>
                <p:cNvSpPr>
                  <a:spLocks noChangeShapeType="1"/>
                </p:cNvSpPr>
                <p:nvPr/>
              </p:nvSpPr>
              <p:spPr bwMode="auto">
                <a:xfrm>
                  <a:off x="3503" y="1591"/>
                  <a:ext cx="17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0442" name="Line 53"/>
                <p:cNvSpPr>
                  <a:spLocks noChangeShapeType="1"/>
                </p:cNvSpPr>
                <p:nvPr/>
              </p:nvSpPr>
              <p:spPr bwMode="auto">
                <a:xfrm>
                  <a:off x="4315" y="1585"/>
                  <a:ext cx="0" cy="5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0443" name="Rectangle 54"/>
                <p:cNvSpPr>
                  <a:spLocks noChangeArrowheads="1"/>
                </p:cNvSpPr>
                <p:nvPr/>
              </p:nvSpPr>
              <p:spPr bwMode="auto">
                <a:xfrm>
                  <a:off x="3441" y="1277"/>
                  <a:ext cx="1573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800"/>
                    <a:t>      The cuff is loosened further until the blood flows freely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 through the artery and the sounds below the cuff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disappear. The pressure at this point is the diastolic </a:t>
                  </a:r>
                  <a:br>
                    <a:rPr kumimoji="1" lang="en-US" altLang="en-US" sz="800"/>
                  </a:br>
                  <a:r>
                    <a:rPr kumimoji="1" lang="en-US" altLang="en-US" sz="800"/>
                    <a:t>pressure remaining in the artery when the heart is relaxed.</a:t>
                  </a:r>
                </a:p>
              </p:txBody>
            </p:sp>
            <p:sp>
              <p:nvSpPr>
                <p:cNvPr id="60444" name="Rectangle 55"/>
                <p:cNvSpPr>
                  <a:spLocks noChangeArrowheads="1"/>
                </p:cNvSpPr>
                <p:nvPr/>
              </p:nvSpPr>
              <p:spPr bwMode="auto">
                <a:xfrm>
                  <a:off x="3477" y="1250"/>
                  <a:ext cx="135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800" b="1">
                      <a:solidFill>
                        <a:schemeClr val="bg1"/>
                      </a:solidFill>
                    </a:rPr>
                    <a:t>4</a:t>
                  </a:r>
                  <a:endParaRPr kumimoji="1" lang="en-US" altLang="en-US" sz="10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0436" name="Group 56"/>
            <p:cNvGrpSpPr>
              <a:grpSpLocks/>
            </p:cNvGrpSpPr>
            <p:nvPr/>
          </p:nvGrpSpPr>
          <p:grpSpPr bwMode="auto">
            <a:xfrm>
              <a:off x="4368" y="2359"/>
              <a:ext cx="311" cy="107"/>
              <a:chOff x="4866" y="2359"/>
              <a:chExt cx="311" cy="107"/>
            </a:xfrm>
          </p:grpSpPr>
          <p:sp>
            <p:nvSpPr>
              <p:cNvPr id="60437" name="Line 57"/>
              <p:cNvSpPr>
                <a:spLocks noChangeShapeType="1"/>
              </p:cNvSpPr>
              <p:nvPr/>
            </p:nvSpPr>
            <p:spPr bwMode="auto">
              <a:xfrm>
                <a:off x="4866" y="2415"/>
                <a:ext cx="1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438" name="Text Box 58"/>
              <p:cNvSpPr txBox="1">
                <a:spLocks noChangeArrowheads="1"/>
              </p:cNvSpPr>
              <p:nvPr/>
            </p:nvSpPr>
            <p:spPr bwMode="auto">
              <a:xfrm>
                <a:off x="5010" y="2359"/>
                <a:ext cx="1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70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30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smtClean="0"/>
              <a:t>Increased blood pressure</a:t>
            </a:r>
            <a:r>
              <a:rPr lang="en-US" altLang="en-US" sz="32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- higher amounts of </a:t>
            </a:r>
            <a:r>
              <a:rPr lang="en-US" altLang="en-US" sz="3200" dirty="0" smtClean="0">
                <a:solidFill>
                  <a:srgbClr val="FFFF00"/>
                </a:solidFill>
              </a:rPr>
              <a:t>water</a:t>
            </a:r>
            <a:r>
              <a:rPr lang="en-US" altLang="en-US" sz="3200" dirty="0" smtClean="0"/>
              <a:t> in the blood due to increased </a:t>
            </a:r>
            <a:r>
              <a:rPr lang="en-US" altLang="en-US" sz="3200" dirty="0" smtClean="0">
                <a:solidFill>
                  <a:srgbClr val="FFFF00"/>
                </a:solidFill>
              </a:rPr>
              <a:t>solute</a:t>
            </a:r>
            <a:r>
              <a:rPr lang="en-US" altLang="en-US" sz="3200" dirty="0" smtClean="0"/>
              <a:t> content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- 	</a:t>
            </a:r>
            <a:r>
              <a:rPr lang="en-US" altLang="en-US" sz="3200" dirty="0" smtClean="0">
                <a:solidFill>
                  <a:srgbClr val="FFFF00"/>
                </a:solidFill>
              </a:rPr>
              <a:t>sugar or salt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dirty="0" smtClean="0"/>
              <a:t>	- decreased </a:t>
            </a:r>
            <a:r>
              <a:rPr lang="en-US" altLang="en-US" sz="3200" dirty="0" smtClean="0">
                <a:solidFill>
                  <a:srgbClr val="FFFF00"/>
                </a:solidFill>
              </a:rPr>
              <a:t>diameter</a:t>
            </a:r>
            <a:r>
              <a:rPr lang="en-US" altLang="en-US" sz="3200" dirty="0" smtClean="0"/>
              <a:t> of blood vessels – </a:t>
            </a:r>
            <a:r>
              <a:rPr lang="en-US" altLang="en-US" sz="3200" dirty="0" smtClean="0">
                <a:solidFill>
                  <a:srgbClr val="FFFF00"/>
                </a:solidFill>
              </a:rPr>
              <a:t>atherosclerosis and arteriosclerosis</a:t>
            </a:r>
          </a:p>
        </p:txBody>
      </p:sp>
    </p:spTree>
    <p:extLst>
      <p:ext uri="{BB962C8B-B14F-4D97-AF65-F5344CB8AC3E}">
        <p14:creationId xmlns:p14="http://schemas.microsoft.com/office/powerpoint/2010/main" val="41753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17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Gas Exchange in Humans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1534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1. </a:t>
            </a:r>
            <a:r>
              <a:rPr lang="en-US" altLang="en-US" b="1" u="sng" dirty="0" smtClean="0"/>
              <a:t>	</a:t>
            </a:r>
            <a:r>
              <a:rPr lang="en-US" altLang="en-US" sz="2400" b="1" u="sng" dirty="0" smtClean="0">
                <a:solidFill>
                  <a:srgbClr val="FFFF00"/>
                </a:solidFill>
              </a:rPr>
              <a:t>Mouth/Nose/Nasal Cavity, Pharynx, Larynx</a:t>
            </a:r>
            <a:r>
              <a:rPr lang="en-US" altLang="en-US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air entrance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FFFF00"/>
                </a:solidFill>
              </a:rPr>
              <a:t>Epiglottis </a:t>
            </a:r>
            <a:r>
              <a:rPr lang="en-US" altLang="en-US" dirty="0" smtClean="0"/>
              <a:t>open - allows air into </a:t>
            </a:r>
            <a:r>
              <a:rPr lang="en-US" altLang="en-US" dirty="0" smtClean="0">
                <a:solidFill>
                  <a:srgbClr val="FFFF00"/>
                </a:solidFill>
              </a:rPr>
              <a:t>trachea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Larynx:  </a:t>
            </a:r>
            <a:r>
              <a:rPr lang="en-US" altLang="en-US" dirty="0" smtClean="0">
                <a:solidFill>
                  <a:srgbClr val="FFFF00"/>
                </a:solidFill>
              </a:rPr>
              <a:t>Voice Box</a:t>
            </a:r>
            <a:r>
              <a:rPr lang="en-US" altLang="en-US" dirty="0" smtClean="0"/>
              <a:t> - air passing over vocal chords causes vibration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hlinkClick r:id="rId2"/>
              </a:rPr>
              <a:t>http://www.youtube.com/watch?v=Kvr9LFzOo50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9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Atherosclerosis/Arteriosclerosis</a:t>
            </a:r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152400" y="1981200"/>
            <a:ext cx="8699500" cy="4175125"/>
            <a:chOff x="280" y="1490"/>
            <a:chExt cx="5480" cy="2630"/>
          </a:xfrm>
        </p:grpSpPr>
        <p:sp>
          <p:nvSpPr>
            <p:cNvPr id="62468" name="Rectangle 5"/>
            <p:cNvSpPr>
              <a:spLocks noChangeArrowheads="1"/>
            </p:cNvSpPr>
            <p:nvPr/>
          </p:nvSpPr>
          <p:spPr bwMode="auto">
            <a:xfrm>
              <a:off x="2488" y="3928"/>
              <a:ext cx="9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/>
                <a:t>Figure 42.18a, b</a:t>
              </a:r>
            </a:p>
          </p:txBody>
        </p:sp>
        <p:pic>
          <p:nvPicPr>
            <p:cNvPr id="6246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864"/>
              <a:ext cx="5232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Rectangle 7"/>
            <p:cNvSpPr>
              <a:spLocks noChangeArrowheads="1"/>
            </p:cNvSpPr>
            <p:nvPr/>
          </p:nvSpPr>
          <p:spPr bwMode="auto">
            <a:xfrm>
              <a:off x="328" y="3624"/>
              <a:ext cx="10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/>
                <a:t>(a) Normal artery</a:t>
              </a:r>
            </a:p>
          </p:txBody>
        </p:sp>
        <p:sp>
          <p:nvSpPr>
            <p:cNvPr id="62471" name="Rectangle 8"/>
            <p:cNvSpPr>
              <a:spLocks noChangeArrowheads="1"/>
            </p:cNvSpPr>
            <p:nvPr/>
          </p:nvSpPr>
          <p:spPr bwMode="auto">
            <a:xfrm>
              <a:off x="2976" y="3672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 b="1"/>
                <a:t>(b) Partly clogged artery</a:t>
              </a:r>
            </a:p>
          </p:txBody>
        </p:sp>
        <p:sp>
          <p:nvSpPr>
            <p:cNvPr id="62472" name="Rectangle 9"/>
            <p:cNvSpPr>
              <a:spLocks noChangeArrowheads="1"/>
            </p:cNvSpPr>
            <p:nvPr/>
          </p:nvSpPr>
          <p:spPr bwMode="auto">
            <a:xfrm>
              <a:off x="2480" y="3744"/>
              <a:ext cx="4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/>
                <a:t>50 µm</a:t>
              </a:r>
            </a:p>
          </p:txBody>
        </p:sp>
        <p:sp>
          <p:nvSpPr>
            <p:cNvPr id="62473" name="Rectangle 10"/>
            <p:cNvSpPr>
              <a:spLocks noChangeArrowheads="1"/>
            </p:cNvSpPr>
            <p:nvPr/>
          </p:nvSpPr>
          <p:spPr bwMode="auto">
            <a:xfrm>
              <a:off x="5269" y="3744"/>
              <a:ext cx="4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/>
                <a:t>250 µm</a:t>
              </a:r>
            </a:p>
          </p:txBody>
        </p:sp>
        <p:sp>
          <p:nvSpPr>
            <p:cNvPr id="62474" name="Line 11"/>
            <p:cNvSpPr>
              <a:spLocks noChangeShapeType="1"/>
            </p:cNvSpPr>
            <p:nvPr/>
          </p:nvSpPr>
          <p:spPr bwMode="auto">
            <a:xfrm flipV="1">
              <a:off x="1640" y="1672"/>
              <a:ext cx="0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75" name="Rectangle 12"/>
            <p:cNvSpPr>
              <a:spLocks noChangeArrowheads="1"/>
            </p:cNvSpPr>
            <p:nvPr/>
          </p:nvSpPr>
          <p:spPr bwMode="auto">
            <a:xfrm>
              <a:off x="1232" y="1490"/>
              <a:ext cx="8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/>
                <a:t>Smooth muscle</a:t>
              </a:r>
            </a:p>
          </p:txBody>
        </p:sp>
        <p:sp>
          <p:nvSpPr>
            <p:cNvPr id="62476" name="Rectangle 13"/>
            <p:cNvSpPr>
              <a:spLocks noChangeArrowheads="1"/>
            </p:cNvSpPr>
            <p:nvPr/>
          </p:nvSpPr>
          <p:spPr bwMode="auto">
            <a:xfrm>
              <a:off x="280" y="1492"/>
              <a:ext cx="70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400"/>
                <a:t>Connective </a:t>
              </a:r>
              <a:br>
                <a:rPr kumimoji="1" lang="en-US" altLang="en-US" sz="1400"/>
              </a:br>
              <a:r>
                <a:rPr kumimoji="1" lang="en-US" altLang="en-US" sz="1400"/>
                <a:t>tissue</a:t>
              </a:r>
            </a:p>
          </p:txBody>
        </p:sp>
        <p:sp>
          <p:nvSpPr>
            <p:cNvPr id="62477" name="Line 14"/>
            <p:cNvSpPr>
              <a:spLocks noChangeShapeType="1"/>
            </p:cNvSpPr>
            <p:nvPr/>
          </p:nvSpPr>
          <p:spPr bwMode="auto">
            <a:xfrm>
              <a:off x="686" y="1736"/>
              <a:ext cx="424" cy="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78" name="Line 15"/>
            <p:cNvSpPr>
              <a:spLocks noChangeShapeType="1"/>
            </p:cNvSpPr>
            <p:nvPr/>
          </p:nvSpPr>
          <p:spPr bwMode="auto">
            <a:xfrm flipV="1">
              <a:off x="2016" y="1814"/>
              <a:ext cx="320" cy="5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79" name="Rectangle 16"/>
            <p:cNvSpPr>
              <a:spLocks noChangeArrowheads="1"/>
            </p:cNvSpPr>
            <p:nvPr/>
          </p:nvSpPr>
          <p:spPr bwMode="auto">
            <a:xfrm>
              <a:off x="2248" y="1626"/>
              <a:ext cx="7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/>
                <a:t>Endothelium</a:t>
              </a:r>
            </a:p>
          </p:txBody>
        </p:sp>
        <p:sp>
          <p:nvSpPr>
            <p:cNvPr id="62480" name="Line 17"/>
            <p:cNvSpPr>
              <a:spLocks noChangeShapeType="1"/>
            </p:cNvSpPr>
            <p:nvPr/>
          </p:nvSpPr>
          <p:spPr bwMode="auto">
            <a:xfrm flipV="1">
              <a:off x="4272" y="1760"/>
              <a:ext cx="33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81" name="Line 18"/>
            <p:cNvSpPr>
              <a:spLocks noChangeShapeType="1"/>
            </p:cNvSpPr>
            <p:nvPr/>
          </p:nvSpPr>
          <p:spPr bwMode="auto">
            <a:xfrm flipV="1">
              <a:off x="3780" y="1768"/>
              <a:ext cx="520" cy="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82" name="Line 19"/>
            <p:cNvSpPr>
              <a:spLocks noChangeShapeType="1"/>
            </p:cNvSpPr>
            <p:nvPr/>
          </p:nvSpPr>
          <p:spPr bwMode="auto">
            <a:xfrm>
              <a:off x="4306" y="1765"/>
              <a:ext cx="206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2483" name="Rectangle 20"/>
            <p:cNvSpPr>
              <a:spLocks noChangeArrowheads="1"/>
            </p:cNvSpPr>
            <p:nvPr/>
          </p:nvSpPr>
          <p:spPr bwMode="auto">
            <a:xfrm>
              <a:off x="4120" y="1576"/>
              <a:ext cx="4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400"/>
                <a:t>Plaque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92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 b="1" u="sng" dirty="0" smtClean="0"/>
              <a:t>Capillary Exchange</a:t>
            </a:r>
            <a:r>
              <a:rPr lang="en-US" altLang="en-US" sz="2700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- nutrient rich blood from arteries enters capillaries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- water, food and gases leave blood to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- metabolic wastes enter blood and nearly all of the fluid that left the capillary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  <a:endParaRPr lang="en-US" altLang="en-US" sz="27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44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28600" y="304800"/>
            <a:ext cx="8377238" cy="5414963"/>
            <a:chOff x="243" y="728"/>
            <a:chExt cx="5277" cy="3411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243" y="728"/>
              <a:ext cx="5277" cy="3296"/>
              <a:chOff x="243" y="432"/>
              <a:chExt cx="5277" cy="3296"/>
            </a:xfrm>
          </p:grpSpPr>
          <p:grpSp>
            <p:nvGrpSpPr>
              <p:cNvPr id="43015" name="Group 6"/>
              <p:cNvGrpSpPr>
                <a:grpSpLocks/>
              </p:cNvGrpSpPr>
              <p:nvPr/>
            </p:nvGrpSpPr>
            <p:grpSpPr bwMode="auto">
              <a:xfrm>
                <a:off x="288" y="432"/>
                <a:ext cx="5232" cy="3049"/>
                <a:chOff x="336" y="743"/>
                <a:chExt cx="5232" cy="3049"/>
              </a:xfrm>
            </p:grpSpPr>
            <p:pic>
              <p:nvPicPr>
                <p:cNvPr id="43084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743"/>
                  <a:ext cx="5232" cy="3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1" y="1737"/>
                  <a:ext cx="49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 b="1">
                      <a:solidFill>
                        <a:schemeClr val="bg1"/>
                      </a:solidFill>
                    </a:rPr>
                    <a:t>FISHES </a:t>
                  </a:r>
                </a:p>
              </p:txBody>
            </p:sp>
            <p:sp>
              <p:nvSpPr>
                <p:cNvPr id="4308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41" y="1729"/>
                  <a:ext cx="723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 b="1">
                      <a:solidFill>
                        <a:schemeClr val="bg1"/>
                      </a:solidFill>
                    </a:rPr>
                    <a:t>AMPHIBIANS</a:t>
                  </a:r>
                </a:p>
              </p:txBody>
            </p:sp>
            <p:sp>
              <p:nvSpPr>
                <p:cNvPr id="4308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86" y="1729"/>
                  <a:ext cx="138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 b="1">
                      <a:solidFill>
                        <a:schemeClr val="bg1"/>
                      </a:solidFill>
                    </a:rPr>
                    <a:t>REPTILES (EXCEPT BIRDS)</a:t>
                  </a:r>
                </a:p>
              </p:txBody>
            </p:sp>
            <p:sp>
              <p:nvSpPr>
                <p:cNvPr id="4308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16" y="1729"/>
                  <a:ext cx="117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 b="1">
                      <a:solidFill>
                        <a:schemeClr val="bg1"/>
                      </a:solidFill>
                    </a:rPr>
                    <a:t>MAMMALS AND BIRDS</a:t>
                  </a:r>
                </a:p>
              </p:txBody>
            </p:sp>
          </p:grpSp>
          <p:grpSp>
            <p:nvGrpSpPr>
              <p:cNvPr id="43016" name="Group 12"/>
              <p:cNvGrpSpPr>
                <a:grpSpLocks/>
              </p:cNvGrpSpPr>
              <p:nvPr/>
            </p:nvGrpSpPr>
            <p:grpSpPr bwMode="auto">
              <a:xfrm>
                <a:off x="243" y="1584"/>
                <a:ext cx="5181" cy="2144"/>
                <a:chOff x="243" y="1584"/>
                <a:chExt cx="5181" cy="2144"/>
              </a:xfrm>
            </p:grpSpPr>
            <p:grpSp>
              <p:nvGrpSpPr>
                <p:cNvPr id="43064" name="Group 13"/>
                <p:cNvGrpSpPr>
                  <a:grpSpLocks/>
                </p:cNvGrpSpPr>
                <p:nvPr/>
              </p:nvGrpSpPr>
              <p:grpSpPr bwMode="auto">
                <a:xfrm>
                  <a:off x="243" y="3352"/>
                  <a:ext cx="1098" cy="376"/>
                  <a:chOff x="243" y="3352"/>
                  <a:chExt cx="1098" cy="376"/>
                </a:xfrm>
              </p:grpSpPr>
              <p:sp>
                <p:nvSpPr>
                  <p:cNvPr id="430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00" y="3352"/>
                    <a:ext cx="0" cy="20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43" y="3536"/>
                    <a:ext cx="109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400"/>
                      <a:t>Systemic capillaries</a:t>
                    </a:r>
                  </a:p>
                </p:txBody>
              </p:sp>
            </p:grpSp>
            <p:grpSp>
              <p:nvGrpSpPr>
                <p:cNvPr id="43065" name="Group 16"/>
                <p:cNvGrpSpPr>
                  <a:grpSpLocks/>
                </p:cNvGrpSpPr>
                <p:nvPr/>
              </p:nvGrpSpPr>
              <p:grpSpPr bwMode="auto">
                <a:xfrm>
                  <a:off x="1566" y="3344"/>
                  <a:ext cx="1098" cy="376"/>
                  <a:chOff x="243" y="3352"/>
                  <a:chExt cx="1098" cy="376"/>
                </a:xfrm>
              </p:grpSpPr>
              <p:sp>
                <p:nvSpPr>
                  <p:cNvPr id="430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0" y="3352"/>
                    <a:ext cx="0" cy="20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43" y="3536"/>
                    <a:ext cx="109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400"/>
                      <a:t>Systemic capillaries</a:t>
                    </a:r>
                  </a:p>
                </p:txBody>
              </p:sp>
            </p:grpSp>
            <p:grpSp>
              <p:nvGrpSpPr>
                <p:cNvPr id="43066" name="Group 19"/>
                <p:cNvGrpSpPr>
                  <a:grpSpLocks/>
                </p:cNvGrpSpPr>
                <p:nvPr/>
              </p:nvGrpSpPr>
              <p:grpSpPr bwMode="auto">
                <a:xfrm>
                  <a:off x="2982" y="3328"/>
                  <a:ext cx="1098" cy="376"/>
                  <a:chOff x="243" y="3352"/>
                  <a:chExt cx="1098" cy="376"/>
                </a:xfrm>
              </p:grpSpPr>
              <p:sp>
                <p:nvSpPr>
                  <p:cNvPr id="4307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00" y="3352"/>
                    <a:ext cx="0" cy="20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3" y="3536"/>
                    <a:ext cx="109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400"/>
                      <a:t>Systemic capillaries</a:t>
                    </a:r>
                  </a:p>
                </p:txBody>
              </p:sp>
            </p:grpSp>
            <p:grpSp>
              <p:nvGrpSpPr>
                <p:cNvPr id="43067" name="Group 22"/>
                <p:cNvGrpSpPr>
                  <a:grpSpLocks/>
                </p:cNvGrpSpPr>
                <p:nvPr/>
              </p:nvGrpSpPr>
              <p:grpSpPr bwMode="auto">
                <a:xfrm>
                  <a:off x="4326" y="3328"/>
                  <a:ext cx="1098" cy="376"/>
                  <a:chOff x="243" y="3352"/>
                  <a:chExt cx="1098" cy="376"/>
                </a:xfrm>
              </p:grpSpPr>
              <p:sp>
                <p:nvSpPr>
                  <p:cNvPr id="4307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00" y="3352"/>
                    <a:ext cx="0" cy="20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43" y="3536"/>
                    <a:ext cx="109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400"/>
                      <a:t>Systemic capillaries</a:t>
                    </a:r>
                  </a:p>
                </p:txBody>
              </p:sp>
            </p:grpSp>
            <p:sp>
              <p:nvSpPr>
                <p:cNvPr id="43068" name="Rectangle 25"/>
                <p:cNvSpPr>
                  <a:spLocks noChangeArrowheads="1"/>
                </p:cNvSpPr>
                <p:nvPr/>
              </p:nvSpPr>
              <p:spPr bwMode="auto">
                <a:xfrm>
                  <a:off x="3072" y="1584"/>
                  <a:ext cx="8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400"/>
                    <a:t>Lung capillaries</a:t>
                  </a:r>
                </a:p>
              </p:txBody>
            </p:sp>
            <p:sp>
              <p:nvSpPr>
                <p:cNvPr id="43069" name="Rectangle 26"/>
                <p:cNvSpPr>
                  <a:spLocks noChangeArrowheads="1"/>
                </p:cNvSpPr>
                <p:nvPr/>
              </p:nvSpPr>
              <p:spPr bwMode="auto">
                <a:xfrm>
                  <a:off x="4416" y="1584"/>
                  <a:ext cx="8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400"/>
                    <a:t>Lung capillaries</a:t>
                  </a:r>
                </a:p>
              </p:txBody>
            </p:sp>
            <p:sp>
              <p:nvSpPr>
                <p:cNvPr id="43070" name="Rectangle 27"/>
                <p:cNvSpPr>
                  <a:spLocks noChangeArrowheads="1"/>
                </p:cNvSpPr>
                <p:nvPr/>
              </p:nvSpPr>
              <p:spPr bwMode="auto">
                <a:xfrm>
                  <a:off x="1506" y="1584"/>
                  <a:ext cx="133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400"/>
                    <a:t>Lung and skin capillaries</a:t>
                  </a:r>
                </a:p>
              </p:txBody>
            </p:sp>
            <p:sp>
              <p:nvSpPr>
                <p:cNvPr id="43071" name="Rectangle 28"/>
                <p:cNvSpPr>
                  <a:spLocks noChangeArrowheads="1"/>
                </p:cNvSpPr>
                <p:nvPr/>
              </p:nvSpPr>
              <p:spPr bwMode="auto">
                <a:xfrm>
                  <a:off x="432" y="1584"/>
                  <a:ext cx="80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400"/>
                    <a:t>Gill capillaries</a:t>
                  </a:r>
                </a:p>
              </p:txBody>
            </p:sp>
            <p:sp>
              <p:nvSpPr>
                <p:cNvPr id="43072" name="Line 29"/>
                <p:cNvSpPr>
                  <a:spLocks noChangeShapeType="1"/>
                </p:cNvSpPr>
                <p:nvPr/>
              </p:nvSpPr>
              <p:spPr bwMode="auto">
                <a:xfrm>
                  <a:off x="816" y="1768"/>
                  <a:ext cx="0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3073" name="Line 30"/>
                <p:cNvSpPr>
                  <a:spLocks noChangeShapeType="1"/>
                </p:cNvSpPr>
                <p:nvPr/>
              </p:nvSpPr>
              <p:spPr bwMode="auto">
                <a:xfrm>
                  <a:off x="2128" y="1736"/>
                  <a:ext cx="0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3074" name="Line 31"/>
                <p:cNvSpPr>
                  <a:spLocks noChangeShapeType="1"/>
                </p:cNvSpPr>
                <p:nvPr/>
              </p:nvSpPr>
              <p:spPr bwMode="auto">
                <a:xfrm>
                  <a:off x="3496" y="1768"/>
                  <a:ext cx="0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3075" name="Line 32"/>
                <p:cNvSpPr>
                  <a:spLocks noChangeShapeType="1"/>
                </p:cNvSpPr>
                <p:nvPr/>
              </p:nvSpPr>
              <p:spPr bwMode="auto">
                <a:xfrm>
                  <a:off x="4848" y="1760"/>
                  <a:ext cx="0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3017" name="Rectangle 33"/>
              <p:cNvSpPr>
                <a:spLocks noChangeArrowheads="1"/>
              </p:cNvSpPr>
              <p:nvPr/>
            </p:nvSpPr>
            <p:spPr bwMode="auto">
              <a:xfrm>
                <a:off x="1706" y="2800"/>
                <a:ext cx="30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Right</a:t>
                </a:r>
              </a:p>
            </p:txBody>
          </p:sp>
          <p:sp>
            <p:nvSpPr>
              <p:cNvPr id="43018" name="Rectangle 34"/>
              <p:cNvSpPr>
                <a:spLocks noChangeArrowheads="1"/>
              </p:cNvSpPr>
              <p:nvPr/>
            </p:nvSpPr>
            <p:spPr bwMode="auto">
              <a:xfrm>
                <a:off x="2225" y="2776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Left </a:t>
                </a:r>
              </a:p>
            </p:txBody>
          </p:sp>
          <p:sp>
            <p:nvSpPr>
              <p:cNvPr id="43019" name="Rectangle 35"/>
              <p:cNvSpPr>
                <a:spLocks noChangeArrowheads="1"/>
              </p:cNvSpPr>
              <p:nvPr/>
            </p:nvSpPr>
            <p:spPr bwMode="auto">
              <a:xfrm>
                <a:off x="3088" y="2784"/>
                <a:ext cx="30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Right</a:t>
                </a:r>
              </a:p>
            </p:txBody>
          </p:sp>
          <p:sp>
            <p:nvSpPr>
              <p:cNvPr id="43020" name="Rectangle 36"/>
              <p:cNvSpPr>
                <a:spLocks noChangeArrowheads="1"/>
              </p:cNvSpPr>
              <p:nvPr/>
            </p:nvSpPr>
            <p:spPr bwMode="auto">
              <a:xfrm>
                <a:off x="3642" y="2784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Left </a:t>
                </a:r>
              </a:p>
            </p:txBody>
          </p:sp>
          <p:sp>
            <p:nvSpPr>
              <p:cNvPr id="43021" name="Rectangle 37"/>
              <p:cNvSpPr>
                <a:spLocks noChangeArrowheads="1"/>
              </p:cNvSpPr>
              <p:nvPr/>
            </p:nvSpPr>
            <p:spPr bwMode="auto">
              <a:xfrm>
                <a:off x="4432" y="2792"/>
                <a:ext cx="30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Right</a:t>
                </a:r>
              </a:p>
            </p:txBody>
          </p:sp>
          <p:sp>
            <p:nvSpPr>
              <p:cNvPr id="43022" name="Rectangle 38"/>
              <p:cNvSpPr>
                <a:spLocks noChangeArrowheads="1"/>
              </p:cNvSpPr>
              <p:nvPr/>
            </p:nvSpPr>
            <p:spPr bwMode="auto">
              <a:xfrm>
                <a:off x="4969" y="2784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Left </a:t>
                </a:r>
              </a:p>
            </p:txBody>
          </p:sp>
          <p:sp>
            <p:nvSpPr>
              <p:cNvPr id="43023" name="Rectangle 39"/>
              <p:cNvSpPr>
                <a:spLocks noChangeArrowheads="1"/>
              </p:cNvSpPr>
              <p:nvPr/>
            </p:nvSpPr>
            <p:spPr bwMode="auto">
              <a:xfrm>
                <a:off x="4624" y="2888"/>
                <a:ext cx="4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Systemic 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circuit</a:t>
                </a:r>
              </a:p>
            </p:txBody>
          </p:sp>
          <p:sp>
            <p:nvSpPr>
              <p:cNvPr id="43024" name="Rectangle 40"/>
              <p:cNvSpPr>
                <a:spLocks noChangeArrowheads="1"/>
              </p:cNvSpPr>
              <p:nvPr/>
            </p:nvSpPr>
            <p:spPr bwMode="auto">
              <a:xfrm>
                <a:off x="1880" y="2896"/>
                <a:ext cx="4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Systemic 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circuit</a:t>
                </a:r>
              </a:p>
            </p:txBody>
          </p:sp>
          <p:sp>
            <p:nvSpPr>
              <p:cNvPr id="43025" name="Rectangle 41"/>
              <p:cNvSpPr>
                <a:spLocks noChangeArrowheads="1"/>
              </p:cNvSpPr>
              <p:nvPr/>
            </p:nvSpPr>
            <p:spPr bwMode="auto">
              <a:xfrm>
                <a:off x="1785" y="2120"/>
                <a:ext cx="75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Pulmocutaneous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circuit</a:t>
                </a:r>
              </a:p>
            </p:txBody>
          </p:sp>
          <p:sp>
            <p:nvSpPr>
              <p:cNvPr id="43026" name="Rectangle 42"/>
              <p:cNvSpPr>
                <a:spLocks noChangeArrowheads="1"/>
              </p:cNvSpPr>
              <p:nvPr/>
            </p:nvSpPr>
            <p:spPr bwMode="auto">
              <a:xfrm>
                <a:off x="3313" y="2108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Pulmonary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circuit</a:t>
                </a:r>
              </a:p>
            </p:txBody>
          </p:sp>
          <p:sp>
            <p:nvSpPr>
              <p:cNvPr id="43027" name="Rectangle 43"/>
              <p:cNvSpPr>
                <a:spLocks noChangeArrowheads="1"/>
              </p:cNvSpPr>
              <p:nvPr/>
            </p:nvSpPr>
            <p:spPr bwMode="auto">
              <a:xfrm>
                <a:off x="4584" y="2128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Pulmonary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circuit</a:t>
                </a:r>
              </a:p>
            </p:txBody>
          </p:sp>
          <p:sp>
            <p:nvSpPr>
              <p:cNvPr id="43028" name="Rectangle 44"/>
              <p:cNvSpPr>
                <a:spLocks noChangeArrowheads="1"/>
              </p:cNvSpPr>
              <p:nvPr/>
            </p:nvSpPr>
            <p:spPr bwMode="auto">
              <a:xfrm>
                <a:off x="641" y="2864"/>
                <a:ext cx="5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Systemic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circulation</a:t>
                </a:r>
              </a:p>
            </p:txBody>
          </p:sp>
          <p:sp>
            <p:nvSpPr>
              <p:cNvPr id="43029" name="Line 45"/>
              <p:cNvSpPr>
                <a:spLocks noChangeShapeType="1"/>
              </p:cNvSpPr>
              <p:nvPr/>
            </p:nvSpPr>
            <p:spPr bwMode="auto">
              <a:xfrm>
                <a:off x="384" y="3072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0" name="Rectangle 46"/>
              <p:cNvSpPr>
                <a:spLocks noChangeArrowheads="1"/>
              </p:cNvSpPr>
              <p:nvPr/>
            </p:nvSpPr>
            <p:spPr bwMode="auto">
              <a:xfrm>
                <a:off x="456" y="2984"/>
                <a:ext cx="2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Vein</a:t>
                </a:r>
              </a:p>
            </p:txBody>
          </p:sp>
          <p:sp>
            <p:nvSpPr>
              <p:cNvPr id="43031" name="Rectangle 47"/>
              <p:cNvSpPr>
                <a:spLocks noChangeArrowheads="1"/>
              </p:cNvSpPr>
              <p:nvPr/>
            </p:nvSpPr>
            <p:spPr bwMode="auto">
              <a:xfrm>
                <a:off x="576" y="2648"/>
                <a:ext cx="4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Atrium (A)</a:t>
                </a:r>
              </a:p>
            </p:txBody>
          </p:sp>
          <p:sp>
            <p:nvSpPr>
              <p:cNvPr id="43032" name="Line 48"/>
              <p:cNvSpPr>
                <a:spLocks noChangeShapeType="1"/>
              </p:cNvSpPr>
              <p:nvPr/>
            </p:nvSpPr>
            <p:spPr bwMode="auto">
              <a:xfrm>
                <a:off x="440" y="272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3" name="Rectangle 49"/>
              <p:cNvSpPr>
                <a:spLocks noChangeArrowheads="1"/>
              </p:cNvSpPr>
              <p:nvPr/>
            </p:nvSpPr>
            <p:spPr bwMode="auto">
              <a:xfrm>
                <a:off x="584" y="2368"/>
                <a:ext cx="54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Heart: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ventricle (V)</a:t>
                </a:r>
              </a:p>
            </p:txBody>
          </p:sp>
          <p:sp>
            <p:nvSpPr>
              <p:cNvPr id="43034" name="Line 50"/>
              <p:cNvSpPr>
                <a:spLocks noChangeShapeType="1"/>
              </p:cNvSpPr>
              <p:nvPr/>
            </p:nvSpPr>
            <p:spPr bwMode="auto">
              <a:xfrm>
                <a:off x="472" y="2552"/>
                <a:ext cx="1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43035" name="Group 51"/>
              <p:cNvGrpSpPr>
                <a:grpSpLocks/>
              </p:cNvGrpSpPr>
              <p:nvPr/>
            </p:nvGrpSpPr>
            <p:grpSpPr bwMode="auto">
              <a:xfrm>
                <a:off x="384" y="2120"/>
                <a:ext cx="393" cy="154"/>
                <a:chOff x="384" y="2120"/>
                <a:chExt cx="393" cy="154"/>
              </a:xfrm>
            </p:grpSpPr>
            <p:sp>
              <p:nvSpPr>
                <p:cNvPr id="43062" name="Line 52"/>
                <p:cNvSpPr>
                  <a:spLocks noChangeShapeType="1"/>
                </p:cNvSpPr>
                <p:nvPr/>
              </p:nvSpPr>
              <p:spPr bwMode="auto">
                <a:xfrm>
                  <a:off x="384" y="220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3063" name="Rectangle 53"/>
                <p:cNvSpPr>
                  <a:spLocks noChangeArrowheads="1"/>
                </p:cNvSpPr>
                <p:nvPr/>
              </p:nvSpPr>
              <p:spPr bwMode="auto">
                <a:xfrm>
                  <a:off x="448" y="2120"/>
                  <a:ext cx="329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000"/>
                    <a:t>Artery</a:t>
                  </a:r>
                </a:p>
              </p:txBody>
            </p:sp>
          </p:grpSp>
          <p:sp>
            <p:nvSpPr>
              <p:cNvPr id="43036" name="Rectangle 54"/>
              <p:cNvSpPr>
                <a:spLocks noChangeArrowheads="1"/>
              </p:cNvSpPr>
              <p:nvPr/>
            </p:nvSpPr>
            <p:spPr bwMode="auto">
              <a:xfrm>
                <a:off x="697" y="2152"/>
                <a:ext cx="5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 b="1"/>
                  <a:t>Gill</a:t>
                </a:r>
                <a:br>
                  <a:rPr kumimoji="1" lang="en-US" altLang="en-US" sz="1000" b="1"/>
                </a:br>
                <a:r>
                  <a:rPr kumimoji="1" lang="en-US" altLang="en-US" sz="1000" b="1"/>
                  <a:t>circulation</a:t>
                </a:r>
              </a:p>
            </p:txBody>
          </p:sp>
          <p:sp>
            <p:nvSpPr>
              <p:cNvPr id="43037" name="Line 55"/>
              <p:cNvSpPr>
                <a:spLocks noChangeShapeType="1"/>
              </p:cNvSpPr>
              <p:nvPr/>
            </p:nvSpPr>
            <p:spPr bwMode="auto">
              <a:xfrm flipH="1">
                <a:off x="1808" y="264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8" name="Line 56"/>
              <p:cNvSpPr>
                <a:spLocks noChangeShapeType="1"/>
              </p:cNvSpPr>
              <p:nvPr/>
            </p:nvSpPr>
            <p:spPr bwMode="auto">
              <a:xfrm flipH="1">
                <a:off x="2240" y="2632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9" name="Line 57"/>
              <p:cNvSpPr>
                <a:spLocks noChangeShapeType="1"/>
              </p:cNvSpPr>
              <p:nvPr/>
            </p:nvSpPr>
            <p:spPr bwMode="auto">
              <a:xfrm flipH="1">
                <a:off x="1824" y="277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0" name="Line 58"/>
              <p:cNvSpPr>
                <a:spLocks noChangeShapeType="1"/>
              </p:cNvSpPr>
              <p:nvPr/>
            </p:nvSpPr>
            <p:spPr bwMode="auto">
              <a:xfrm flipH="1" flipV="1">
                <a:off x="3240" y="2608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1" name="Line 59"/>
              <p:cNvSpPr>
                <a:spLocks noChangeShapeType="1"/>
              </p:cNvSpPr>
              <p:nvPr/>
            </p:nvSpPr>
            <p:spPr bwMode="auto">
              <a:xfrm flipH="1">
                <a:off x="3624" y="260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2" name="Line 60"/>
              <p:cNvSpPr>
                <a:spLocks noChangeShapeType="1"/>
              </p:cNvSpPr>
              <p:nvPr/>
            </p:nvSpPr>
            <p:spPr bwMode="auto">
              <a:xfrm flipH="1">
                <a:off x="3244" y="2744"/>
                <a:ext cx="1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3" name="Line 61"/>
              <p:cNvSpPr>
                <a:spLocks noChangeShapeType="1"/>
              </p:cNvSpPr>
              <p:nvPr/>
            </p:nvSpPr>
            <p:spPr bwMode="auto">
              <a:xfrm flipH="1">
                <a:off x="4536" y="2632"/>
                <a:ext cx="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4" name="Line 62"/>
              <p:cNvSpPr>
                <a:spLocks noChangeShapeType="1"/>
              </p:cNvSpPr>
              <p:nvPr/>
            </p:nvSpPr>
            <p:spPr bwMode="auto">
              <a:xfrm flipH="1">
                <a:off x="4960" y="2624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5" name="Line 63"/>
              <p:cNvSpPr>
                <a:spLocks noChangeShapeType="1"/>
              </p:cNvSpPr>
              <p:nvPr/>
            </p:nvSpPr>
            <p:spPr bwMode="auto">
              <a:xfrm flipH="1">
                <a:off x="4544" y="276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6" name="Line 64"/>
              <p:cNvSpPr>
                <a:spLocks noChangeShapeType="1"/>
              </p:cNvSpPr>
              <p:nvPr/>
            </p:nvSpPr>
            <p:spPr bwMode="auto">
              <a:xfrm flipH="1">
                <a:off x="4944" y="2784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7" name="Line 65"/>
              <p:cNvSpPr>
                <a:spLocks noChangeShapeType="1"/>
              </p:cNvSpPr>
              <p:nvPr/>
            </p:nvSpPr>
            <p:spPr bwMode="auto">
              <a:xfrm flipH="1">
                <a:off x="3592" y="2752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48" name="Rectangle 66"/>
              <p:cNvSpPr>
                <a:spLocks noChangeArrowheads="1"/>
              </p:cNvSpPr>
              <p:nvPr/>
            </p:nvSpPr>
            <p:spPr bwMode="auto">
              <a:xfrm>
                <a:off x="2363" y="2547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49" name="Rectangle 67"/>
              <p:cNvSpPr>
                <a:spLocks noChangeArrowheads="1"/>
              </p:cNvSpPr>
              <p:nvPr/>
            </p:nvSpPr>
            <p:spPr bwMode="auto">
              <a:xfrm>
                <a:off x="3127" y="2675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</a:t>
                </a:r>
              </a:p>
            </p:txBody>
          </p:sp>
          <p:sp>
            <p:nvSpPr>
              <p:cNvPr id="43050" name="Rectangle 68"/>
              <p:cNvSpPr>
                <a:spLocks noChangeArrowheads="1"/>
              </p:cNvSpPr>
              <p:nvPr/>
            </p:nvSpPr>
            <p:spPr bwMode="auto">
              <a:xfrm>
                <a:off x="3724" y="2667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</a:t>
                </a:r>
              </a:p>
            </p:txBody>
          </p:sp>
          <p:sp>
            <p:nvSpPr>
              <p:cNvPr id="43051" name="Rectangle 69"/>
              <p:cNvSpPr>
                <a:spLocks noChangeArrowheads="1"/>
              </p:cNvSpPr>
              <p:nvPr/>
            </p:nvSpPr>
            <p:spPr bwMode="auto">
              <a:xfrm>
                <a:off x="1683" y="2699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</a:t>
                </a:r>
              </a:p>
            </p:txBody>
          </p:sp>
          <p:sp>
            <p:nvSpPr>
              <p:cNvPr id="43052" name="Rectangle 70"/>
              <p:cNvSpPr>
                <a:spLocks noChangeArrowheads="1"/>
              </p:cNvSpPr>
              <p:nvPr/>
            </p:nvSpPr>
            <p:spPr bwMode="auto">
              <a:xfrm>
                <a:off x="5075" y="2699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</a:t>
                </a:r>
              </a:p>
            </p:txBody>
          </p:sp>
          <p:sp>
            <p:nvSpPr>
              <p:cNvPr id="43053" name="Rectangle 71"/>
              <p:cNvSpPr>
                <a:spLocks noChangeArrowheads="1"/>
              </p:cNvSpPr>
              <p:nvPr/>
            </p:nvSpPr>
            <p:spPr bwMode="auto">
              <a:xfrm>
                <a:off x="4408" y="2699"/>
                <a:ext cx="1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V</a:t>
                </a:r>
              </a:p>
            </p:txBody>
          </p:sp>
          <p:sp>
            <p:nvSpPr>
              <p:cNvPr id="43054" name="Rectangle 72"/>
              <p:cNvSpPr>
                <a:spLocks noChangeArrowheads="1"/>
              </p:cNvSpPr>
              <p:nvPr/>
            </p:nvSpPr>
            <p:spPr bwMode="auto">
              <a:xfrm>
                <a:off x="1679" y="2555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55" name="Rectangle 73"/>
              <p:cNvSpPr>
                <a:spLocks noChangeArrowheads="1"/>
              </p:cNvSpPr>
              <p:nvPr/>
            </p:nvSpPr>
            <p:spPr bwMode="auto">
              <a:xfrm>
                <a:off x="3127" y="2531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56" name="Rectangle 74"/>
              <p:cNvSpPr>
                <a:spLocks noChangeArrowheads="1"/>
              </p:cNvSpPr>
              <p:nvPr/>
            </p:nvSpPr>
            <p:spPr bwMode="auto">
              <a:xfrm>
                <a:off x="3763" y="2515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57" name="Rectangle 75"/>
              <p:cNvSpPr>
                <a:spLocks noChangeArrowheads="1"/>
              </p:cNvSpPr>
              <p:nvPr/>
            </p:nvSpPr>
            <p:spPr bwMode="auto">
              <a:xfrm>
                <a:off x="5100" y="2547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58" name="Rectangle 76"/>
              <p:cNvSpPr>
                <a:spLocks noChangeArrowheads="1"/>
              </p:cNvSpPr>
              <p:nvPr/>
            </p:nvSpPr>
            <p:spPr bwMode="auto">
              <a:xfrm>
                <a:off x="4415" y="2547"/>
                <a:ext cx="1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000"/>
                  <a:t>A</a:t>
                </a:r>
              </a:p>
            </p:txBody>
          </p:sp>
          <p:sp>
            <p:nvSpPr>
              <p:cNvPr id="43059" name="Rectangle 77"/>
              <p:cNvSpPr>
                <a:spLocks noChangeArrowheads="1"/>
              </p:cNvSpPr>
              <p:nvPr/>
            </p:nvSpPr>
            <p:spPr bwMode="auto">
              <a:xfrm>
                <a:off x="3840" y="2472"/>
                <a:ext cx="44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rgbClr val="000000"/>
                    </a:solidFill>
                  </a:rPr>
                  <a:t>Left </a:t>
                </a:r>
              </a:p>
              <a:p>
                <a:r>
                  <a:rPr kumimoji="1" lang="en-US" altLang="en-US" sz="1000">
                    <a:solidFill>
                      <a:srgbClr val="000000"/>
                    </a:solidFill>
                  </a:rPr>
                  <a:t>Systemic</a:t>
                </a:r>
                <a:br>
                  <a:rPr kumimoji="1" lang="en-US" altLang="en-US" sz="1000">
                    <a:solidFill>
                      <a:srgbClr val="000000"/>
                    </a:solidFill>
                  </a:rPr>
                </a:br>
                <a:r>
                  <a:rPr kumimoji="1" lang="en-US" altLang="en-US" sz="1000">
                    <a:solidFill>
                      <a:srgbClr val="000000"/>
                    </a:solidFill>
                  </a:rPr>
                  <a:t>aorta</a:t>
                </a:r>
              </a:p>
            </p:txBody>
          </p:sp>
          <p:sp>
            <p:nvSpPr>
              <p:cNvPr id="43060" name="Rectangle 78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489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>
                    <a:solidFill>
                      <a:srgbClr val="000000"/>
                    </a:solidFill>
                  </a:rPr>
                  <a:t>Right </a:t>
                </a:r>
                <a:br>
                  <a:rPr kumimoji="1" lang="en-US" altLang="en-US" sz="1200">
                    <a:solidFill>
                      <a:srgbClr val="000000"/>
                    </a:solidFill>
                  </a:rPr>
                </a:br>
                <a:r>
                  <a:rPr kumimoji="1" lang="en-US" altLang="en-US" sz="1200">
                    <a:solidFill>
                      <a:srgbClr val="000000"/>
                    </a:solidFill>
                  </a:rPr>
                  <a:t>systemic</a:t>
                </a:r>
                <a:br>
                  <a:rPr kumimoji="1" lang="en-US" altLang="en-US" sz="1200">
                    <a:solidFill>
                      <a:srgbClr val="000000"/>
                    </a:solidFill>
                  </a:rPr>
                </a:br>
                <a:r>
                  <a:rPr kumimoji="1" lang="en-US" altLang="en-US" sz="1200">
                    <a:solidFill>
                      <a:srgbClr val="000000"/>
                    </a:solidFill>
                  </a:rPr>
                  <a:t>aorta</a:t>
                </a:r>
              </a:p>
            </p:txBody>
          </p:sp>
          <p:sp>
            <p:nvSpPr>
              <p:cNvPr id="43061" name="Line 79"/>
              <p:cNvSpPr>
                <a:spLocks noChangeShapeType="1"/>
              </p:cNvSpPr>
              <p:nvPr/>
            </p:nvSpPr>
            <p:spPr bwMode="auto">
              <a:xfrm>
                <a:off x="3016" y="2352"/>
                <a:ext cx="232" cy="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3014" name="Rectangle 80"/>
            <p:cNvSpPr>
              <a:spLocks noChangeArrowheads="1"/>
            </p:cNvSpPr>
            <p:nvPr/>
          </p:nvSpPr>
          <p:spPr bwMode="auto">
            <a:xfrm>
              <a:off x="2427" y="3956"/>
              <a:ext cx="6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300" b="1"/>
                <a:t>Figure 42.4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4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2.  </a:t>
            </a:r>
            <a:r>
              <a:rPr lang="en-US" altLang="en-US" dirty="0" smtClean="0">
                <a:solidFill>
                  <a:srgbClr val="FFFF00"/>
                </a:solidFill>
              </a:rPr>
              <a:t>Trachea</a:t>
            </a:r>
            <a:r>
              <a:rPr lang="en-US" altLang="en-US" dirty="0" smtClean="0"/>
              <a:t>: Wind Pipe - in front of esophagus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FFFF00"/>
                </a:solidFill>
              </a:rPr>
              <a:t>Cartilage rings</a:t>
            </a:r>
            <a:r>
              <a:rPr lang="en-US" altLang="en-US" dirty="0" smtClean="0"/>
              <a:t> - reinforcement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3. </a:t>
            </a:r>
            <a:r>
              <a:rPr lang="en-US" altLang="en-US" dirty="0" smtClean="0">
                <a:solidFill>
                  <a:srgbClr val="FFFF00"/>
                </a:solidFill>
              </a:rPr>
              <a:t>Bronchi</a:t>
            </a:r>
            <a:r>
              <a:rPr lang="en-US" altLang="en-US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Trachea splits into bronchi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Each bronchus splits further into more </a:t>
            </a:r>
            <a:r>
              <a:rPr lang="en-US" altLang="en-US" dirty="0" smtClean="0">
                <a:solidFill>
                  <a:srgbClr val="FFFF00"/>
                </a:solidFill>
              </a:rPr>
              <a:t>bronchioles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9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3" y="990600"/>
            <a:ext cx="736846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5" descr="trachea_X_400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ilias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810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153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4.  </a:t>
            </a:r>
            <a:r>
              <a:rPr lang="en-US" altLang="en-US" sz="2700" dirty="0" smtClean="0">
                <a:solidFill>
                  <a:srgbClr val="FFFF00"/>
                </a:solidFill>
              </a:rPr>
              <a:t>Alveolus</a:t>
            </a:r>
            <a:r>
              <a:rPr lang="en-US" altLang="en-US" sz="2700" dirty="0" smtClean="0"/>
              <a:t>: air sac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- located at the end of bronchioles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- enveloped by </a:t>
            </a:r>
            <a:r>
              <a:rPr lang="en-US" altLang="en-US" sz="2700" dirty="0" smtClean="0">
                <a:solidFill>
                  <a:srgbClr val="FFFF00"/>
                </a:solidFill>
              </a:rPr>
              <a:t>capillaries</a:t>
            </a:r>
            <a:r>
              <a:rPr lang="en-US" altLang="en-US" sz="2700" dirty="0" smtClean="0"/>
              <a:t> for gas exchange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5. </a:t>
            </a:r>
            <a:r>
              <a:rPr lang="en-US" altLang="en-US" sz="2700" dirty="0" smtClean="0">
                <a:solidFill>
                  <a:srgbClr val="FFFF00"/>
                </a:solidFill>
              </a:rPr>
              <a:t>Diffusion of Gases</a:t>
            </a:r>
            <a:r>
              <a:rPr lang="en-US" altLang="en-US" sz="27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Inhale: lots of oxygen - diffuses across membrane into blood - fixed by  </a:t>
            </a:r>
            <a:r>
              <a:rPr lang="en-US" altLang="en-US" sz="2700" dirty="0" smtClean="0">
                <a:solidFill>
                  <a:srgbClr val="FFFF00"/>
                </a:solidFill>
              </a:rPr>
              <a:t>hemoglobin</a:t>
            </a:r>
            <a:r>
              <a:rPr lang="en-US" altLang="en-US" sz="2700" dirty="0" smtClean="0"/>
              <a:t> - binds to the  </a:t>
            </a:r>
            <a:r>
              <a:rPr lang="en-US" altLang="en-US" sz="2700" dirty="0" smtClean="0">
                <a:solidFill>
                  <a:srgbClr val="FFFF00"/>
                </a:solidFill>
              </a:rPr>
              <a:t>iron </a:t>
            </a:r>
            <a:r>
              <a:rPr lang="en-US" altLang="en-US" sz="2700" dirty="0" smtClean="0"/>
              <a:t>at the center of the hemoglobin subunit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	- oxygen binds less well in </a:t>
            </a:r>
            <a:r>
              <a:rPr lang="en-US" altLang="en-US" sz="2700" dirty="0" smtClean="0">
                <a:solidFill>
                  <a:srgbClr val="FFFF00"/>
                </a:solidFill>
              </a:rPr>
              <a:t>acid</a:t>
            </a:r>
            <a:r>
              <a:rPr lang="en-US" altLang="en-US" sz="2700" dirty="0" smtClean="0"/>
              <a:t> environments (control mechanism)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 dirty="0" smtClean="0"/>
              <a:t>	Blood has lots of  </a:t>
            </a:r>
            <a:r>
              <a:rPr lang="en-US" altLang="en-US" sz="2700" dirty="0" smtClean="0">
                <a:solidFill>
                  <a:srgbClr val="FFFF00"/>
                </a:solidFill>
              </a:rPr>
              <a:t>CO</a:t>
            </a:r>
            <a:r>
              <a:rPr lang="en-US" altLang="en-US" sz="27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700" dirty="0" smtClean="0"/>
              <a:t> - diffuses out of RBC into alveoli</a:t>
            </a:r>
          </a:p>
        </p:txBody>
      </p:sp>
    </p:spTree>
    <p:extLst>
      <p:ext uri="{BB962C8B-B14F-4D97-AF65-F5344CB8AC3E}">
        <p14:creationId xmlns:p14="http://schemas.microsoft.com/office/powerpoint/2010/main" val="41440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90550" eaLnBrk="1" hangingPunct="1">
              <a:buFont typeface="Wingdings" pitchFamily="2" charset="2"/>
              <a:buAutoNum type="arabicPeriod" startAt="6"/>
            </a:pPr>
            <a:r>
              <a:rPr lang="en-US" altLang="en-US" dirty="0" smtClean="0">
                <a:solidFill>
                  <a:srgbClr val="FFFF00"/>
                </a:solidFill>
              </a:rPr>
              <a:t>Circulation</a:t>
            </a:r>
            <a:r>
              <a:rPr lang="en-US" altLang="en-US" dirty="0" smtClean="0"/>
              <a:t>: RBC move throughout body and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diffuses with concentration gradient to cells via the </a:t>
            </a:r>
            <a:r>
              <a:rPr lang="en-US" altLang="en-US" dirty="0" smtClean="0">
                <a:solidFill>
                  <a:srgbClr val="FFFF00"/>
                </a:solidFill>
              </a:rPr>
              <a:t>interstitial fluid</a:t>
            </a:r>
            <a:r>
              <a:rPr lang="en-US" altLang="en-US" dirty="0" smtClean="0"/>
              <a:t>               </a:t>
            </a:r>
          </a:p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dirty="0" smtClean="0"/>
              <a:t> -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diffuses opposite direction</a:t>
            </a:r>
          </a:p>
        </p:txBody>
      </p:sp>
    </p:spTree>
    <p:extLst>
      <p:ext uri="{BB962C8B-B14F-4D97-AF65-F5344CB8AC3E}">
        <p14:creationId xmlns:p14="http://schemas.microsoft.com/office/powerpoint/2010/main" val="5309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dirty="0" smtClean="0"/>
              <a:t>RESPIRATION CONTROL</a:t>
            </a:r>
            <a:endParaRPr lang="en-US" altLang="en-US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1. 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Bulk Flow</a:t>
            </a:r>
            <a:r>
              <a:rPr lang="en-US" altLang="en-US" sz="2200" dirty="0" smtClean="0"/>
              <a:t>: moving air in and out of lungs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Negative Pressure</a:t>
            </a:r>
            <a:r>
              <a:rPr lang="en-US" altLang="en-US" sz="2200" dirty="0" smtClean="0"/>
              <a:t>: mammals, </a:t>
            </a:r>
            <a:r>
              <a:rPr lang="en-US" altLang="en-US" sz="2200" dirty="0" smtClean="0">
                <a:solidFill>
                  <a:srgbClr val="FFFF00"/>
                </a:solidFill>
              </a:rPr>
              <a:t>birds and reptiles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- generated by  </a:t>
            </a:r>
            <a:r>
              <a:rPr lang="en-US" altLang="en-US" sz="2200" dirty="0" smtClean="0">
                <a:solidFill>
                  <a:srgbClr val="FFFF00"/>
                </a:solidFill>
              </a:rPr>
              <a:t>diaphragm </a:t>
            </a:r>
            <a:r>
              <a:rPr lang="en-US" altLang="en-US" sz="2200" dirty="0" smtClean="0"/>
              <a:t>(muscle separating the pulmonary and abdominal cavities) and </a:t>
            </a:r>
            <a:r>
              <a:rPr lang="en-US" altLang="en-US" sz="2200" dirty="0" smtClean="0">
                <a:solidFill>
                  <a:srgbClr val="FFFF00"/>
                </a:solidFill>
              </a:rPr>
              <a:t>intercostal</a:t>
            </a:r>
            <a:r>
              <a:rPr lang="en-US" altLang="en-US" sz="2200" dirty="0" smtClean="0"/>
              <a:t> muscles (muscles between </a:t>
            </a:r>
            <a:r>
              <a:rPr lang="en-US" altLang="en-US" sz="2200" dirty="0" smtClean="0">
                <a:solidFill>
                  <a:srgbClr val="FFFF00"/>
                </a:solidFill>
              </a:rPr>
              <a:t>ribs</a:t>
            </a:r>
            <a:r>
              <a:rPr lang="en-US" altLang="en-US" sz="22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- diaphragm contracts and  </a:t>
            </a:r>
            <a:r>
              <a:rPr lang="en-US" altLang="en-US" sz="2200" dirty="0" smtClean="0">
                <a:solidFill>
                  <a:srgbClr val="FFFF00"/>
                </a:solidFill>
              </a:rPr>
              <a:t>moves downward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Result: decreases </a:t>
            </a:r>
            <a:r>
              <a:rPr lang="en-US" altLang="en-US" sz="2200" dirty="0" smtClean="0">
                <a:solidFill>
                  <a:srgbClr val="FFFF00"/>
                </a:solidFill>
              </a:rPr>
              <a:t>the pressure </a:t>
            </a:r>
            <a:r>
              <a:rPr lang="en-US" altLang="en-US" sz="2200" dirty="0" smtClean="0"/>
              <a:t>in lungs (more volume)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 - </a:t>
            </a:r>
            <a:r>
              <a:rPr lang="en-US" altLang="en-US" sz="2200" dirty="0" smtClean="0">
                <a:solidFill>
                  <a:srgbClr val="FFFF00"/>
                </a:solidFill>
              </a:rPr>
              <a:t>air rushes in</a:t>
            </a:r>
            <a:r>
              <a:rPr lang="en-US" altLang="en-US" sz="22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	- diaphragm relaxes and moves up - </a:t>
            </a:r>
            <a:r>
              <a:rPr lang="en-US" altLang="en-US" sz="2200" dirty="0" smtClean="0">
                <a:solidFill>
                  <a:srgbClr val="FFFF00"/>
                </a:solidFill>
              </a:rPr>
              <a:t>air expelled</a:t>
            </a:r>
            <a:r>
              <a:rPr lang="en-US" altLang="en-US" sz="22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874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theme/theme1.xml><?xml version="1.0" encoding="utf-8"?>
<a:theme xmlns:a="http://schemas.openxmlformats.org/drawingml/2006/main" name="Techn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</TotalTime>
  <Words>423</Words>
  <Application>Microsoft Office PowerPoint</Application>
  <PresentationFormat>On-screen Show (4:3)</PresentationFormat>
  <Paragraphs>236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Cardiopulmonary System </vt:lpstr>
      <vt:lpstr>PowerPoint Presentation</vt:lpstr>
      <vt:lpstr>Gas Exchange in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RESPIRATION CONTROL</vt:lpstr>
      <vt:lpstr>PowerPoint Presentation</vt:lpstr>
      <vt:lpstr>PowerPoint Presentation</vt:lpstr>
      <vt:lpstr>PowerPoint Presentation</vt:lpstr>
      <vt:lpstr>Circulatory System</vt:lpstr>
      <vt:lpstr>PowerPoint Presentation</vt:lpstr>
      <vt:lpstr>PowerPoint Presentation</vt:lpstr>
      <vt:lpstr>PowerPoint Presentation</vt:lpstr>
      <vt:lpstr>PowerPoint Presentation</vt:lpstr>
      <vt:lpstr>Human Circulatory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HEART</vt:lpstr>
      <vt:lpstr>PowerPoint Presentation</vt:lpstr>
      <vt:lpstr>PowerPoint Presentation</vt:lpstr>
      <vt:lpstr>PowerPoint Presentation</vt:lpstr>
      <vt:lpstr>Atherosclerosis/Arteriosclerosis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Cardiopulmonary</dc:title>
  <dc:creator>NDHS</dc:creator>
  <cp:lastModifiedBy>NDHS</cp:lastModifiedBy>
  <cp:revision>9</cp:revision>
  <dcterms:created xsi:type="dcterms:W3CDTF">2013-11-11T13:52:51Z</dcterms:created>
  <dcterms:modified xsi:type="dcterms:W3CDTF">2013-11-11T19:01:36Z</dcterms:modified>
</cp:coreProperties>
</file>