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CC19BDA-FD05-4976-89FA-0B4EF056F353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65AC37C-58F2-42A1-B04C-D3255D4CB845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9BDA-FD05-4976-89FA-0B4EF056F353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C37C-58F2-42A1-B04C-D3255D4CB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9BDA-FD05-4976-89FA-0B4EF056F353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C37C-58F2-42A1-B04C-D3255D4CB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9BDA-FD05-4976-89FA-0B4EF056F353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C37C-58F2-42A1-B04C-D3255D4CB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9BDA-FD05-4976-89FA-0B4EF056F353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C37C-58F2-42A1-B04C-D3255D4CB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9BDA-FD05-4976-89FA-0B4EF056F353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C37C-58F2-42A1-B04C-D3255D4CB8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9BDA-FD05-4976-89FA-0B4EF056F353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C37C-58F2-42A1-B04C-D3255D4CB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9BDA-FD05-4976-89FA-0B4EF056F353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C37C-58F2-42A1-B04C-D3255D4CB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9BDA-FD05-4976-89FA-0B4EF056F353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C37C-58F2-42A1-B04C-D3255D4CB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9BDA-FD05-4976-89FA-0B4EF056F353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C37C-58F2-42A1-B04C-D3255D4CB845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9BDA-FD05-4976-89FA-0B4EF056F353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AC37C-58F2-42A1-B04C-D3255D4CB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CC19BDA-FD05-4976-89FA-0B4EF056F353}" type="datetimeFigureOut">
              <a:rPr lang="en-US" smtClean="0"/>
              <a:t>8/7/2013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65AC37C-58F2-42A1-B04C-D3255D4CB8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outube.com/watch?v=0MtJBP7Ifb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www.google.com/url?sa=i&amp;rct=j&amp;q=japanese+beetle+traps&amp;source=images&amp;cd=&amp;cad=rja&amp;docid=NelmSvYuXmf66M&amp;tbnid=DdhIZVTF3TrNQM:&amp;ved=0CAUQjRw&amp;url=http%3A%2F%2Fhousehold-tips.thefuntimesguide.com%2F2005%2F07%2Fbagabugbeetles.php&amp;ei=3aUCUpGiGYORygHn8YHADw&amp;bvm=bv.50310824,d.eWU&amp;psig=AFQjCNEs90MUgAC2KjyMv4Soe60pZ5n3Gw&amp;ust=137599164067294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Introduction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31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 = </a:t>
            </a:r>
            <a:r>
              <a:rPr lang="en-US" b="1" dirty="0" smtClean="0">
                <a:solidFill>
                  <a:srgbClr val="FF0000"/>
                </a:solidFill>
              </a:rPr>
              <a:t>life</a:t>
            </a:r>
          </a:p>
          <a:p>
            <a:r>
              <a:rPr lang="en-US" dirty="0" smtClean="0"/>
              <a:t>Logy = </a:t>
            </a:r>
            <a:r>
              <a:rPr lang="en-US" b="1" dirty="0" smtClean="0">
                <a:solidFill>
                  <a:srgbClr val="FF0000"/>
                </a:solidFill>
              </a:rPr>
              <a:t>the study of </a:t>
            </a:r>
          </a:p>
          <a:p>
            <a:endParaRPr lang="en-US" dirty="0"/>
          </a:p>
          <a:p>
            <a:r>
              <a:rPr lang="en-US" dirty="0" err="1" smtClean="0"/>
              <a:t>Bio+Logy</a:t>
            </a:r>
            <a:r>
              <a:rPr lang="en-US" dirty="0" smtClean="0"/>
              <a:t> = </a:t>
            </a:r>
            <a:r>
              <a:rPr lang="en-US" b="1" dirty="0" smtClean="0">
                <a:solidFill>
                  <a:srgbClr val="FF0000"/>
                </a:solidFill>
              </a:rPr>
              <a:t>The study of life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15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Life??????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life? At least biologically</a:t>
            </a:r>
          </a:p>
          <a:p>
            <a:r>
              <a:rPr lang="en-US" dirty="0" smtClean="0"/>
              <a:t>Characteristics of Life</a:t>
            </a:r>
          </a:p>
          <a:p>
            <a:pPr marL="365760" lvl="1" indent="0">
              <a:buNone/>
            </a:pPr>
            <a:r>
              <a:rPr lang="en-US" dirty="0" smtClean="0"/>
              <a:t>1.  </a:t>
            </a:r>
            <a:r>
              <a:rPr lang="en-US" b="1" u="sng" dirty="0" smtClean="0">
                <a:solidFill>
                  <a:srgbClr val="FF0000"/>
                </a:solidFill>
              </a:rPr>
              <a:t>Organization</a:t>
            </a:r>
            <a:r>
              <a:rPr lang="en-US" dirty="0" smtClean="0"/>
              <a:t>: complex in structure</a:t>
            </a:r>
          </a:p>
          <a:p>
            <a:pPr marL="640080" lvl="2" indent="0">
              <a:buNone/>
            </a:pPr>
            <a:r>
              <a:rPr lang="en-US" dirty="0" smtClean="0"/>
              <a:t>	- Specifically made of one or more cells</a:t>
            </a:r>
          </a:p>
          <a:p>
            <a:pPr marL="640080" lvl="2" indent="0">
              <a:buNone/>
            </a:pPr>
            <a:r>
              <a:rPr lang="en-US" dirty="0"/>
              <a:t>	</a:t>
            </a:r>
            <a:r>
              <a:rPr lang="en-US" b="1" u="sng" dirty="0" smtClean="0"/>
              <a:t>Unicellular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FF0000"/>
                </a:solidFill>
              </a:rPr>
              <a:t>one cell</a:t>
            </a:r>
          </a:p>
          <a:p>
            <a:pPr marL="640080" lvl="2" indent="0">
              <a:buNone/>
            </a:pPr>
            <a:r>
              <a:rPr lang="en-US" dirty="0"/>
              <a:t>	</a:t>
            </a:r>
            <a:r>
              <a:rPr lang="en-US" dirty="0" smtClean="0"/>
              <a:t>	Ex: bacteria, amoeba</a:t>
            </a:r>
          </a:p>
          <a:p>
            <a:pPr marL="640080" lvl="2" indent="0">
              <a:buNone/>
            </a:pPr>
            <a:r>
              <a:rPr lang="en-US" dirty="0"/>
              <a:t>	</a:t>
            </a:r>
            <a:r>
              <a:rPr lang="en-US" b="1" u="sng" dirty="0" smtClean="0"/>
              <a:t>Multicellular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rgbClr val="FF0000"/>
                </a:solidFill>
              </a:rPr>
              <a:t>more than one cell</a:t>
            </a:r>
          </a:p>
          <a:p>
            <a:pPr marL="640080" lvl="2" indent="0">
              <a:buNone/>
            </a:pPr>
            <a:r>
              <a:rPr lang="en-US" dirty="0"/>
              <a:t>	</a:t>
            </a:r>
            <a:r>
              <a:rPr lang="en-US" dirty="0" smtClean="0"/>
              <a:t>	Ex: plants, animals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047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609600"/>
            <a:ext cx="6777317" cy="5223029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en-US" dirty="0" smtClean="0"/>
              <a:t>2. </a:t>
            </a:r>
            <a:r>
              <a:rPr lang="en-US" b="1" u="sng" dirty="0" smtClean="0">
                <a:solidFill>
                  <a:srgbClr val="FF0000"/>
                </a:solidFill>
              </a:rPr>
              <a:t>Utilizes Energy and Matter</a:t>
            </a:r>
            <a:r>
              <a:rPr lang="en-US" dirty="0" smtClean="0"/>
              <a:t>:</a:t>
            </a:r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dirty="0" smtClean="0"/>
              <a:t>- must gain energy and matter from some source</a:t>
            </a:r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Law of Thermodynamics: Energy cannot be created or destroyed</a:t>
            </a:r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b="1" u="sng" dirty="0" smtClean="0">
                <a:solidFill>
                  <a:srgbClr val="FF0000"/>
                </a:solidFill>
              </a:rPr>
              <a:t>Autotroph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</a:t>
            </a:r>
            <a:r>
              <a:rPr lang="en-US" b="1" dirty="0" smtClean="0">
                <a:solidFill>
                  <a:srgbClr val="FF0000"/>
                </a:solidFill>
              </a:rPr>
              <a:t>self feeders </a:t>
            </a:r>
            <a:r>
              <a:rPr lang="en-US" dirty="0" smtClean="0"/>
              <a:t>– make their own food</a:t>
            </a:r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u="sng" dirty="0" smtClean="0">
                <a:solidFill>
                  <a:srgbClr val="FF0000"/>
                </a:solidFill>
              </a:rPr>
              <a:t>Photoautotrophs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use light</a:t>
            </a:r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dirty="0" smtClean="0"/>
              <a:t>	Ex: Plants, algae</a:t>
            </a:r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u="sng" dirty="0" smtClean="0">
                <a:solidFill>
                  <a:srgbClr val="FF0000"/>
                </a:solidFill>
              </a:rPr>
              <a:t>Chemoautotrophs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use energy 		from chemicals</a:t>
            </a:r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dirty="0" smtClean="0"/>
              <a:t>	Ex: Chemosynthetic bacteria</a:t>
            </a:r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b="1" u="sng" dirty="0" smtClean="0">
                <a:solidFill>
                  <a:srgbClr val="FF0000"/>
                </a:solidFill>
              </a:rPr>
              <a:t>Heterotroph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</a:t>
            </a:r>
            <a:r>
              <a:rPr lang="en-US" b="1" dirty="0" smtClean="0">
                <a:solidFill>
                  <a:srgbClr val="FF0000"/>
                </a:solidFill>
              </a:rPr>
              <a:t>other feeder </a:t>
            </a:r>
            <a:r>
              <a:rPr lang="en-US" dirty="0" smtClean="0"/>
              <a:t>– take in food from outside of themselves</a:t>
            </a:r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dirty="0" smtClean="0"/>
              <a:t>	Herbivore</a:t>
            </a:r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dirty="0" smtClean="0"/>
              <a:t>	Carnivore</a:t>
            </a:r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dirty="0" smtClean="0"/>
              <a:t>	Omnivore</a:t>
            </a:r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Detrivore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889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685800"/>
            <a:ext cx="6777317" cy="5146829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3. </a:t>
            </a:r>
            <a:r>
              <a:rPr lang="en-US" b="1" u="sng" dirty="0" smtClean="0">
                <a:solidFill>
                  <a:srgbClr val="FF0000"/>
                </a:solidFill>
              </a:rPr>
              <a:t>Grow and develop</a:t>
            </a:r>
          </a:p>
          <a:p>
            <a:pPr marL="6858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68580" indent="0">
              <a:buNone/>
            </a:pPr>
            <a:r>
              <a:rPr lang="en-US" dirty="0" smtClean="0"/>
              <a:t>	Overtime, groups will change = </a:t>
            </a:r>
            <a:r>
              <a:rPr lang="en-US" b="1" dirty="0" smtClean="0">
                <a:solidFill>
                  <a:srgbClr val="FF0000"/>
                </a:solidFill>
              </a:rPr>
              <a:t>evolution  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4. </a:t>
            </a:r>
            <a:r>
              <a:rPr lang="en-US" b="1" u="sng" dirty="0" smtClean="0">
                <a:solidFill>
                  <a:srgbClr val="FF0000"/>
                </a:solidFill>
              </a:rPr>
              <a:t>Reproduction</a:t>
            </a:r>
          </a:p>
          <a:p>
            <a:pPr marL="68580" indent="0">
              <a:buNone/>
            </a:pPr>
            <a:r>
              <a:rPr lang="en-US" dirty="0" smtClean="0"/>
              <a:t>	</a:t>
            </a:r>
            <a:r>
              <a:rPr lang="en-US" b="1" u="sng" dirty="0" smtClean="0">
                <a:solidFill>
                  <a:srgbClr val="FF0000"/>
                </a:solidFill>
              </a:rPr>
              <a:t>Asexual</a:t>
            </a:r>
            <a:r>
              <a:rPr lang="en-US" dirty="0" smtClean="0"/>
              <a:t>: offspring come from one parent – genetically identical (</a:t>
            </a:r>
            <a:r>
              <a:rPr lang="en-US" b="1" dirty="0" smtClean="0">
                <a:solidFill>
                  <a:srgbClr val="FF0000"/>
                </a:solidFill>
              </a:rPr>
              <a:t>clones</a:t>
            </a:r>
            <a:r>
              <a:rPr lang="en-US" dirty="0" smtClean="0"/>
              <a:t>)</a:t>
            </a:r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b="1" u="sng" dirty="0" smtClean="0">
                <a:solidFill>
                  <a:srgbClr val="FF0000"/>
                </a:solidFill>
              </a:rPr>
              <a:t>Sexual</a:t>
            </a:r>
            <a:r>
              <a:rPr lang="en-US" dirty="0" smtClean="0"/>
              <a:t>: offspring come from two parents – </a:t>
            </a:r>
            <a:r>
              <a:rPr lang="en-US" b="1" dirty="0" smtClean="0">
                <a:solidFill>
                  <a:srgbClr val="FF0000"/>
                </a:solidFill>
              </a:rPr>
              <a:t>genetic recombination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7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914400"/>
            <a:ext cx="6777317" cy="4918229"/>
          </a:xfrm>
        </p:spPr>
        <p:txBody>
          <a:bodyPr/>
          <a:lstStyle/>
          <a:p>
            <a:pPr marL="68580" indent="0">
              <a:buNone/>
            </a:pPr>
            <a:r>
              <a:rPr lang="en-US" dirty="0"/>
              <a:t>5</a:t>
            </a:r>
            <a:r>
              <a:rPr lang="en-US" dirty="0" smtClean="0"/>
              <a:t>. </a:t>
            </a:r>
            <a:r>
              <a:rPr lang="en-US" b="1" u="sng" dirty="0" smtClean="0">
                <a:solidFill>
                  <a:srgbClr val="FF0000"/>
                </a:solidFill>
              </a:rPr>
              <a:t>Respond to the Environment</a:t>
            </a:r>
            <a:r>
              <a:rPr lang="en-US" dirty="0" smtClean="0"/>
              <a:t>:</a:t>
            </a:r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Taxis</a:t>
            </a:r>
            <a:r>
              <a:rPr lang="en-US" dirty="0" smtClean="0"/>
              <a:t> – directed movement</a:t>
            </a:r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>
                <a:hlinkClick r:id="rId2"/>
              </a:rPr>
              <a:t>Chemotaxis</a:t>
            </a:r>
            <a:endParaRPr lang="en-US" dirty="0" smtClean="0"/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Phototaxis</a:t>
            </a:r>
            <a:endParaRPr lang="en-US" dirty="0" smtClean="0"/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Thermotaxis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16097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thefuntimesguide.com/images/blogs/japanese_beetles_in_bug_ba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3311943"/>
            <a:ext cx="2057400" cy="308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74868"/>
            <a:ext cx="2718907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190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762000"/>
            <a:ext cx="6777317" cy="5070629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6. </a:t>
            </a:r>
            <a:r>
              <a:rPr lang="en-US" b="1" u="sng" dirty="0" smtClean="0">
                <a:solidFill>
                  <a:srgbClr val="FF0000"/>
                </a:solidFill>
              </a:rPr>
              <a:t>Homeostasis</a:t>
            </a:r>
            <a:r>
              <a:rPr lang="en-US" dirty="0" smtClean="0"/>
              <a:t>: </a:t>
            </a:r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dirty="0" smtClean="0"/>
              <a:t>- maintain a stable </a:t>
            </a:r>
            <a:r>
              <a:rPr lang="en-US" b="1" u="sng" dirty="0" smtClean="0">
                <a:solidFill>
                  <a:srgbClr val="FF0000"/>
                </a:solidFill>
              </a:rPr>
              <a:t>INTERNAL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environment – fight death </a:t>
            </a:r>
          </a:p>
          <a:p>
            <a:pPr marL="68580" indent="0">
              <a:buNone/>
            </a:pPr>
            <a:r>
              <a:rPr lang="en-US" dirty="0" smtClean="0"/>
              <a:t>	Ex: Thermoregulation </a:t>
            </a:r>
          </a:p>
          <a:p>
            <a:pPr marL="68580" indent="0">
              <a:buNone/>
            </a:pPr>
            <a:r>
              <a:rPr lang="en-US" dirty="0"/>
              <a:t>	 </a:t>
            </a:r>
            <a:r>
              <a:rPr lang="en-US" dirty="0" smtClean="0"/>
              <a:t>     Osmoregulation – salt and water 			balance </a:t>
            </a:r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305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Biological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Atoms </a:t>
            </a:r>
            <a:r>
              <a:rPr lang="en-US" dirty="0" smtClean="0">
                <a:sym typeface="Wingdings" pitchFamily="2" charset="2"/>
              </a:rPr>
              <a:t> Molecules  Organelles  Cells  Tissues  Organs  Organ Systems  Organism  Population  Community  Ecosystem (Biome)  Biosphere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361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54</TotalTime>
  <Words>89</Words>
  <Application>Microsoft Office PowerPoint</Application>
  <PresentationFormat>On-screen Show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Austin</vt:lpstr>
      <vt:lpstr>Biology</vt:lpstr>
      <vt:lpstr>Biology </vt:lpstr>
      <vt:lpstr>Life?????? </vt:lpstr>
      <vt:lpstr>PowerPoint Presentation</vt:lpstr>
      <vt:lpstr>PowerPoint Presentation</vt:lpstr>
      <vt:lpstr>PowerPoint Presentation</vt:lpstr>
      <vt:lpstr>PowerPoint Presentation</vt:lpstr>
      <vt:lpstr>Biological Hierarchy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</dc:title>
  <dc:creator>NDHS</dc:creator>
  <cp:lastModifiedBy>NDHS</cp:lastModifiedBy>
  <cp:revision>6</cp:revision>
  <dcterms:created xsi:type="dcterms:W3CDTF">2013-08-07T19:21:16Z</dcterms:created>
  <dcterms:modified xsi:type="dcterms:W3CDTF">2013-08-07T20:15:35Z</dcterms:modified>
</cp:coreProperties>
</file>