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7"/>
  </p:notesMasterIdLst>
  <p:sldIdLst>
    <p:sldId id="294" r:id="rId2"/>
    <p:sldId id="257" r:id="rId3"/>
    <p:sldId id="258" r:id="rId4"/>
    <p:sldId id="259" r:id="rId5"/>
    <p:sldId id="287" r:id="rId6"/>
    <p:sldId id="288" r:id="rId7"/>
    <p:sldId id="289" r:id="rId8"/>
    <p:sldId id="260" r:id="rId9"/>
    <p:sldId id="261" r:id="rId10"/>
    <p:sldId id="262" r:id="rId11"/>
    <p:sldId id="290" r:id="rId12"/>
    <p:sldId id="291" r:id="rId13"/>
    <p:sldId id="292" r:id="rId14"/>
    <p:sldId id="263" r:id="rId15"/>
    <p:sldId id="264" r:id="rId16"/>
    <p:sldId id="265" r:id="rId17"/>
    <p:sldId id="266" r:id="rId18"/>
    <p:sldId id="293" r:id="rId19"/>
    <p:sldId id="267" r:id="rId20"/>
    <p:sldId id="268" r:id="rId21"/>
    <p:sldId id="269" r:id="rId22"/>
    <p:sldId id="270" r:id="rId23"/>
    <p:sldId id="295" r:id="rId24"/>
    <p:sldId id="286" r:id="rId25"/>
    <p:sldId id="272" r:id="rId26"/>
    <p:sldId id="273" r:id="rId27"/>
    <p:sldId id="274" r:id="rId28"/>
    <p:sldId id="285" r:id="rId29"/>
    <p:sldId id="275" r:id="rId30"/>
    <p:sldId id="277" r:id="rId31"/>
    <p:sldId id="278" r:id="rId32"/>
    <p:sldId id="279" r:id="rId33"/>
    <p:sldId id="280" r:id="rId34"/>
    <p:sldId id="284" r:id="rId35"/>
    <p:sldId id="29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6" autoAdjust="0"/>
    <p:restoredTop sz="94672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2F7EB-061F-42A3-A1CF-6CA3158D33FB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2ECB4-92B1-4B09-B920-6E3EF126D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0213F8A-496C-424C-8410-5A9AE4C95751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56858-0FB6-4176-A609-FA62DA15F255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E2E3BF9-4EB8-49EA-B3E8-47615BCCFA12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AB2941-0E8C-440C-B541-B1E4800DF1CC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7F031A-D67C-4183-B9E4-3BFBA7596B7E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7CC4391-7A85-4D24-B609-6A0471A3074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CCF94F-3A80-4937-9E06-259A9772C2C9}" type="slidenum">
              <a:rPr lang="en-US" altLang="en-US" smtClean="0"/>
              <a:pPr/>
              <a:t>18</a:t>
            </a:fld>
            <a:endParaRPr lang="en-US" alt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FCCF94F-3A80-4937-9E06-259A9772C2C9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556702-B147-4E98-9DAC-F6A82677C5E1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856A4F6-D04B-4542-B8B4-A59408703BE6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9F1610D-B592-465D-926A-7BCBC9B45872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261413A-34B6-4A8F-A735-632FC9E6961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5F8EF7-95B4-4067-B5C1-6FB8B9AE2081}" type="slidenum">
              <a:rPr lang="en-US" altLang="en-US" smtClean="0"/>
              <a:pPr/>
              <a:t>25</a:t>
            </a:fld>
            <a:endParaRPr lang="en-US" altLang="en-US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127C03-3E05-45A2-8149-6D7FEE6C042A}" type="slidenum">
              <a:rPr lang="en-US" altLang="en-US" smtClean="0"/>
              <a:pPr/>
              <a:t>26</a:t>
            </a:fld>
            <a:endParaRPr lang="en-US" alt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4DCFD27-1BB6-48A2-9B41-0F4C0B477A3F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880675-360C-434D-9A2B-8DE934BC6C81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3AD674-A024-4816-843E-41D58E37BFDA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B816F4-6F7D-43FA-97F5-5F75C967AA38}" type="slidenum">
              <a:rPr lang="en-US" altLang="en-US" smtClean="0"/>
              <a:pPr/>
              <a:t>31</a:t>
            </a:fld>
            <a:endParaRPr lang="en-US" altLang="en-US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80DECB-07C3-4D10-9B73-ADD158CFD299}" type="slidenum">
              <a:rPr lang="en-US" altLang="en-US" smtClean="0"/>
              <a:pPr/>
              <a:t>32</a:t>
            </a:fld>
            <a:endParaRPr lang="en-US" alt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4C2322-285D-454C-B9E2-167C0B4D283F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4EB7C82-35D8-4BA3-ADCA-306A49EA60EA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54D25B-5233-4571-982C-1B166B610CED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54D25B-5233-4571-982C-1B166B610CED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4AE791C-3FD7-4796-B900-356D3C8FD98D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1073B3-D4F9-4070-902A-EFC14ADC39D4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56858-0FB6-4176-A609-FA62DA15F255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56858-0FB6-4176-A609-FA62DA15F255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B56858-0FB6-4176-A609-FA62DA15F255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3C948B0-3B84-40B3-B695-74262D1C2CD0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6F0E21E-DAA5-4E4A-B3CE-46F7A3C24E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3/Co-dominance_Rhododendron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esrc=s&amp;frm=1&amp;source=images&amp;cd=&amp;cad=rja&amp;docid=3SDAzwrRA9UV6M&amp;tbnid=XfWsW-00uEql0M:&amp;ved=0CAUQjRw&amp;url=http://bybio.wordpress.com/category/reptiles/&amp;ei=iZPeUs60PMSqkQeC74GgAg&amp;bvm=bv.59568121,d.eW0&amp;psig=AFQjCNFfAatRUieuqN5chl6antd--eXCHA&amp;ust=139040481783022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Alternate Patterns of Inheritance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8969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Codominance Crosses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Crosses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Red with White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Genotypic: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Phenotypic: </a:t>
            </a:r>
          </a:p>
        </p:txBody>
      </p:sp>
      <p:graphicFrame>
        <p:nvGraphicFramePr>
          <p:cNvPr id="182287" name="Group 15"/>
          <p:cNvGraphicFramePr>
            <a:graphicFrameLocks noGrp="1"/>
          </p:cNvGraphicFramePr>
          <p:nvPr/>
        </p:nvGraphicFramePr>
        <p:xfrm>
          <a:off x="4191000" y="2057400"/>
          <a:ext cx="2286000" cy="206057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34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Codominance Crosses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Crosses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Red with White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sz="2000" dirty="0"/>
              <a:t>Genotypic</a:t>
            </a:r>
            <a:r>
              <a:rPr lang="en-US" altLang="en-US" sz="2000" dirty="0" smtClean="0"/>
              <a:t>: </a:t>
            </a:r>
            <a:r>
              <a:rPr lang="en-US" altLang="en-US" sz="2000" dirty="0" smtClean="0">
                <a:solidFill>
                  <a:srgbClr val="FF0000"/>
                </a:solidFill>
              </a:rPr>
              <a:t>4:0</a:t>
            </a:r>
          </a:p>
          <a:p>
            <a:pPr>
              <a:lnSpc>
                <a:spcPct val="80000"/>
              </a:lnSpc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sz="2000" dirty="0" smtClean="0"/>
              <a:t>Phenotypic</a:t>
            </a:r>
            <a:r>
              <a:rPr lang="en-US" altLang="en-US" sz="2000" dirty="0"/>
              <a:t>: </a:t>
            </a:r>
            <a:r>
              <a:rPr lang="en-US" altLang="en-US" sz="2000" dirty="0" smtClean="0">
                <a:solidFill>
                  <a:srgbClr val="FF0000"/>
                </a:solidFill>
              </a:rPr>
              <a:t>4:0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</p:txBody>
      </p:sp>
      <p:graphicFrame>
        <p:nvGraphicFramePr>
          <p:cNvPr id="182287" name="Group 15"/>
          <p:cNvGraphicFramePr>
            <a:graphicFrameLocks noGrp="1"/>
          </p:cNvGraphicFramePr>
          <p:nvPr/>
        </p:nvGraphicFramePr>
        <p:xfrm>
          <a:off x="4191000" y="2057400"/>
          <a:ext cx="2286000" cy="206057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4384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4384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3528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4067" y="1567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1567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2396199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9000" y="3352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63049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Codominance Crosses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Crosses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Roan with Roan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Genotypic: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Phenotypic: </a:t>
            </a:r>
          </a:p>
        </p:txBody>
      </p:sp>
      <p:graphicFrame>
        <p:nvGraphicFramePr>
          <p:cNvPr id="182287" name="Group 15"/>
          <p:cNvGraphicFramePr>
            <a:graphicFrameLocks noGrp="1"/>
          </p:cNvGraphicFramePr>
          <p:nvPr/>
        </p:nvGraphicFramePr>
        <p:xfrm>
          <a:off x="4191000" y="2057400"/>
          <a:ext cx="2286000" cy="206057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14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Codominance Crosses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Crosses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Roan with Roan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sz="2000" dirty="0"/>
              <a:t>Genotypic</a:t>
            </a:r>
            <a:r>
              <a:rPr lang="en-US" altLang="en-US" sz="2000" dirty="0" smtClean="0"/>
              <a:t>: </a:t>
            </a:r>
            <a:r>
              <a:rPr lang="en-US" altLang="en-US" sz="2000" dirty="0" smtClean="0">
                <a:solidFill>
                  <a:srgbClr val="FF0000"/>
                </a:solidFill>
              </a:rPr>
              <a:t>1:2:1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en-US" altLang="en-US" sz="2000" dirty="0"/>
          </a:p>
          <a:p>
            <a:pPr>
              <a:lnSpc>
                <a:spcPct val="80000"/>
              </a:lnSpc>
              <a:buNone/>
            </a:pPr>
            <a:r>
              <a:rPr lang="en-US" altLang="en-US" sz="2000" dirty="0"/>
              <a:t>Phenotypic: </a:t>
            </a:r>
            <a:r>
              <a:rPr lang="en-US" altLang="en-US" sz="2000" dirty="0">
                <a:solidFill>
                  <a:srgbClr val="FF0000"/>
                </a:solidFill>
              </a:rPr>
              <a:t>1:2:1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</p:txBody>
      </p:sp>
      <p:graphicFrame>
        <p:nvGraphicFramePr>
          <p:cNvPr id="182287" name="Group 15"/>
          <p:cNvGraphicFramePr>
            <a:graphicFrameLocks noGrp="1"/>
          </p:cNvGraphicFramePr>
          <p:nvPr/>
        </p:nvGraphicFramePr>
        <p:xfrm>
          <a:off x="4191000" y="2057400"/>
          <a:ext cx="2286000" cy="206057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24384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en-US" sz="1600" baseline="30000" dirty="0" smtClean="0"/>
              <a:t>R</a:t>
            </a:r>
            <a:r>
              <a:rPr lang="en-US" sz="1600" dirty="0" smtClean="0"/>
              <a:t>C</a:t>
            </a:r>
            <a:r>
              <a:rPr lang="en-US" sz="1600" baseline="30000" dirty="0"/>
              <a:t>R</a:t>
            </a:r>
            <a:endParaRPr lang="en-US" sz="1600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4384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3352800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7141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en-US" sz="1600" baseline="30000" dirty="0" smtClean="0"/>
              <a:t>W</a:t>
            </a:r>
            <a:r>
              <a:rPr lang="en-US" sz="1600" dirty="0" smtClean="0"/>
              <a:t>C</a:t>
            </a:r>
            <a:r>
              <a:rPr lang="en-US" sz="1600" baseline="30000" dirty="0" smtClean="0"/>
              <a:t>W</a:t>
            </a:r>
            <a:endParaRPr lang="en-US" sz="16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64067" y="1567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90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336440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7643" y="15679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 smtClean="0"/>
              <a:t>W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934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8132" name="Picture 5" descr="613px-Co-dominance_Rhododendr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576263"/>
            <a:ext cx="583882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5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smtClean="0"/>
              <a:t>Multiple Alleles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instead of just </a:t>
            </a:r>
            <a:r>
              <a:rPr lang="en-US" altLang="en-US" sz="2400" dirty="0" smtClean="0">
                <a:solidFill>
                  <a:srgbClr val="FF3300"/>
                </a:solidFill>
              </a:rPr>
              <a:t>two possibilities</a:t>
            </a:r>
            <a:r>
              <a:rPr lang="en-US" altLang="en-US" sz="2400" dirty="0" smtClean="0"/>
              <a:t>, there are more</a:t>
            </a:r>
          </a:p>
          <a:p>
            <a:pPr eaLnBrk="1" hangingPunct="1"/>
            <a:r>
              <a:rPr lang="en-US" altLang="en-US" sz="2400" dirty="0" smtClean="0"/>
              <a:t>gives multiple factors to consider:</a:t>
            </a:r>
          </a:p>
          <a:p>
            <a:pPr lvl="1" eaLnBrk="1" hangingPunct="1"/>
            <a:r>
              <a:rPr lang="en-US" altLang="en-US" sz="2400" dirty="0" smtClean="0"/>
              <a:t>which alleles are </a:t>
            </a:r>
            <a:r>
              <a:rPr lang="en-US" altLang="en-US" sz="2400" dirty="0" smtClean="0">
                <a:solidFill>
                  <a:srgbClr val="FF3300"/>
                </a:solidFill>
              </a:rPr>
              <a:t>dominant?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which are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codominant</a:t>
            </a:r>
            <a:r>
              <a:rPr lang="en-US" altLang="en-US" sz="2400" dirty="0" smtClean="0">
                <a:solidFill>
                  <a:srgbClr val="FF3300"/>
                </a:solidFill>
              </a:rPr>
              <a:t>?</a:t>
            </a:r>
            <a:endParaRPr lang="en-US" altLang="en-US" sz="2400" dirty="0" smtClean="0"/>
          </a:p>
          <a:p>
            <a:pPr lvl="1" eaLnBrk="1" hangingPunct="1"/>
            <a:r>
              <a:rPr lang="en-US" altLang="en-US" sz="2400" dirty="0" smtClean="0"/>
              <a:t>which are </a:t>
            </a:r>
            <a:r>
              <a:rPr lang="en-US" altLang="en-US" sz="2400" dirty="0" smtClean="0">
                <a:solidFill>
                  <a:srgbClr val="FF3300"/>
                </a:solidFill>
              </a:rPr>
              <a:t>incomplete?</a:t>
            </a: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83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Ex: Rabbit Fur – one of four genes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>
                <a:solidFill>
                  <a:srgbClr val="FF3300"/>
                </a:solidFill>
              </a:rPr>
              <a:t>Full color dominant over chinchilla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>
                <a:solidFill>
                  <a:srgbClr val="FF3300"/>
                </a:solidFill>
              </a:rPr>
              <a:t>Chinchilla dominant over Himalayan</a:t>
            </a:r>
            <a:endParaRPr lang="en-US" altLang="en-US" sz="2400" dirty="0" smtClean="0"/>
          </a:p>
          <a:p>
            <a:pPr eaLnBrk="1" hangingPunct="1"/>
            <a:r>
              <a:rPr lang="en-US" altLang="en-US" sz="2400" dirty="0" smtClean="0">
                <a:solidFill>
                  <a:srgbClr val="FF3300"/>
                </a:solidFill>
              </a:rPr>
              <a:t>Himalayan dominant over Albino</a:t>
            </a:r>
            <a:endParaRPr lang="en-US" altLang="en-US" sz="2400" dirty="0" smtClean="0"/>
          </a:p>
        </p:txBody>
      </p:sp>
      <p:pic>
        <p:nvPicPr>
          <p:cNvPr id="50180" name="Picture 5" descr="rabbi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207168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7" descr="standard_chinchilla_rabb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70450"/>
            <a:ext cx="25908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9" descr="12111582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0"/>
            <a:ext cx="19986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11" descr="albino_rabbi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950" y="4395788"/>
            <a:ext cx="24320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1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Key for Multiple Allele Problems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Large Letter for </a:t>
            </a:r>
            <a:r>
              <a:rPr lang="en-US" altLang="en-US" sz="2800" dirty="0" smtClean="0">
                <a:solidFill>
                  <a:srgbClr val="FF3300"/>
                </a:solidFill>
              </a:rPr>
              <a:t>characteristic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Superscript for </a:t>
            </a:r>
            <a:r>
              <a:rPr lang="en-US" altLang="en-US" sz="2800" dirty="0" smtClean="0">
                <a:solidFill>
                  <a:srgbClr val="FF3300"/>
                </a:solidFill>
              </a:rPr>
              <a:t>traits</a:t>
            </a:r>
            <a:r>
              <a:rPr lang="en-US" altLang="en-US" sz="2800" dirty="0" smtClean="0"/>
              <a:t> - only </a:t>
            </a:r>
            <a:r>
              <a:rPr lang="en-US" altLang="en-US" sz="2800" dirty="0" smtClean="0">
                <a:solidFill>
                  <a:srgbClr val="FF3300"/>
                </a:solidFill>
              </a:rPr>
              <a:t>lower case is the most recessive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Full color - </a:t>
            </a:r>
            <a:r>
              <a:rPr lang="en-US" altLang="en-US" sz="2800" dirty="0" smtClean="0">
                <a:solidFill>
                  <a:srgbClr val="FF3300"/>
                </a:solidFill>
              </a:rPr>
              <a:t>C</a:t>
            </a:r>
            <a:r>
              <a:rPr lang="en-US" altLang="en-US" sz="2800" baseline="30000" dirty="0" smtClean="0">
                <a:solidFill>
                  <a:srgbClr val="FF3300"/>
                </a:solidFill>
              </a:rPr>
              <a:t>F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Chinchilla - </a:t>
            </a:r>
            <a:r>
              <a:rPr lang="en-US" altLang="en-US" sz="2800" dirty="0" err="1" smtClean="0">
                <a:solidFill>
                  <a:srgbClr val="FF3300"/>
                </a:solidFill>
              </a:rPr>
              <a:t>C</a:t>
            </a:r>
            <a:r>
              <a:rPr lang="en-US" altLang="en-US" sz="2800" baseline="30000" dirty="0" err="1" smtClean="0">
                <a:solidFill>
                  <a:srgbClr val="FF3300"/>
                </a:solidFill>
              </a:rPr>
              <a:t>Ch</a:t>
            </a: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Himalayan - </a:t>
            </a:r>
            <a:r>
              <a:rPr lang="en-US" altLang="en-US" sz="2800" dirty="0" smtClean="0">
                <a:solidFill>
                  <a:srgbClr val="FF3300"/>
                </a:solidFill>
              </a:rPr>
              <a:t>C</a:t>
            </a:r>
            <a:r>
              <a:rPr lang="en-US" altLang="en-US" sz="2800" baseline="30000" dirty="0" smtClean="0">
                <a:solidFill>
                  <a:srgbClr val="FF3300"/>
                </a:solidFill>
              </a:rPr>
              <a:t>H</a:t>
            </a:r>
            <a:endParaRPr lang="en-US" altLang="en-US" sz="28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Albino - </a:t>
            </a:r>
            <a:r>
              <a:rPr lang="en-US" altLang="en-US" sz="4000" dirty="0" smtClean="0">
                <a:solidFill>
                  <a:srgbClr val="FF3300"/>
                </a:solidFill>
                <a:latin typeface="Blackadder ITC" panose="04020505051007020D02" pitchFamily="82" charset="0"/>
              </a:rPr>
              <a:t>c</a:t>
            </a:r>
            <a:endParaRPr lang="en-US" altLang="en-US" sz="4000" dirty="0" smtClean="0">
              <a:latin typeface="Blackadder ITC" panose="04020505051007020D02" pitchFamily="82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645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Cross a heterozygous full/chinchilla with a heterozygous Himalayan/albino</a:t>
            </a: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17614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45408"/>
              </p:ext>
            </p:extLst>
          </p:nvPr>
        </p:nvGraphicFramePr>
        <p:xfrm>
          <a:off x="3733800" y="2362200"/>
          <a:ext cx="2286000" cy="206057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39" name="Rectangle 16"/>
          <p:cNvSpPr>
            <a:spLocks noChangeArrowheads="1"/>
          </p:cNvSpPr>
          <p:nvPr/>
        </p:nvSpPr>
        <p:spPr bwMode="auto">
          <a:xfrm>
            <a:off x="685800" y="4572000"/>
            <a:ext cx="232886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itchFamily="18" charset="0"/>
              </a:rPr>
              <a:t>Genotypic: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>
                <a:latin typeface="Times New Roman" pitchFamily="18" charset="0"/>
              </a:rPr>
              <a:t>Phenotypic:  </a:t>
            </a:r>
          </a:p>
        </p:txBody>
      </p:sp>
    </p:spTree>
    <p:extLst>
      <p:ext uri="{BB962C8B-B14F-4D97-AF65-F5344CB8AC3E}">
        <p14:creationId xmlns:p14="http://schemas.microsoft.com/office/powerpoint/2010/main" val="13339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/>
              <a:t>Cross a heterozygous full/chinchilla with a heterozygous Himalayan/albino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2400" dirty="0" err="1" smtClean="0">
                <a:solidFill>
                  <a:srgbClr val="FF3300"/>
                </a:solidFill>
              </a:rPr>
              <a:t>C</a:t>
            </a:r>
            <a:r>
              <a:rPr lang="en-US" altLang="en-US" sz="2400" baseline="30000" dirty="0" err="1" smtClean="0">
                <a:solidFill>
                  <a:srgbClr val="FF3300"/>
                </a:solidFill>
              </a:rPr>
              <a:t>F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C</a:t>
            </a:r>
            <a:r>
              <a:rPr lang="en-US" altLang="en-US" sz="2400" baseline="30000" dirty="0" err="1" smtClean="0">
                <a:solidFill>
                  <a:srgbClr val="FF3300"/>
                </a:solidFill>
              </a:rPr>
              <a:t>Ch</a:t>
            </a:r>
            <a:r>
              <a:rPr lang="en-US" altLang="en-US" sz="2400" baseline="30000" dirty="0" smtClean="0">
                <a:solidFill>
                  <a:srgbClr val="FF3300"/>
                </a:solidFill>
              </a:rPr>
              <a:t>  </a:t>
            </a:r>
            <a:r>
              <a:rPr lang="en-US" altLang="en-US" sz="2400" dirty="0" smtClean="0">
                <a:solidFill>
                  <a:srgbClr val="FF3300"/>
                </a:solidFill>
              </a:rPr>
              <a:t>x</a:t>
            </a:r>
            <a:r>
              <a:rPr lang="en-US" altLang="en-US" sz="2400" baseline="30000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C</a:t>
            </a:r>
            <a:r>
              <a:rPr lang="en-US" altLang="en-US" sz="2400" baseline="30000" dirty="0" err="1" smtClean="0">
                <a:solidFill>
                  <a:srgbClr val="FF3300"/>
                </a:solidFill>
              </a:rPr>
              <a:t>H</a:t>
            </a:r>
            <a:r>
              <a:rPr lang="en-US" altLang="en-US" sz="2400" dirty="0" err="1" smtClean="0">
                <a:solidFill>
                  <a:srgbClr val="FF3300"/>
                </a:solidFill>
                <a:latin typeface="Blackadder ITC" panose="04020505051007020D02" pitchFamily="82" charset="0"/>
              </a:rPr>
              <a:t>c</a:t>
            </a:r>
            <a:endParaRPr lang="en-US" altLang="en-US" sz="2400" dirty="0">
              <a:latin typeface="Blackadder ITC" panose="04020505051007020D02" pitchFamily="82" charset="0"/>
            </a:endParaRPr>
          </a:p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Times New Roman" pitchFamily="18" charset="0"/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graphicFrame>
        <p:nvGraphicFramePr>
          <p:cNvPr id="17614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567158"/>
              </p:ext>
            </p:extLst>
          </p:nvPr>
        </p:nvGraphicFramePr>
        <p:xfrm>
          <a:off x="3733800" y="2362200"/>
          <a:ext cx="2286000" cy="2060576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239" name="Rectangle 16"/>
          <p:cNvSpPr>
            <a:spLocks noChangeArrowheads="1"/>
          </p:cNvSpPr>
          <p:nvPr/>
        </p:nvSpPr>
        <p:spPr bwMode="auto">
          <a:xfrm>
            <a:off x="685800" y="4572000"/>
            <a:ext cx="4728457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itchFamily="18" charset="0"/>
              </a:rPr>
              <a:t>Genotypic</a:t>
            </a:r>
            <a:r>
              <a:rPr lang="en-US" altLang="en-US" dirty="0" smtClean="0">
                <a:latin typeface="Times New Roman" pitchFamily="18" charset="0"/>
              </a:rPr>
              <a:t>: 1:1:1:1 </a:t>
            </a:r>
            <a:endParaRPr lang="en-US" altLang="en-US" dirty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Times New Roman" pitchFamily="18" charset="0"/>
              </a:rPr>
              <a:t>Phenotypic: 2</a:t>
            </a:r>
            <a:r>
              <a:rPr lang="en-US" altLang="en-US" dirty="0" smtClean="0">
                <a:latin typeface="Times New Roman" pitchFamily="18" charset="0"/>
              </a:rPr>
              <a:t>:2 </a:t>
            </a: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86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/>
              <a:t>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7467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 smtClean="0"/>
              <a:t>Ch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3014663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/>
              <a:t>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3881" y="3733800"/>
            <a:ext cx="533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latin typeface="Edwardian Script ITC" panose="030303020407070D0804" pitchFamily="66" charset="0"/>
              </a:rPr>
              <a:t>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49848" y="2657764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F</a:t>
            </a:r>
            <a:r>
              <a:rPr lang="en-US" sz="1600" dirty="0" err="1" smtClean="0"/>
              <a:t>C</a:t>
            </a:r>
            <a:r>
              <a:rPr lang="en-US" sz="1600" baseline="30000" dirty="0" err="1"/>
              <a:t>H</a:t>
            </a:r>
            <a:endParaRPr lang="en-US" sz="16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37314" y="2676236"/>
            <a:ext cx="7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</a:t>
            </a:r>
            <a:r>
              <a:rPr lang="en-US" sz="1600" baseline="30000" dirty="0" err="1"/>
              <a:t>Ch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H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5037315" y="3657600"/>
            <a:ext cx="63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Ch</a:t>
            </a:r>
            <a:r>
              <a:rPr lang="en-US" altLang="en-US" sz="1600" b="1" dirty="0">
                <a:latin typeface="Edwardian Script ITC" panose="030303020407070D0804" pitchFamily="66" charset="0"/>
              </a:rPr>
              <a:t> </a:t>
            </a:r>
            <a:r>
              <a:rPr lang="en-US" altLang="en-US" sz="2800" b="1" dirty="0">
                <a:latin typeface="Edwardian Script ITC" panose="030303020407070D0804" pitchFamily="66" charset="0"/>
              </a:rPr>
              <a:t>c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86348" y="3579912"/>
            <a:ext cx="63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</a:t>
            </a:r>
            <a:r>
              <a:rPr lang="en-US" sz="1600" baseline="30000" dirty="0" smtClean="0"/>
              <a:t>F</a:t>
            </a:r>
            <a:r>
              <a:rPr lang="en-US" altLang="en-US" sz="1600" b="1" dirty="0">
                <a:latin typeface="Edwardian Script ITC" panose="030303020407070D0804" pitchFamily="66" charset="0"/>
              </a:rPr>
              <a:t> </a:t>
            </a:r>
            <a:r>
              <a:rPr lang="en-US" altLang="en-US" sz="2800" b="1" dirty="0">
                <a:latin typeface="Edwardian Script ITC" panose="030303020407070D0804" pitchFamily="66" charset="0"/>
              </a:rPr>
              <a:t>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28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Extensions Of Mendel’s Ideas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mtClean="0"/>
              <a:t>Not everything in genetics is as clear cut as Mendel’s idea of dominance.  Many traits are controlled by several other types of inheritance patterns.</a:t>
            </a:r>
          </a:p>
        </p:txBody>
      </p:sp>
    </p:spTree>
    <p:extLst>
      <p:ext uri="{BB962C8B-B14F-4D97-AF65-F5344CB8AC3E}">
        <p14:creationId xmlns:p14="http://schemas.microsoft.com/office/powerpoint/2010/main" val="333754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Rabbit Fur Mutations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3252" name="Picture 5" descr="rabbi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124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rabbi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2425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9" descr="rabb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305752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i.dailymail.co.uk/i/pix/2014/07/06/article-2682607-1F703B3E00000578-639_634x54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900" y="4345113"/>
            <a:ext cx="2901950" cy="25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2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mtClean="0"/>
              <a:t>HUMAN BLOOD TYPE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Multiple Alleles and Codominance</a:t>
            </a:r>
            <a:endParaRPr lang="en-US" altLang="en-US" sz="24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Importance: </a:t>
            </a:r>
            <a:r>
              <a:rPr lang="en-US" altLang="en-US" sz="2400" dirty="0" smtClean="0">
                <a:solidFill>
                  <a:srgbClr val="FF3300"/>
                </a:solidFill>
              </a:rPr>
              <a:t>Matching Donors and Recipients - 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Immunoglobin</a:t>
            </a:r>
            <a:r>
              <a:rPr lang="en-US" altLang="en-US" sz="2400" dirty="0" smtClean="0">
                <a:solidFill>
                  <a:srgbClr val="FF3300"/>
                </a:solidFill>
              </a:rPr>
              <a:t> Responses</a:t>
            </a:r>
            <a:endParaRPr lang="en-US" altLang="en-US" sz="2400" dirty="0" smtClean="0"/>
          </a:p>
          <a:p>
            <a:pPr eaLnBrk="1" hangingPunct="1"/>
            <a:endParaRPr lang="en-US" altLang="en-US" dirty="0" smtClean="0"/>
          </a:p>
        </p:txBody>
      </p:sp>
      <p:pic>
        <p:nvPicPr>
          <p:cNvPr id="54276" name="Picture 5" descr="bloodtype_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124200"/>
            <a:ext cx="33813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2287" y="3810000"/>
            <a:ext cx="442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AO</a:t>
            </a:r>
          </a:p>
          <a:p>
            <a:r>
              <a:rPr lang="en-US" sz="1000" dirty="0" smtClean="0"/>
              <a:t>AA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332286" y="4572000"/>
            <a:ext cx="44291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B</a:t>
            </a:r>
            <a:r>
              <a:rPr lang="en-US" sz="1000" dirty="0" smtClean="0"/>
              <a:t>O</a:t>
            </a:r>
          </a:p>
          <a:p>
            <a:r>
              <a:rPr lang="en-US" sz="1000" dirty="0" smtClean="0"/>
              <a:t>BB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4320742" y="5334000"/>
            <a:ext cx="4429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AB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2285" y="6096000"/>
            <a:ext cx="4429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 smtClean="0"/>
              <a:t>OO</a:t>
            </a:r>
            <a:r>
              <a:rPr lang="en-US" sz="1000" dirty="0" smtClean="0"/>
              <a:t> 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180109" y="4287055"/>
            <a:ext cx="2333625" cy="685055"/>
          </a:xfrm>
          <a:prstGeom prst="wedgeEllipseCallout">
            <a:avLst>
              <a:gd name="adj1" fmla="val 70991"/>
              <a:gd name="adj2" fmla="val 1016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Universal Acceptor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152400" y="5457110"/>
            <a:ext cx="2333625" cy="685055"/>
          </a:xfrm>
          <a:prstGeom prst="wedgeEllipseCallout">
            <a:avLst>
              <a:gd name="adj1" fmla="val 71857"/>
              <a:gd name="adj2" fmla="val 479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Universal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Donor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5862" y="3657601"/>
            <a:ext cx="5119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baseline="30000" dirty="0" err="1" smtClean="0"/>
              <a:t>A</a:t>
            </a:r>
            <a:r>
              <a:rPr lang="en-US" sz="1600" dirty="0" err="1" smtClean="0"/>
              <a:t>i</a:t>
            </a:r>
            <a:endParaRPr lang="en-US" sz="1600" dirty="0" smtClean="0"/>
          </a:p>
          <a:p>
            <a:r>
              <a:rPr lang="en-US" sz="1600" dirty="0" err="1" smtClean="0"/>
              <a:t>I</a:t>
            </a:r>
            <a:r>
              <a:rPr lang="en-US" sz="1600" baseline="30000" dirty="0" err="1" smtClean="0"/>
              <a:t>A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A</a:t>
            </a:r>
            <a:endParaRPr lang="en-US" sz="16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725861" y="4424295"/>
            <a:ext cx="51197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i</a:t>
            </a:r>
            <a:endParaRPr lang="en-US" sz="1600" dirty="0" smtClean="0"/>
          </a:p>
          <a:p>
            <a:r>
              <a:rPr lang="en-US" sz="1600" dirty="0" err="1" smtClean="0"/>
              <a:t>I</a:t>
            </a:r>
            <a:r>
              <a:rPr lang="en-US" sz="1600" baseline="30000" dirty="0" err="1" smtClean="0"/>
              <a:t>B</a:t>
            </a:r>
            <a:r>
              <a:rPr lang="en-US" sz="1600" dirty="0" err="1" smtClean="0"/>
              <a:t>I</a:t>
            </a:r>
            <a:r>
              <a:rPr lang="en-US" sz="1600" baseline="30000" dirty="0" err="1"/>
              <a:t>B</a:t>
            </a:r>
            <a:endParaRPr lang="en-US" sz="16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25861" y="5287833"/>
            <a:ext cx="51197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I</a:t>
            </a:r>
            <a:r>
              <a:rPr lang="en-US" sz="1600" baseline="30000" dirty="0" err="1" smtClean="0"/>
              <a:t>A</a:t>
            </a:r>
            <a:r>
              <a:rPr lang="en-US" sz="1600" dirty="0" err="1" smtClean="0"/>
              <a:t>I</a:t>
            </a:r>
            <a:r>
              <a:rPr lang="en-US" sz="1600" baseline="30000" dirty="0" err="1" smtClean="0"/>
              <a:t>B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51197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Blood Type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5300" name="Picture 5" descr="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19313"/>
            <a:ext cx="71628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74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Cross I: A man with AB blood has a child with a woman who is type O. </a:t>
            </a:r>
          </a:p>
          <a:p>
            <a:endParaRPr lang="en-US" sz="2400" dirty="0"/>
          </a:p>
          <a:p>
            <a:r>
              <a:rPr lang="en-US" sz="2400" dirty="0" smtClean="0"/>
              <a:t>Cross II: A man who is type A has a child with a woman who is type B. If their child is type O, what are the genotypes of the parents?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7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Type: + or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Blood type is “+” or “-” based on a second surface protein called the </a:t>
            </a:r>
            <a:r>
              <a:rPr lang="en-US" sz="2400" u="sng" dirty="0" smtClean="0">
                <a:solidFill>
                  <a:srgbClr val="FF0000"/>
                </a:solidFill>
              </a:rPr>
              <a:t>Rhesus factor or the Rh factor.</a:t>
            </a:r>
          </a:p>
          <a:p>
            <a:r>
              <a:rPr lang="en-US" sz="2400" dirty="0" smtClean="0"/>
              <a:t>If the factor is </a:t>
            </a:r>
            <a:r>
              <a:rPr lang="en-US" sz="2400" u="sng" dirty="0" smtClean="0">
                <a:solidFill>
                  <a:srgbClr val="FF0000"/>
                </a:solidFill>
              </a:rPr>
              <a:t>present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 person is “</a:t>
            </a:r>
            <a:r>
              <a:rPr lang="en-US" sz="2400" u="sng" dirty="0" smtClean="0">
                <a:solidFill>
                  <a:srgbClr val="FF0000"/>
                </a:solidFill>
              </a:rPr>
              <a:t>+</a:t>
            </a:r>
            <a:r>
              <a:rPr lang="en-US" sz="2400" dirty="0" smtClean="0"/>
              <a:t>” – this occurs in about 85% of the population</a:t>
            </a:r>
          </a:p>
          <a:p>
            <a:r>
              <a:rPr lang="en-US" sz="2400" dirty="0" smtClean="0"/>
              <a:t>If the factor is </a:t>
            </a:r>
            <a:r>
              <a:rPr lang="en-US" sz="2400" u="sng" dirty="0" smtClean="0">
                <a:solidFill>
                  <a:srgbClr val="FF0000"/>
                </a:solidFill>
              </a:rPr>
              <a:t>absent (recessive), </a:t>
            </a:r>
            <a:r>
              <a:rPr lang="en-US" sz="2400" dirty="0" smtClean="0"/>
              <a:t>the person is “</a:t>
            </a:r>
            <a:r>
              <a:rPr lang="en-US" sz="24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/>
              <a:t>”. </a:t>
            </a:r>
          </a:p>
          <a:p>
            <a:r>
              <a:rPr lang="en-US" sz="2400" dirty="0" smtClean="0"/>
              <a:t>If an Rh- person receives blood from an Rh+ person then nothing will generally happen – the first time. The Rh- person will then develop </a:t>
            </a:r>
            <a:r>
              <a:rPr lang="en-US" sz="2400" u="sng" dirty="0" smtClean="0">
                <a:solidFill>
                  <a:srgbClr val="FF0000"/>
                </a:solidFill>
              </a:rPr>
              <a:t>“anti Rh” proteins”</a:t>
            </a:r>
            <a:r>
              <a:rPr lang="en-US" sz="2400" dirty="0" smtClean="0"/>
              <a:t>. If exposed to Rh+ blood again, the </a:t>
            </a:r>
            <a:r>
              <a:rPr lang="en-US" sz="2400" u="sng" dirty="0" smtClean="0">
                <a:solidFill>
                  <a:srgbClr val="FF0000"/>
                </a:solidFill>
              </a:rPr>
              <a:t>anti Rh proteins will cause the Rh+ blood to agglutinate (clump). </a:t>
            </a:r>
            <a:endParaRPr lang="en-US" sz="24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4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762000"/>
            <a:ext cx="8229600" cy="5105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400" b="1" u="sng" dirty="0" smtClean="0"/>
              <a:t>Epistasis</a:t>
            </a:r>
            <a:r>
              <a:rPr lang="en-US" altLang="en-US" sz="2400" dirty="0" smtClean="0"/>
              <a:t>: One gene at a </a:t>
            </a:r>
            <a:r>
              <a:rPr lang="en-US" altLang="en-US" sz="2400" dirty="0" smtClean="0">
                <a:solidFill>
                  <a:srgbClr val="FF3300"/>
                </a:solidFill>
              </a:rPr>
              <a:t>different locus (location) alters the expression of another gene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Mice Coloration: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solidFill>
                  <a:srgbClr val="FF3300"/>
                </a:solidFill>
              </a:rPr>
              <a:t>Black dominant over brown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		BB, Bb </a:t>
            </a:r>
            <a:r>
              <a:rPr lang="en-US" altLang="en-US" sz="2400" dirty="0" smtClean="0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rgbClr val="FF3300"/>
                </a:solidFill>
              </a:rPr>
              <a:t> black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		bb </a:t>
            </a:r>
            <a:r>
              <a:rPr lang="en-US" altLang="en-US" sz="2400" dirty="0" smtClean="0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rgbClr val="FF3300"/>
                </a:solidFill>
              </a:rPr>
              <a:t> brown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HOWEVER: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	Also dependent upon the </a:t>
            </a:r>
            <a:r>
              <a:rPr lang="en-US" altLang="en-US" sz="2400" dirty="0" smtClean="0">
                <a:solidFill>
                  <a:srgbClr val="FF3300"/>
                </a:solidFill>
              </a:rPr>
              <a:t>gene for color</a:t>
            </a:r>
          </a:p>
          <a:p>
            <a:pPr>
              <a:lnSpc>
                <a:spcPct val="80000"/>
              </a:lnSpc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	</a:t>
            </a:r>
            <a:r>
              <a:rPr lang="en-US" altLang="en-US" sz="2400" dirty="0" smtClean="0">
                <a:solidFill>
                  <a:srgbClr val="FF3300"/>
                </a:solidFill>
              </a:rPr>
              <a:t>	</a:t>
            </a:r>
            <a:r>
              <a:rPr lang="en-US" altLang="en-US" sz="2400" dirty="0">
                <a:solidFill>
                  <a:srgbClr val="FF3300"/>
                </a:solidFill>
              </a:rPr>
              <a:t>Color dominant over colorless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smtClean="0">
                <a:solidFill>
                  <a:srgbClr val="FF3300"/>
                </a:solidFill>
              </a:rPr>
              <a:t>CC, Cc </a:t>
            </a:r>
            <a:r>
              <a:rPr lang="en-US" altLang="en-US" sz="2400" dirty="0" smtClean="0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rgbClr val="FF3300"/>
                </a:solidFill>
              </a:rPr>
              <a:t> color will be deposited in the hair follicle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smtClean="0">
                <a:solidFill>
                  <a:srgbClr val="FF3300"/>
                </a:solidFill>
              </a:rPr>
              <a:t>cc </a:t>
            </a:r>
            <a:r>
              <a:rPr lang="en-US" altLang="en-US" sz="2400" dirty="0" smtClean="0">
                <a:solidFill>
                  <a:srgbClr val="FF3300"/>
                </a:solidFill>
                <a:sym typeface="Wingdings" pitchFamily="2" charset="2"/>
              </a:rPr>
              <a:t></a:t>
            </a:r>
            <a:r>
              <a:rPr lang="en-US" altLang="en-US" sz="2400" dirty="0" smtClean="0">
                <a:solidFill>
                  <a:srgbClr val="FF3300"/>
                </a:solidFill>
              </a:rPr>
              <a:t> no color despite BB, Bb, or bb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>
                <a:solidFill>
                  <a:srgbClr val="FF3300"/>
                </a:solidFill>
              </a:rPr>
              <a:t>			- results in an albino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616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Determine Colors: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err="1" smtClean="0"/>
              <a:t>BbCc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err="1" smtClean="0"/>
              <a:t>BBcc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err="1" smtClean="0"/>
              <a:t>bbCC</a:t>
            </a:r>
            <a:r>
              <a:rPr lang="en-US" altLang="en-US" sz="2800" dirty="0" smtClean="0"/>
              <a:t>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</a:t>
            </a:r>
            <a:r>
              <a:rPr lang="en-US" altLang="en-US" sz="2800" dirty="0" err="1" smtClean="0"/>
              <a:t>bbcc</a:t>
            </a:r>
            <a:r>
              <a:rPr lang="en-US" altLang="en-US" sz="2800" dirty="0" smtClean="0"/>
              <a:t>:</a:t>
            </a:r>
            <a:endParaRPr lang="en-US" altLang="en-US" sz="28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760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Determine Colors: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err="1" smtClean="0"/>
              <a:t>BbCc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rgbClr val="FF3300"/>
                </a:solidFill>
              </a:rPr>
              <a:t>black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err="1" smtClean="0"/>
              <a:t>BBcc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rgbClr val="FF3300"/>
                </a:solidFill>
              </a:rPr>
              <a:t>albino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err="1" smtClean="0"/>
              <a:t>bbCC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rgbClr val="FF3300"/>
                </a:solidFill>
              </a:rPr>
              <a:t>brown</a:t>
            </a:r>
            <a:endParaRPr lang="en-US" alt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err="1" smtClean="0"/>
              <a:t>bbcc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rgbClr val="FF3300"/>
                </a:solidFill>
              </a:rPr>
              <a:t>albino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082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>
                <a:latin typeface="Times New Roman" pitchFamily="18" charset="0"/>
              </a:rPr>
              <a:t>Cross heterozygous male with a heterozygous female (not 9:3:3:1</a:t>
            </a:r>
            <a:r>
              <a:rPr lang="en-US" altLang="en-US" dirty="0" smtClean="0">
                <a:latin typeface="Times New Roman" pitchFamily="18" charset="0"/>
              </a:rPr>
              <a:t>)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07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6" descr="punnet_m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33400"/>
            <a:ext cx="58054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1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 smtClean="0"/>
              <a:t>Incomplete Dominance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81000" y="1981200"/>
            <a:ext cx="8229600" cy="3886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4400" dirty="0" smtClean="0">
                <a:solidFill>
                  <a:srgbClr val="FF3300"/>
                </a:solidFill>
              </a:rPr>
              <a:t>B</a:t>
            </a:r>
            <a:r>
              <a:rPr lang="en-US" altLang="en-US" sz="4400" dirty="0" smtClean="0">
                <a:solidFill>
                  <a:srgbClr val="FF0066"/>
                </a:solidFill>
              </a:rPr>
              <a:t>le</a:t>
            </a:r>
            <a:r>
              <a:rPr lang="en-US" altLang="en-US" sz="4400" dirty="0" smtClean="0">
                <a:solidFill>
                  <a:srgbClr val="CC0099"/>
                </a:solidFill>
              </a:rPr>
              <a:t>nd</a:t>
            </a:r>
            <a:r>
              <a:rPr lang="en-US" altLang="en-US" sz="4400" dirty="0" smtClean="0">
                <a:solidFill>
                  <a:srgbClr val="9900FF"/>
                </a:solidFill>
              </a:rPr>
              <a:t>in</a:t>
            </a:r>
            <a:r>
              <a:rPr lang="en-US" altLang="en-US" sz="4400" dirty="0" smtClean="0">
                <a:solidFill>
                  <a:srgbClr val="0000FF"/>
                </a:solidFill>
              </a:rPr>
              <a:t>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neither trait is dominant so </a:t>
            </a:r>
            <a:r>
              <a:rPr lang="en-US" altLang="en-US" sz="2400" dirty="0" smtClean="0">
                <a:solidFill>
                  <a:srgbClr val="C00000"/>
                </a:solidFill>
              </a:rPr>
              <a:t>both are partially expressed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Red flower X White flower = pink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Different Rules: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Key: Use a </a:t>
            </a:r>
            <a:r>
              <a:rPr lang="en-US" altLang="en-US" sz="2400" dirty="0" smtClean="0">
                <a:solidFill>
                  <a:srgbClr val="C00000"/>
                </a:solidFill>
              </a:rPr>
              <a:t>capital Letter to represent the characteristic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    Use a </a:t>
            </a:r>
            <a:r>
              <a:rPr lang="en-US" altLang="en-US" sz="2400" dirty="0" smtClean="0">
                <a:solidFill>
                  <a:srgbClr val="C00000"/>
                </a:solidFill>
              </a:rPr>
              <a:t>capital letter superscript to represent the trait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solidFill>
                  <a:srgbClr val="C00000"/>
                </a:solidFill>
              </a:rPr>
              <a:t>C</a:t>
            </a:r>
            <a:r>
              <a:rPr lang="en-US" altLang="en-US" sz="2400" baseline="30000" dirty="0" smtClean="0">
                <a:solidFill>
                  <a:srgbClr val="C00000"/>
                </a:solidFill>
              </a:rPr>
              <a:t>R</a:t>
            </a:r>
            <a:r>
              <a:rPr lang="en-US" altLang="en-US" sz="2400" dirty="0" smtClean="0">
                <a:solidFill>
                  <a:srgbClr val="C00000"/>
                </a:solidFill>
              </a:rPr>
              <a:t> = Red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rgbClr val="C00000"/>
                </a:solidFill>
              </a:rPr>
              <a:t>	</a:t>
            </a:r>
            <a:r>
              <a:rPr lang="en-US" altLang="en-US" sz="2400" dirty="0" err="1" smtClean="0">
                <a:solidFill>
                  <a:srgbClr val="C00000"/>
                </a:solidFill>
              </a:rPr>
              <a:t>C</a:t>
            </a:r>
            <a:r>
              <a:rPr lang="en-US" altLang="en-US" sz="2400" baseline="30000" dirty="0" err="1" smtClean="0">
                <a:solidFill>
                  <a:srgbClr val="C00000"/>
                </a:solidFill>
              </a:rPr>
              <a:t>W</a:t>
            </a:r>
            <a:r>
              <a:rPr lang="en-US" altLang="en-US" sz="2400" dirty="0" smtClean="0">
                <a:solidFill>
                  <a:srgbClr val="C00000"/>
                </a:solidFill>
              </a:rPr>
              <a:t> = White</a:t>
            </a:r>
          </a:p>
        </p:txBody>
      </p:sp>
    </p:spTree>
    <p:extLst>
      <p:ext uri="{BB962C8B-B14F-4D97-AF65-F5344CB8AC3E}">
        <p14:creationId xmlns:p14="http://schemas.microsoft.com/office/powerpoint/2010/main" val="175526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6858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 dirty="0" smtClean="0"/>
              <a:t>Polygenic Traits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solidFill>
                  <a:srgbClr val="FF3300"/>
                </a:solidFill>
              </a:rPr>
              <a:t>one characteristic is controlled by the cumulative effect of many genes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Ex: </a:t>
            </a:r>
            <a:r>
              <a:rPr lang="en-US" altLang="en-US" sz="2400" dirty="0" smtClean="0">
                <a:solidFill>
                  <a:srgbClr val="FF3300"/>
                </a:solidFill>
              </a:rPr>
              <a:t>Human height, eye color, and skin color</a:t>
            </a:r>
            <a:r>
              <a:rPr lang="en-US" altLang="en-US" sz="2400" dirty="0" smtClean="0"/>
              <a:t> - each controlled by at least </a:t>
            </a:r>
            <a:r>
              <a:rPr lang="en-US" altLang="en-US" sz="2400" dirty="0" smtClean="0">
                <a:solidFill>
                  <a:srgbClr val="FF3300"/>
                </a:solidFill>
              </a:rPr>
              <a:t>three gene pairs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T - tallness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t - shortness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TTTttt</a:t>
            </a:r>
            <a:r>
              <a:rPr lang="en-US" altLang="en-US" sz="2400" dirty="0" smtClean="0"/>
              <a:t> - </a:t>
            </a:r>
            <a:r>
              <a:rPr lang="en-US" altLang="en-US" sz="2400" dirty="0" smtClean="0">
                <a:solidFill>
                  <a:srgbClr val="FF3300"/>
                </a:solidFill>
              </a:rPr>
              <a:t>medium height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TtTtTt</a:t>
            </a:r>
            <a:r>
              <a:rPr lang="en-US" altLang="en-US" sz="2400" dirty="0" smtClean="0"/>
              <a:t> - </a:t>
            </a:r>
            <a:r>
              <a:rPr lang="en-US" altLang="en-US" sz="2400" dirty="0" smtClean="0">
                <a:solidFill>
                  <a:srgbClr val="FF3300"/>
                </a:solidFill>
              </a:rPr>
              <a:t>medium height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TTTTTT - </a:t>
            </a:r>
            <a:r>
              <a:rPr lang="en-US" altLang="en-US" sz="2400" dirty="0" smtClean="0">
                <a:solidFill>
                  <a:srgbClr val="FF3300"/>
                </a:solidFill>
              </a:rPr>
              <a:t>tall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tttttt</a:t>
            </a:r>
            <a:r>
              <a:rPr lang="en-US" altLang="en-US" sz="2400" dirty="0" smtClean="0"/>
              <a:t>- </a:t>
            </a:r>
            <a:r>
              <a:rPr lang="en-US" altLang="en-US" sz="2400" dirty="0" smtClean="0">
                <a:solidFill>
                  <a:srgbClr val="FF3300"/>
                </a:solidFill>
              </a:rPr>
              <a:t>short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TtTtTt</a:t>
            </a:r>
            <a:r>
              <a:rPr lang="en-US" altLang="en-US" sz="2400" dirty="0" smtClean="0"/>
              <a:t> x </a:t>
            </a:r>
            <a:r>
              <a:rPr lang="en-US" altLang="en-US" sz="2400" dirty="0" err="1" smtClean="0"/>
              <a:t>TtTtTt</a:t>
            </a:r>
            <a:r>
              <a:rPr lang="en-US" altLang="en-US" sz="2400" dirty="0" smtClean="0"/>
              <a:t> - result in many different combinations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</a:t>
            </a: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31067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3492" name="Picture 5" descr="he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000125"/>
            <a:ext cx="62865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smtClean="0"/>
              <a:t>Human Skin Pigmentation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same basic process</a:t>
            </a:r>
            <a:r>
              <a:rPr lang="en-US" altLang="en-US" sz="200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/>
              <a:t>	</a:t>
            </a:r>
            <a:r>
              <a:rPr lang="en-US" altLang="en-US" sz="2800" smtClean="0"/>
              <a:t>- gene codes for </a:t>
            </a:r>
            <a:r>
              <a:rPr lang="en-US" altLang="en-US" sz="2800" smtClean="0">
                <a:solidFill>
                  <a:srgbClr val="FF3300"/>
                </a:solidFill>
              </a:rPr>
              <a:t>activity of melanocytes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- all humans have the </a:t>
            </a:r>
            <a:r>
              <a:rPr lang="en-US" altLang="en-US" sz="2800" smtClean="0">
                <a:solidFill>
                  <a:srgbClr val="FF3300"/>
                </a:solidFill>
              </a:rPr>
              <a:t>same number</a:t>
            </a:r>
            <a:r>
              <a:rPr lang="en-US" altLang="en-US" sz="2800" smtClean="0"/>
              <a:t> of pigment producing cells in their skin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- the </a:t>
            </a:r>
            <a:r>
              <a:rPr lang="en-US" altLang="en-US" sz="2800" smtClean="0">
                <a:solidFill>
                  <a:srgbClr val="FF3300"/>
                </a:solidFill>
              </a:rPr>
              <a:t>level of activity determines skin coloration</a:t>
            </a:r>
            <a:endParaRPr lang="en-US" altLang="en-US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/>
              <a:t>	- </a:t>
            </a:r>
            <a:r>
              <a:rPr lang="en-US" altLang="en-US" sz="2800" smtClean="0">
                <a:solidFill>
                  <a:srgbClr val="FF3300"/>
                </a:solidFill>
              </a:rPr>
              <a:t>enhanced by exposure to UV light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800" smtClean="0">
                <a:solidFill>
                  <a:srgbClr val="FF3300"/>
                </a:solidFill>
              </a:rPr>
              <a:t>	</a:t>
            </a:r>
            <a:r>
              <a:rPr lang="en-US" altLang="en-US" sz="2800" smtClean="0"/>
              <a:t>-</a:t>
            </a:r>
            <a:r>
              <a:rPr lang="en-US" altLang="en-US" sz="2800" smtClean="0">
                <a:solidFill>
                  <a:srgbClr val="FF3300"/>
                </a:solidFill>
              </a:rPr>
              <a:t> protection against FURTHER UV damage</a:t>
            </a:r>
            <a:endParaRPr lang="en-US" altLang="en-US" sz="2800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2800" smtClean="0"/>
          </a:p>
        </p:txBody>
      </p:sp>
    </p:spTree>
    <p:extLst>
      <p:ext uri="{BB962C8B-B14F-4D97-AF65-F5344CB8AC3E}">
        <p14:creationId xmlns:p14="http://schemas.microsoft.com/office/powerpoint/2010/main" val="51528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5540" name="Picture 5" descr="16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285875"/>
            <a:ext cx="5524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12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u="sng" dirty="0" smtClean="0"/>
              <a:t>Environmental Impact on Phenotype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" y="762000"/>
            <a:ext cx="9111342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Environmental Conditions affect the expression of the phenotype.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 smtClean="0"/>
              <a:t>Hydrangeas: Certain types have blue or pink flowers based on the pH of the soil</a:t>
            </a:r>
            <a:br>
              <a:rPr lang="en-US" altLang="en-US" sz="2800" dirty="0" smtClean="0"/>
            </a:br>
            <a:r>
              <a:rPr lang="en-US" altLang="en-US" sz="2800" dirty="0" smtClean="0"/>
              <a:t>	Blue flowers in </a:t>
            </a:r>
            <a:r>
              <a:rPr lang="en-US" altLang="en-US" sz="2800" dirty="0" smtClean="0">
                <a:solidFill>
                  <a:srgbClr val="FF0000"/>
                </a:solidFill>
              </a:rPr>
              <a:t>acidic soil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	Pink flowers in </a:t>
            </a:r>
            <a:r>
              <a:rPr lang="en-US" altLang="en-US" sz="2800" dirty="0" smtClean="0">
                <a:solidFill>
                  <a:srgbClr val="FF0000"/>
                </a:solidFill>
              </a:rPr>
              <a:t>basic soil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800" dirty="0"/>
              <a:t>	</a:t>
            </a:r>
            <a:r>
              <a:rPr lang="en-US" altLang="en-US" sz="2800" dirty="0" smtClean="0"/>
              <a:t>Change the soil pH = Change the flower color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400" dirty="0" smtClean="0"/>
              <a:t>ACID	(AlSO</a:t>
            </a:r>
            <a:r>
              <a:rPr lang="en-US" altLang="en-US" sz="2400" baseline="-25000" dirty="0" smtClean="0"/>
              <a:t>4</a:t>
            </a:r>
            <a:r>
              <a:rPr lang="en-US" altLang="en-US" sz="2400" dirty="0" smtClean="0"/>
              <a:t>)			 Neutral	</a:t>
            </a:r>
            <a:r>
              <a:rPr lang="en-US" altLang="en-US" sz="2400" smtClean="0"/>
              <a:t>  BASE </a:t>
            </a:r>
            <a:r>
              <a:rPr lang="en-US" altLang="en-US" sz="2400" dirty="0" smtClean="0"/>
              <a:t>(Lime Dust)</a:t>
            </a:r>
          </a:p>
        </p:txBody>
      </p:sp>
      <p:pic>
        <p:nvPicPr>
          <p:cNvPr id="69636" name="Picture 6" descr="hydrange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3172" y="4397830"/>
            <a:ext cx="2166256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 descr="mauve-hydrangea-flow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54" y="4724401"/>
            <a:ext cx="2798589" cy="213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10" descr="blue-hydrangea_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1"/>
            <a:ext cx="3048000" cy="214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80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ybio.files.wordpress.com/2013/06/temperature-dependent-sex-determi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0238"/>
            <a:ext cx="7391400" cy="58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7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Red X white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Genotypic:</a:t>
            </a:r>
          </a:p>
          <a:p>
            <a:pPr eaLnBrk="1" hangingPunct="1"/>
            <a:r>
              <a:rPr lang="en-US" altLang="en-US" dirty="0" smtClean="0"/>
              <a:t>Phenotypic:</a:t>
            </a:r>
            <a:endParaRPr lang="en-US" altLang="en-US" dirty="0" smtClean="0">
              <a:solidFill>
                <a:srgbClr val="FF33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9000" y="1752600"/>
            <a:ext cx="1371600" cy="1378131"/>
            <a:chOff x="3429000" y="1752600"/>
            <a:chExt cx="1371600" cy="1378131"/>
          </a:xfrm>
        </p:grpSpPr>
        <p:sp>
          <p:nvSpPr>
            <p:cNvPr id="4" name="Rectangle 3"/>
            <p:cNvSpPr/>
            <p:nvPr/>
          </p:nvSpPr>
          <p:spPr>
            <a:xfrm>
              <a:off x="34290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2438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2444931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498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Red X white</a:t>
            </a:r>
          </a:p>
          <a:p>
            <a:pPr eaLnBrk="1" hangingPunct="1"/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Genotypic: </a:t>
            </a:r>
            <a:r>
              <a:rPr lang="en-US" altLang="en-US" dirty="0" smtClean="0">
                <a:solidFill>
                  <a:srgbClr val="FF0000"/>
                </a:solidFill>
              </a:rPr>
              <a:t>4:0</a:t>
            </a:r>
          </a:p>
          <a:p>
            <a:pPr eaLnBrk="1" hangingPunct="1"/>
            <a:r>
              <a:rPr lang="en-US" altLang="en-US" dirty="0" smtClean="0"/>
              <a:t>Phenotypic: </a:t>
            </a:r>
            <a:r>
              <a:rPr lang="en-US" altLang="en-US" dirty="0" smtClean="0">
                <a:solidFill>
                  <a:srgbClr val="FF0000"/>
                </a:solidFill>
              </a:rPr>
              <a:t>4:0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29000" y="1752600"/>
            <a:ext cx="1371600" cy="1378131"/>
            <a:chOff x="3429000" y="1752600"/>
            <a:chExt cx="1371600" cy="1378131"/>
          </a:xfrm>
        </p:grpSpPr>
        <p:sp>
          <p:nvSpPr>
            <p:cNvPr id="4" name="Rectangle 3"/>
            <p:cNvSpPr/>
            <p:nvPr/>
          </p:nvSpPr>
          <p:spPr>
            <a:xfrm>
              <a:off x="34290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148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29000" y="2438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114800" y="2444931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505200" y="1447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171406" y="14155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9108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25966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52948" y="1817132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138748" y="1817132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76895" y="2596634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9154" y="2596634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67243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Cross Pink with </a:t>
            </a:r>
            <a:r>
              <a:rPr lang="en-US" altLang="en-US" dirty="0" smtClean="0"/>
              <a:t>Pink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Genotypic: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Phenotypic: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29000" y="1752600"/>
            <a:ext cx="1371600" cy="1378131"/>
            <a:chOff x="3429000" y="1752600"/>
            <a:chExt cx="1371600" cy="1378131"/>
          </a:xfrm>
        </p:grpSpPr>
        <p:sp>
          <p:nvSpPr>
            <p:cNvPr id="5" name="Rectangle 4"/>
            <p:cNvSpPr/>
            <p:nvPr/>
          </p:nvSpPr>
          <p:spPr>
            <a:xfrm>
              <a:off x="34290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48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0" y="2438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2444931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210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Cross Pink with </a:t>
            </a:r>
            <a:r>
              <a:rPr lang="en-US" altLang="en-US" dirty="0" smtClean="0"/>
              <a:t>Pink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Genotypic: </a:t>
            </a:r>
            <a:r>
              <a:rPr lang="en-US" dirty="0" smtClean="0">
                <a:solidFill>
                  <a:srgbClr val="FF0000"/>
                </a:solidFill>
              </a:rPr>
              <a:t>1:2:1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Phenotypic: </a:t>
            </a:r>
            <a:r>
              <a:rPr lang="en-US" dirty="0" smtClean="0">
                <a:solidFill>
                  <a:srgbClr val="FF0000"/>
                </a:solidFill>
              </a:rPr>
              <a:t>1:2:1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29000" y="1752600"/>
            <a:ext cx="1371600" cy="1378131"/>
            <a:chOff x="3429000" y="1752600"/>
            <a:chExt cx="1371600" cy="1378131"/>
          </a:xfrm>
        </p:grpSpPr>
        <p:sp>
          <p:nvSpPr>
            <p:cNvPr id="5" name="Rectangle 4"/>
            <p:cNvSpPr/>
            <p:nvPr/>
          </p:nvSpPr>
          <p:spPr>
            <a:xfrm>
              <a:off x="34290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14800" y="17526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0" y="2438400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14800" y="2444931"/>
              <a:ext cx="685800" cy="685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797629" y="25966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0" y="1383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30000" dirty="0" err="1"/>
              <a:t>W</a:t>
            </a:r>
            <a:endParaRPr lang="en-US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9108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87783" y="13832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452948" y="1817132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/>
              <a:t>R</a:t>
            </a:r>
            <a:endParaRPr lang="en-US" sz="16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3476897" y="2450672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4114800" y="1760603"/>
            <a:ext cx="6379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 smtClean="0"/>
              <a:t>R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90852" y="2451527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</a:t>
            </a:r>
            <a:r>
              <a:rPr lang="en-US" sz="1600" baseline="30000" dirty="0" err="1"/>
              <a:t>W</a:t>
            </a:r>
            <a:r>
              <a:rPr lang="en-US" sz="1600" dirty="0" err="1" smtClean="0"/>
              <a:t>C</a:t>
            </a:r>
            <a:r>
              <a:rPr lang="en-US" sz="1600" baseline="30000" dirty="0" err="1" smtClean="0"/>
              <a:t>W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8250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5060" name="Picture 5" descr="incdom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01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b="1" u="sng" smtClean="0"/>
              <a:t>Codominance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57200" y="1447800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400" dirty="0" smtClean="0"/>
              <a:t>Both traits are </a:t>
            </a:r>
            <a:r>
              <a:rPr lang="en-US" altLang="en-US" sz="2400" dirty="0" smtClean="0">
                <a:solidFill>
                  <a:srgbClr val="FF3300"/>
                </a:solidFill>
              </a:rPr>
              <a:t>equally expressed and DISTINGUISHABLE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Ex: </a:t>
            </a:r>
            <a:r>
              <a:rPr lang="en-US" altLang="en-US" sz="2400" dirty="0" smtClean="0">
                <a:solidFill>
                  <a:srgbClr val="FF3300"/>
                </a:solidFill>
              </a:rPr>
              <a:t>Roan Cattle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Red Bull x White Cow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ROAN Offspring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looking closely at the fur = #’s of red hairs and white hairs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KEY: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Function the same way as incomplete dominance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smtClean="0">
                <a:solidFill>
                  <a:srgbClr val="FF3300"/>
                </a:solidFill>
              </a:rPr>
              <a:t>C</a:t>
            </a:r>
            <a:r>
              <a:rPr lang="en-US" altLang="en-US" sz="2400" baseline="30000" dirty="0" smtClean="0">
                <a:solidFill>
                  <a:srgbClr val="FF3300"/>
                </a:solidFill>
              </a:rPr>
              <a:t>R</a:t>
            </a:r>
            <a:r>
              <a:rPr lang="en-US" altLang="en-US" sz="2400" dirty="0" smtClean="0">
                <a:solidFill>
                  <a:srgbClr val="FF3300"/>
                </a:solidFill>
              </a:rPr>
              <a:t> = red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olidFill>
                  <a:srgbClr val="FF3300"/>
                </a:solidFill>
              </a:rPr>
              <a:t>	</a:t>
            </a:r>
            <a:r>
              <a:rPr lang="en-US" altLang="en-US" sz="2400" dirty="0" err="1" smtClean="0">
                <a:solidFill>
                  <a:srgbClr val="FF3300"/>
                </a:solidFill>
              </a:rPr>
              <a:t>C</a:t>
            </a:r>
            <a:r>
              <a:rPr lang="en-US" altLang="en-US" sz="2400" baseline="30000" dirty="0" err="1" smtClean="0">
                <a:solidFill>
                  <a:srgbClr val="FF3300"/>
                </a:solidFill>
              </a:rPr>
              <a:t>W</a:t>
            </a:r>
            <a:r>
              <a:rPr lang="en-US" altLang="en-US" sz="2400" dirty="0" smtClean="0">
                <a:solidFill>
                  <a:srgbClr val="FF3300"/>
                </a:solidFill>
              </a:rPr>
              <a:t> = white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dirty="0" smtClean="0"/>
          </a:p>
        </p:txBody>
      </p:sp>
      <p:pic>
        <p:nvPicPr>
          <p:cNvPr id="46084" name="Picture 16" descr="roanc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1000"/>
            <a:ext cx="34290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192</TotalTime>
  <Words>641</Words>
  <Application>Microsoft Office PowerPoint</Application>
  <PresentationFormat>On-screen Show (4:3)</PresentationFormat>
  <Paragraphs>293</Paragraphs>
  <Slides>35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Soho</vt:lpstr>
      <vt:lpstr>PowerPoint Presentation</vt:lpstr>
      <vt:lpstr>Extensions Of Mendel’s Ideas</vt:lpstr>
      <vt:lpstr>Incomplete Dominance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Codominance</vt:lpstr>
      <vt:lpstr>Codominance Crosses</vt:lpstr>
      <vt:lpstr>Codominance Crosses</vt:lpstr>
      <vt:lpstr>Codominance Crosses</vt:lpstr>
      <vt:lpstr>Codominance Crosses</vt:lpstr>
      <vt:lpstr>PowerPoint Presentation</vt:lpstr>
      <vt:lpstr>Multiple Alleles</vt:lpstr>
      <vt:lpstr>Ex: Rabbit Fur – one of four genes</vt:lpstr>
      <vt:lpstr>Key for Multiple Allele Problems</vt:lpstr>
      <vt:lpstr>PowerPoint Presentation</vt:lpstr>
      <vt:lpstr>PowerPoint Presentation</vt:lpstr>
      <vt:lpstr>Rabbit Fur Mutations</vt:lpstr>
      <vt:lpstr>HUMAN BLOOD TYPE</vt:lpstr>
      <vt:lpstr>Blood Type Interaction</vt:lpstr>
      <vt:lpstr>PowerPoint Presentation</vt:lpstr>
      <vt:lpstr>Blood Type: + or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Human Skin Pigmentation</vt:lpstr>
      <vt:lpstr>PowerPoint Presentation</vt:lpstr>
      <vt:lpstr>Environmental Impact on Phenotype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Extensions Of Mendel’s Ideas</dc:title>
  <dc:creator>NDHS</dc:creator>
  <cp:lastModifiedBy>Cart Irvin</cp:lastModifiedBy>
  <cp:revision>23</cp:revision>
  <dcterms:created xsi:type="dcterms:W3CDTF">2014-01-14T21:01:07Z</dcterms:created>
  <dcterms:modified xsi:type="dcterms:W3CDTF">2015-01-14T13:55:53Z</dcterms:modified>
</cp:coreProperties>
</file>